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notesMasterIdLst>
    <p:notesMasterId r:id="rId2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Topic 4.9. Students already traverse arrays (4.4) and know the ArrayList methods (4.8). Today: walking a list with an indexed for loop, a while loop, and an enhanced for loop, and the two traps that come from changing the size while you walk: removing in a forward loop skips elements, and changing the size in an enhanced for loop can throw a ConcurrentModificationException. Standard algorithms on lists (sums, max, and so on) wait for 4.10.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minutes with a partner. The changes: crew.length becomes crew.size() (a method call, with parentheses), and crew[i] becomes crew.get(i). The loop header and the idea stay the same. The array version prints Ada, Bo, Cy, Di.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goals aloud. Goals 4 and 5 are the two traps in this topic; most of the second half of class is about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indexed for loop from 4.4, with size() and get(i).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Traversing a list means visiting all of its elements, or an ordered sequence of them, with a loop. Same pattern as an array: start at 0, keep going while i &lt; size(), add 1. Inside, get(i) reads the element. Output: 0: Ada, 1: Bo, 2: Cy, 3: Di.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Backward: start at size() - 1, the last valid index, and keep going while i &gt;= 0. By steps: i += 2 visits indexes 0, 2, 4. Both loops test the index against the list's bounds every pass. Output line 1: Eve Dev Cy Ben Ana. Line 2: Ana Cy Eve.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3 laps the valid indexes are 0, 1, 2. The test i &lt;= laps.size() lets i reach 3, so after printing all three laps the loop calls get(3) and Java throws an IndexOutOfBoundsException. It compiles fine; the crash comes at run time. Fix: i &lt; laps.size().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1 bee, then 3 moth. i starts at 1 and goes up by 2: indexes 1 and 3. When i is 5, 5 &lt; 5 is false and the loop ends, so there is no crash. Any for loop can be written as a while loop like this.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For-each: every element, in order, no index.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header as "for each String name in crew". The loop variable gets each element in turn, first to last. No index, no size(), so it can never go out of bounds. With a list of Integer, the loop variable can be an int: each element is unboxed (4.7). Output: Hi, Ada, Hi, Bo, Hi, 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first loop, w holds a copy of each element. w = w + "!" builds a new String and stores it only in w; the list never changes, so it prints [hop, skip]. To change the list, use the index and set: the second loop prints [hop!, skip!].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chips, pretzels, 4. chips (5) and pretzels (8) are longer than 4 letters; nuts and figs are not. The loop only reads, so the size is still 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Mind the gap: a removal shifts everything after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the table. At i = 1, -2 is removed and -7 slides left into index 1. Then i++ makes i = 2, which is 4. The -7 is never checked, so the output is [5, -7, 4]. It compiles and does not crash; it is just wrong. The bug only shows when two elements to remove sit next to each other, so one lucky test can hide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Fix 1 walks backward: a removal shifts only elements after i, and going backward those were already checked. Fix 2 is a while loop that adds 1 to i only when nothing was removed, so the element that slid into index i is checked next. Both print [5, 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[ok, x, ok]. i = 0: ok, keep. i = 1: x, removed; the second x slides to index 1. i = 2: ok. i = 3: x, removed. The x that slid into index 1 was never checked. Ask for a fix: loop backward, or a while loop that moves on only when it keeps an element.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Never add or remove inside an enhanced for loop.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enhanced for loop keeps its own place in the list behind the scenes. After the first pass removes an element, the list no longer matches, and when the loop fetches the next element Java throws a ConcurrentModificationException. "All done" never prints. Java does not promise to catch every case (sometimes the loop just ends early), so the rule is: never add or remove inside an enhanced for loop. The while loop on the right handles the tasks correctly.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Summarize before the vocabulary. Ask students for one example job for each row. The last row is the one that matters most for today: if the size changes, never use an enhanced for loop.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Quick check: point to a card and ask for a loop header or a line of code that shows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Listen for: after index i (at higher indexes) move left; going backward, the loop has already checked them, and the elements it has not checked yet (lower indexes) do not move. Hand out the puzzle worksheet.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slideLayout" Target="../slideLayouts/slideLayout1.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slideLayout" Target="../slideLayouts/slideLayout1.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slideLayout" Target="../slideLayouts/slideLayout1.xm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slideLayout" Target="../slideLayouts/slideLayout1.xml"/><Relationship Id="rId4"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DDF5EE"/>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2-1.png">    </p:cNvPr>
          <p:cNvPicPr>
            <a:picLocks noChangeAspect="1"/>
          </p:cNvPicPr>
          <p:nvPr/>
        </p:nvPicPr>
        <p:blipFill>
          <a:blip r:embed="rId1"/>
          <a:stretch>
            <a:fillRect/>
          </a:stretch>
        </p:blipFill>
        <p:spPr>
          <a:xfrm>
            <a:off x="548640" y="457200"/>
            <a:ext cx="1463040" cy="365760"/>
          </a:xfrm>
          <a:prstGeom prst="rect">
            <a:avLst/>
          </a:prstGeom>
        </p:spPr>
      </p:pic>
      <p:sp>
        <p:nvSpPr>
          <p:cNvPr id="3" name="Text 0"/>
          <p:cNvSpPr/>
          <p:nvPr/>
        </p:nvSpPr>
        <p:spPr>
          <a:xfrm>
            <a:off x="548640" y="2011680"/>
            <a:ext cx="7315200" cy="320040"/>
          </a:xfrm>
          <a:prstGeom prst="rect">
            <a:avLst/>
          </a:prstGeom>
          <a:noFill/>
          <a:ln/>
        </p:spPr>
        <p:txBody>
          <a:bodyPr wrap="square" lIns="0" tIns="0" rIns="0" bIns="0" rtlCol="0" anchor="ctr"/>
          <a:lstStyle/>
          <a:p>
            <a:pPr indent="0" marL="0">
              <a:buNone/>
            </a:pPr>
            <a:r>
              <a:rPr lang="en-US" sz="1200" b="1" spc="300" kern="0" dirty="0">
                <a:solidFill>
                  <a:srgbClr val="0B5A4D"/>
                </a:solidFill>
                <a:latin typeface="Atkinson Hyperlegible Next" pitchFamily="34" charset="0"/>
                <a:ea typeface="Atkinson Hyperlegible Next" pitchFamily="34" charset="-122"/>
                <a:cs typeface="Atkinson Hyperlegible Next" pitchFamily="34" charset="-120"/>
              </a:rPr>
              <a:t>AP CSA  ·  UNIT 4  ·  TOPIC 4.9</a:t>
            </a:r>
            <a:endParaRPr lang="en-US" sz="1200" dirty="0"/>
          </a:p>
        </p:txBody>
      </p:sp>
      <p:sp>
        <p:nvSpPr>
          <p:cNvPr id="4" name="Text 1"/>
          <p:cNvSpPr/>
          <p:nvPr/>
        </p:nvSpPr>
        <p:spPr>
          <a:xfrm>
            <a:off x="548640" y="2377440"/>
            <a:ext cx="7406640" cy="1097280"/>
          </a:xfrm>
          <a:prstGeom prst="rect">
            <a:avLst/>
          </a:prstGeom>
          <a:noFill/>
          <a:ln/>
        </p:spPr>
        <p:txBody>
          <a:bodyPr wrap="square" lIns="0" tIns="0" rIns="0" bIns="0" rtlCol="0" anchor="ctr">
            <a:normAutofit/>
          </a:bodyPr>
          <a:lstStyle/>
          <a:p>
            <a:pPr indent="0" marL="0">
              <a:buNone/>
            </a:pPr>
            <a:r>
              <a:rPr lang="en-US" sz="5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Mind the Gap</a:t>
            </a:r>
            <a:endParaRPr lang="en-US" sz="5000" dirty="0"/>
          </a:p>
        </p:txBody>
      </p:sp>
      <p:sp>
        <p:nvSpPr>
          <p:cNvPr id="5" name="Text 2"/>
          <p:cNvSpPr/>
          <p:nvPr/>
        </p:nvSpPr>
        <p:spPr>
          <a:xfrm>
            <a:off x="548640" y="3611880"/>
            <a:ext cx="6858000" cy="45720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ArrayList traversals</a:t>
            </a:r>
            <a:endParaRPr lang="en-US" sz="2000" dirty="0"/>
          </a:p>
        </p:txBody>
      </p:sp>
      <p:sp>
        <p:nvSpPr>
          <p:cNvPr id="6" name="Shape 3"/>
          <p:cNvSpPr/>
          <p:nvPr/>
        </p:nvSpPr>
        <p:spPr>
          <a:xfrm rot="240000">
            <a:off x="8138160" y="1417320"/>
            <a:ext cx="3017520" cy="2148840"/>
          </a:xfrm>
          <a:prstGeom prst="roundRect">
            <a:avLst>
              <a:gd name="adj" fmla="val 12766"/>
            </a:avLst>
          </a:prstGeom>
          <a:solidFill>
            <a:srgbClr val="0E7C6B"/>
          </a:solidFill>
          <a:ln w="12700">
            <a:solidFill>
              <a:srgbClr val="0E7C6B"/>
            </a:solidFill>
            <a:prstDash val="solid"/>
          </a:ln>
        </p:spPr>
      </p:sp>
      <p:sp>
        <p:nvSpPr>
          <p:cNvPr id="7" name="Text 4"/>
          <p:cNvSpPr/>
          <p:nvPr/>
        </p:nvSpPr>
        <p:spPr>
          <a:xfrm rot="240000">
            <a:off x="8458200" y="1600200"/>
            <a:ext cx="2468880" cy="1783080"/>
          </a:xfrm>
          <a:prstGeom prst="rect">
            <a:avLst/>
          </a:prstGeom>
          <a:noFill/>
          <a:ln/>
        </p:spPr>
        <p:txBody>
          <a:bodyPr wrap="square" lIns="0" tIns="0" rIns="0" bIns="0" rtlCol="0" anchor="ctr"/>
          <a:lstStyle/>
          <a:p>
            <a:pPr indent="0" marL="0">
              <a:buNone/>
            </a:pPr>
            <a:r>
              <a:rPr lang="en-US" sz="1200" b="1" spc="300" kern="0" dirty="0">
                <a:solidFill>
                  <a:srgbClr val="E9F7F2"/>
                </a:solidFill>
                <a:latin typeface="Atkinson Hyperlegible Next" pitchFamily="34" charset="0"/>
                <a:ea typeface="Atkinson Hyperlegible Next" pitchFamily="34" charset="-122"/>
                <a:cs typeface="Atkinson Hyperlegible Next" pitchFamily="34" charset="-120"/>
              </a:rPr>
              <a:t>TOPIC</a:t>
            </a:r>
            <a:endParaRPr lang="en-US" sz="1200" dirty="0"/>
          </a:p>
          <a:p>
            <a:pPr indent="0" marL="0">
              <a:buNone/>
            </a:pPr>
            <a:r>
              <a:rPr lang="en-US" sz="64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4.9</a:t>
            </a:r>
            <a:endParaRPr lang="en-US" sz="1200" dirty="0"/>
          </a:p>
        </p:txBody>
      </p:sp>
      <p:sp>
        <p:nvSpPr>
          <p:cNvPr id="8" name="Shape 5"/>
          <p:cNvSpPr/>
          <p:nvPr/>
        </p:nvSpPr>
        <p:spPr>
          <a:xfrm>
            <a:off x="7818120" y="4069080"/>
            <a:ext cx="502920" cy="502920"/>
          </a:xfrm>
          <a:prstGeom prst="ellipse">
            <a:avLst/>
          </a:prstGeom>
          <a:solidFill>
            <a:srgbClr val="2F6FD0"/>
          </a:solidFill>
          <a:ln w="12700">
            <a:solidFill>
              <a:srgbClr val="2F6FD0"/>
            </a:solidFill>
            <a:prstDash val="solid"/>
          </a:ln>
        </p:spPr>
      </p:sp>
      <p:sp>
        <p:nvSpPr>
          <p:cNvPr id="9" name="Shape 6"/>
          <p:cNvSpPr/>
          <p:nvPr/>
        </p:nvSpPr>
        <p:spPr>
          <a:xfrm rot="-300000">
            <a:off x="8778240" y="3977640"/>
            <a:ext cx="1371600" cy="1097280"/>
          </a:xfrm>
          <a:prstGeom prst="roundRect">
            <a:avLst>
              <a:gd name="adj" fmla="val 16667"/>
            </a:avLst>
          </a:prstGeom>
          <a:solidFill>
            <a:srgbClr val="F2B705"/>
          </a:solidFill>
          <a:ln w="12700">
            <a:solidFill>
              <a:srgbClr val="F2B705"/>
            </a:solidFill>
            <a:prstDash val="solid"/>
          </a:ln>
        </p:spPr>
      </p:sp>
      <p:sp>
        <p:nvSpPr>
          <p:cNvPr id="10" name="Shape 7"/>
          <p:cNvSpPr/>
          <p:nvPr/>
        </p:nvSpPr>
        <p:spPr>
          <a:xfrm rot="480000">
            <a:off x="10332720" y="3749040"/>
            <a:ext cx="914400" cy="868680"/>
          </a:xfrm>
          <a:prstGeom prst="roundRect">
            <a:avLst>
              <a:gd name="adj" fmla="val 18947"/>
            </a:avLst>
          </a:prstGeom>
          <a:solidFill>
            <a:srgbClr val="7A5AF5"/>
          </a:solidFill>
          <a:ln w="12700">
            <a:solidFill>
              <a:srgbClr val="7A5AF5"/>
            </a:solidFill>
            <a:prstDash val="solid"/>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WARM-UP</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From array to list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4.9 ArrayList Traversals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crew is now an ArrayList&lt;String&gt;. What two things must change?</a:t>
            </a:r>
            <a:endParaRPr lang="en-US" sz="2200" dirty="0"/>
          </a:p>
        </p:txBody>
      </p:sp>
      <p:sp>
        <p:nvSpPr>
          <p:cNvPr id="12" name="Shape 8"/>
          <p:cNvSpPr/>
          <p:nvPr/>
        </p:nvSpPr>
        <p:spPr>
          <a:xfrm>
            <a:off x="868680" y="2971800"/>
            <a:ext cx="6583680" cy="1737360"/>
          </a:xfrm>
          <a:prstGeom prst="roundRect">
            <a:avLst>
              <a:gd name="adj" fmla="val 6316"/>
            </a:avLst>
          </a:prstGeom>
          <a:solidFill>
            <a:srgbClr val="EEF3F1"/>
          </a:solidFill>
          <a:ln w="12700">
            <a:solidFill>
              <a:srgbClr val="E6E1D6"/>
            </a:solidFill>
            <a:prstDash val="solid"/>
          </a:ln>
        </p:spPr>
      </p:sp>
      <p:sp>
        <p:nvSpPr>
          <p:cNvPr id="13" name="Text 9"/>
          <p:cNvSpPr/>
          <p:nvPr/>
        </p:nvSpPr>
        <p:spPr>
          <a:xfrm>
            <a:off x="1143000" y="3154680"/>
            <a:ext cx="60350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THE ARRAY VERSION</a:t>
            </a:r>
            <a:endParaRPr lang="en-US" sz="1050" dirty="0"/>
          </a:p>
        </p:txBody>
      </p:sp>
      <p:sp>
        <p:nvSpPr>
          <p:cNvPr id="14" name="Text 10"/>
          <p:cNvSpPr/>
          <p:nvPr/>
        </p:nvSpPr>
        <p:spPr>
          <a:xfrm>
            <a:off x="1143000" y="3474720"/>
            <a:ext cx="6035040" cy="105156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String[] crew = {"Ada", "Bo", "Cy", "Di"};</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for (int i = 0; i &lt; crew.length; i++) {</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    System.out.println(crew[i]);</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700" dirty="0"/>
          </a:p>
        </p:txBody>
      </p:sp>
      <p:sp>
        <p:nvSpPr>
          <p:cNvPr id="15" name="Text 11"/>
          <p:cNvSpPr/>
          <p:nvPr/>
        </p:nvSpPr>
        <p:spPr>
          <a:xfrm>
            <a:off x="7772400" y="3063240"/>
            <a:ext cx="3566160" cy="2194560"/>
          </a:xfrm>
          <a:prstGeom prst="rect">
            <a:avLst/>
          </a:prstGeom>
          <a:noFill/>
          <a:ln/>
        </p:spPr>
        <p:txBody>
          <a:bodyPr wrap="square" lIns="0" tIns="0" rIns="0" bIns="0" rtlCol="0" anchor="t"/>
          <a:lstStyle/>
          <a:p>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Hint: how does a list report its length? How do you read element i?</a:t>
            </a:r>
            <a:endParaRPr lang="en-US" sz="1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TODAY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By the end of class you can...</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4.9 ArrayList Traversals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3</a:t>
            </a:r>
            <a:endParaRPr lang="en-US" sz="1000" dirty="0"/>
          </a:p>
        </p:txBody>
      </p:sp>
      <p:sp>
        <p:nvSpPr>
          <p:cNvPr id="8" name="Shape 4"/>
          <p:cNvSpPr/>
          <p:nvPr/>
        </p:nvSpPr>
        <p:spPr>
          <a:xfrm>
            <a:off x="548640" y="1600200"/>
            <a:ext cx="640080" cy="640080"/>
          </a:xfrm>
          <a:prstGeom prst="roundRect">
            <a:avLst>
              <a:gd name="adj" fmla="val 17143"/>
            </a:avLst>
          </a:prstGeom>
          <a:solidFill>
            <a:srgbClr val="0E7C6B"/>
          </a:solidFill>
          <a:ln w="12700">
            <a:solidFill>
              <a:srgbClr val="0E7C6B"/>
            </a:solidFill>
            <a:prstDash val="solid"/>
          </a:ln>
        </p:spPr>
      </p:sp>
      <p:sp>
        <p:nvSpPr>
          <p:cNvPr id="9" name="Text 5"/>
          <p:cNvSpPr/>
          <p:nvPr/>
        </p:nvSpPr>
        <p:spPr>
          <a:xfrm>
            <a:off x="548640" y="160020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1</a:t>
            </a:r>
            <a:endParaRPr lang="en-US" sz="2200" dirty="0"/>
          </a:p>
        </p:txBody>
      </p:sp>
      <p:sp>
        <p:nvSpPr>
          <p:cNvPr id="10" name="Text 6"/>
          <p:cNvSpPr/>
          <p:nvPr/>
        </p:nvSpPr>
        <p:spPr>
          <a:xfrm>
            <a:off x="1417320" y="160020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Traverse a list with an indexed for loop or a while loop: forward, backward, or by steps.</a:t>
            </a:r>
            <a:endParaRPr lang="en-US" sz="2000" dirty="0"/>
          </a:p>
        </p:txBody>
      </p:sp>
      <p:sp>
        <p:nvSpPr>
          <p:cNvPr id="11" name="Shape 7"/>
          <p:cNvSpPr/>
          <p:nvPr/>
        </p:nvSpPr>
        <p:spPr>
          <a:xfrm>
            <a:off x="548640" y="2468880"/>
            <a:ext cx="640080" cy="640080"/>
          </a:xfrm>
          <a:prstGeom prst="roundRect">
            <a:avLst>
              <a:gd name="adj" fmla="val 17143"/>
            </a:avLst>
          </a:prstGeom>
          <a:solidFill>
            <a:srgbClr val="0E7C6B"/>
          </a:solidFill>
          <a:ln w="12700">
            <a:solidFill>
              <a:srgbClr val="0E7C6B"/>
            </a:solidFill>
            <a:prstDash val="solid"/>
          </a:ln>
        </p:spPr>
      </p:sp>
      <p:sp>
        <p:nvSpPr>
          <p:cNvPr id="12" name="Text 8"/>
          <p:cNvSpPr/>
          <p:nvPr/>
        </p:nvSpPr>
        <p:spPr>
          <a:xfrm>
            <a:off x="548640" y="246888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2</a:t>
            </a:r>
            <a:endParaRPr lang="en-US" sz="2200" dirty="0"/>
          </a:p>
        </p:txBody>
      </p:sp>
      <p:sp>
        <p:nvSpPr>
          <p:cNvPr id="13" name="Text 9"/>
          <p:cNvSpPr/>
          <p:nvPr/>
        </p:nvSpPr>
        <p:spPr>
          <a:xfrm>
            <a:off x="1417320" y="246888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Keep the index between 0 and size() - 1, and fix a loop that crashes.</a:t>
            </a:r>
            <a:endParaRPr lang="en-US" sz="2000" dirty="0"/>
          </a:p>
        </p:txBody>
      </p:sp>
      <p:sp>
        <p:nvSpPr>
          <p:cNvPr id="14" name="Shape 10"/>
          <p:cNvSpPr/>
          <p:nvPr/>
        </p:nvSpPr>
        <p:spPr>
          <a:xfrm>
            <a:off x="548640" y="3337560"/>
            <a:ext cx="640080" cy="640080"/>
          </a:xfrm>
          <a:prstGeom prst="roundRect">
            <a:avLst>
              <a:gd name="adj" fmla="val 17143"/>
            </a:avLst>
          </a:prstGeom>
          <a:solidFill>
            <a:srgbClr val="0E7C6B"/>
          </a:solidFill>
          <a:ln w="12700">
            <a:solidFill>
              <a:srgbClr val="0E7C6B"/>
            </a:solidFill>
            <a:prstDash val="solid"/>
          </a:ln>
        </p:spPr>
      </p:sp>
      <p:sp>
        <p:nvSpPr>
          <p:cNvPr id="15" name="Text 11"/>
          <p:cNvSpPr/>
          <p:nvPr/>
        </p:nvSpPr>
        <p:spPr>
          <a:xfrm>
            <a:off x="548640" y="333756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3</a:t>
            </a:r>
            <a:endParaRPr lang="en-US" sz="2200" dirty="0"/>
          </a:p>
        </p:txBody>
      </p:sp>
      <p:sp>
        <p:nvSpPr>
          <p:cNvPr id="16" name="Text 12"/>
          <p:cNvSpPr/>
          <p:nvPr/>
        </p:nvSpPr>
        <p:spPr>
          <a:xfrm>
            <a:off x="1417320" y="333756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Traverse with an enhanced for loop, and know what it can and cannot change.</a:t>
            </a:r>
            <a:endParaRPr lang="en-US" sz="2000" dirty="0"/>
          </a:p>
        </p:txBody>
      </p:sp>
      <p:sp>
        <p:nvSpPr>
          <p:cNvPr id="17" name="Shape 13"/>
          <p:cNvSpPr/>
          <p:nvPr/>
        </p:nvSpPr>
        <p:spPr>
          <a:xfrm>
            <a:off x="548640" y="4206240"/>
            <a:ext cx="640080" cy="640080"/>
          </a:xfrm>
          <a:prstGeom prst="roundRect">
            <a:avLst>
              <a:gd name="adj" fmla="val 17143"/>
            </a:avLst>
          </a:prstGeom>
          <a:solidFill>
            <a:srgbClr val="0E7C6B"/>
          </a:solidFill>
          <a:ln w="12700">
            <a:solidFill>
              <a:srgbClr val="0E7C6B"/>
            </a:solidFill>
            <a:prstDash val="solid"/>
          </a:ln>
        </p:spPr>
      </p:sp>
      <p:sp>
        <p:nvSpPr>
          <p:cNvPr id="18" name="Text 14"/>
          <p:cNvSpPr/>
          <p:nvPr/>
        </p:nvSpPr>
        <p:spPr>
          <a:xfrm>
            <a:off x="548640" y="420624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4</a:t>
            </a:r>
            <a:endParaRPr lang="en-US" sz="2200" dirty="0"/>
          </a:p>
        </p:txBody>
      </p:sp>
      <p:sp>
        <p:nvSpPr>
          <p:cNvPr id="19" name="Text 15"/>
          <p:cNvSpPr/>
          <p:nvPr/>
        </p:nvSpPr>
        <p:spPr>
          <a:xfrm>
            <a:off x="1417320" y="420624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Remove elements during a traversal without skipping any.</a:t>
            </a:r>
            <a:endParaRPr lang="en-US" sz="2000" dirty="0"/>
          </a:p>
        </p:txBody>
      </p:sp>
      <p:sp>
        <p:nvSpPr>
          <p:cNvPr id="20" name="Shape 16"/>
          <p:cNvSpPr/>
          <p:nvPr/>
        </p:nvSpPr>
        <p:spPr>
          <a:xfrm>
            <a:off x="548640" y="5074920"/>
            <a:ext cx="640080" cy="640080"/>
          </a:xfrm>
          <a:prstGeom prst="roundRect">
            <a:avLst>
              <a:gd name="adj" fmla="val 17143"/>
            </a:avLst>
          </a:prstGeom>
          <a:solidFill>
            <a:srgbClr val="0E7C6B"/>
          </a:solidFill>
          <a:ln w="12700">
            <a:solidFill>
              <a:srgbClr val="0E7C6B"/>
            </a:solidFill>
            <a:prstDash val="solid"/>
          </a:ln>
        </p:spPr>
      </p:sp>
      <p:sp>
        <p:nvSpPr>
          <p:cNvPr id="21" name="Text 17"/>
          <p:cNvSpPr/>
          <p:nvPr/>
        </p:nvSpPr>
        <p:spPr>
          <a:xfrm>
            <a:off x="548640" y="507492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5</a:t>
            </a:r>
            <a:endParaRPr lang="en-US" sz="2200" dirty="0"/>
          </a:p>
        </p:txBody>
      </p:sp>
      <p:sp>
        <p:nvSpPr>
          <p:cNvPr id="22" name="Text 18"/>
          <p:cNvSpPr/>
          <p:nvPr/>
        </p:nvSpPr>
        <p:spPr>
          <a:xfrm>
            <a:off x="1417320" y="507492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Explain why changing the size inside an enhanced for loop is not allowed.</a:t>
            </a:r>
            <a:endParaRPr lang="en-US"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1</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1</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Visiting by index</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The indexed for loop</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4.9 ArrayList Traversals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5</a:t>
            </a:r>
            <a:endParaRPr lang="en-US" sz="1000" dirty="0"/>
          </a:p>
        </p:txBody>
      </p:sp>
      <p:sp>
        <p:nvSpPr>
          <p:cNvPr id="8" name="Shape 4"/>
          <p:cNvSpPr/>
          <p:nvPr/>
        </p:nvSpPr>
        <p:spPr>
          <a:xfrm>
            <a:off x="548640" y="1554480"/>
            <a:ext cx="6675120" cy="3063240"/>
          </a:xfrm>
          <a:prstGeom prst="roundRect">
            <a:avLst>
              <a:gd name="adj" fmla="val 3582"/>
            </a:avLst>
          </a:prstGeom>
          <a:solidFill>
            <a:srgbClr val="EEF3F1"/>
          </a:solidFill>
          <a:ln w="12700">
            <a:solidFill>
              <a:srgbClr val="E6E1D6"/>
            </a:solidFill>
            <a:prstDash val="solid"/>
          </a:ln>
        </p:spPr>
      </p:sp>
      <p:sp>
        <p:nvSpPr>
          <p:cNvPr id="9" name="Text 5"/>
          <p:cNvSpPr/>
          <p:nvPr/>
        </p:nvSpPr>
        <p:spPr>
          <a:xfrm>
            <a:off x="822960" y="1737360"/>
            <a:ext cx="612648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LISTLOOP.JAVA (MAIN)</a:t>
            </a:r>
            <a:endParaRPr lang="en-US" sz="1050" dirty="0"/>
          </a:p>
        </p:txBody>
      </p:sp>
      <p:sp>
        <p:nvSpPr>
          <p:cNvPr id="10" name="Text 6"/>
          <p:cNvSpPr/>
          <p:nvPr/>
        </p:nvSpPr>
        <p:spPr>
          <a:xfrm>
            <a:off x="822960" y="2057400"/>
            <a:ext cx="6126480" cy="237744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ArrayList&lt;String&gt; crew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new ArrayList&lt;String&gt;();</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crew.add("Ada");</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crew.add("Bo");</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crew.add("Cy");</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crew.add("Di");</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for (int i = 0; i &lt; crew.size(); i++)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System.out.println(i + ": " + crew.get(i));</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600" dirty="0"/>
          </a:p>
        </p:txBody>
      </p:sp>
      <p:sp>
        <p:nvSpPr>
          <p:cNvPr id="11" name="Shape 7"/>
          <p:cNvSpPr/>
          <p:nvPr/>
        </p:nvSpPr>
        <p:spPr>
          <a:xfrm>
            <a:off x="7498080" y="3931920"/>
            <a:ext cx="4142232" cy="2148840"/>
          </a:xfrm>
          <a:prstGeom prst="roundRect">
            <a:avLst>
              <a:gd name="adj" fmla="val 5106"/>
            </a:avLst>
          </a:prstGeom>
          <a:solidFill>
            <a:srgbClr val="1F2B28"/>
          </a:solidFill>
          <a:ln w="12700">
            <a:solidFill>
              <a:srgbClr val="1F2B28"/>
            </a:solidFill>
            <a:prstDash val="solid"/>
          </a:ln>
        </p:spPr>
      </p:sp>
      <p:sp>
        <p:nvSpPr>
          <p:cNvPr id="12" name="Text 8"/>
          <p:cNvSpPr/>
          <p:nvPr/>
        </p:nvSpPr>
        <p:spPr>
          <a:xfrm>
            <a:off x="7772400" y="406908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3" name="Text 9"/>
          <p:cNvSpPr/>
          <p:nvPr/>
        </p:nvSpPr>
        <p:spPr>
          <a:xfrm>
            <a:off x="7772400" y="4343400"/>
            <a:ext cx="3593592" cy="164592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0: Ada</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1: Bo</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2: Cy</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3: Di</a:t>
            </a:r>
            <a:endParaRPr lang="en-US" sz="20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7498080" y="1554480"/>
          <a:ext cx="4142232" cy="914400"/>
        </p:xfrm>
        <a:graphic>
          <a:graphicData uri="http://schemas.openxmlformats.org/drawingml/2006/table">
            <a:tbl>
              <a:tblPr/>
              <a:tblGrid>
                <a:gridCol w="1920240"/>
                <a:gridCol w="2221992"/>
              </a:tblGrid>
              <a:tr h="548640">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Array</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ArrayList</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48640">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crew.length</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crew.size()</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48640">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crew[i]</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crew.get(i)</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48640">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crew[i] = x;</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crew.set(i, x);</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
        <p:nvSpPr>
          <p:cNvPr id="15" name="Shape 10"/>
          <p:cNvSpPr/>
          <p:nvPr/>
        </p:nvSpPr>
        <p:spPr>
          <a:xfrm>
            <a:off x="548640" y="4754880"/>
            <a:ext cx="6675120" cy="1325880"/>
          </a:xfrm>
          <a:prstGeom prst="roundRect">
            <a:avLst>
              <a:gd name="adj" fmla="val 13793"/>
            </a:avLst>
          </a:prstGeom>
          <a:solidFill>
            <a:srgbClr val="E3F0FF"/>
          </a:solidFill>
          <a:ln w="12700">
            <a:solidFill>
              <a:srgbClr val="E3F0FF"/>
            </a:solidFill>
            <a:prstDash val="solid"/>
          </a:ln>
        </p:spPr>
      </p:sp>
      <p:pic>
        <p:nvPicPr>
          <p:cNvPr id="16"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22960" y="5010912"/>
            <a:ext cx="566928" cy="566928"/>
          </a:xfrm>
          <a:prstGeom prst="rect">
            <a:avLst/>
          </a:prstGeom>
        </p:spPr>
      </p:pic>
      <p:sp>
        <p:nvSpPr>
          <p:cNvPr id="17" name="Text 11"/>
          <p:cNvSpPr/>
          <p:nvPr/>
        </p:nvSpPr>
        <p:spPr>
          <a:xfrm>
            <a:off x="1600200" y="4892040"/>
            <a:ext cx="5349240" cy="1051560"/>
          </a:xfrm>
          <a:prstGeom prst="rect">
            <a:avLst/>
          </a:prstGeom>
          <a:noFill/>
          <a:ln/>
        </p:spPr>
        <p:txBody>
          <a:bodyPr wrap="square" lIns="0" tIns="0" rIns="0" bIns="0" rtlCol="0" anchor="ctr"/>
          <a:lstStyle/>
          <a:p>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Traversing</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a list means using a loop to visit all of its elements, or an ordered run of them.</a:t>
            </a: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WORKED EXAMPLE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Backward, and every other one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4.9 ArrayList Traversals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6</a:t>
            </a:r>
            <a:endParaRPr lang="en-US" sz="1000" dirty="0"/>
          </a:p>
        </p:txBody>
      </p:sp>
      <p:sp>
        <p:nvSpPr>
          <p:cNvPr id="8" name="Shape 4"/>
          <p:cNvSpPr/>
          <p:nvPr/>
        </p:nvSpPr>
        <p:spPr>
          <a:xfrm>
            <a:off x="548640" y="1554480"/>
            <a:ext cx="6949440" cy="4526280"/>
          </a:xfrm>
          <a:prstGeom prst="roundRect">
            <a:avLst>
              <a:gd name="adj" fmla="val 2424"/>
            </a:avLst>
          </a:prstGeom>
          <a:solidFill>
            <a:srgbClr val="EEF3F1"/>
          </a:solidFill>
          <a:ln w="12700">
            <a:solidFill>
              <a:srgbClr val="E6E1D6"/>
            </a:solidFill>
            <a:prstDash val="solid"/>
          </a:ln>
        </p:spPr>
      </p:sp>
      <p:sp>
        <p:nvSpPr>
          <p:cNvPr id="9" name="Text 5"/>
          <p:cNvSpPr/>
          <p:nvPr/>
        </p:nvSpPr>
        <p:spPr>
          <a:xfrm>
            <a:off x="822960" y="1737360"/>
            <a:ext cx="64008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PLANETS.JAVA (MAIN)</a:t>
            </a:r>
            <a:endParaRPr lang="en-US" sz="1050" dirty="0"/>
          </a:p>
        </p:txBody>
      </p:sp>
      <p:sp>
        <p:nvSpPr>
          <p:cNvPr id="10" name="Text 6"/>
          <p:cNvSpPr/>
          <p:nvPr/>
        </p:nvSpPr>
        <p:spPr>
          <a:xfrm>
            <a:off x="822960" y="2057400"/>
            <a:ext cx="6400800" cy="384048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ArrayList&lt;String&gt; p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new ArrayList&lt;String&gt;();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p.add("Ana");</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p.add("Ben");</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p.add("Cy");</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p.add("Dev");</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p.add("Eve");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for (int i = p.size() - 1; i &gt;= 0; i--)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System.out.print(p.get(i) + "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for (int i = 0; i &lt; p.size(); i += 2)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System.out.print(p.get(i) + "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a:t>
            </a:r>
            <a:endParaRPr lang="en-US" sz="1500" dirty="0"/>
          </a:p>
        </p:txBody>
      </p:sp>
      <p:sp>
        <p:nvSpPr>
          <p:cNvPr id="11" name="Shape 7"/>
          <p:cNvSpPr/>
          <p:nvPr/>
        </p:nvSpPr>
        <p:spPr>
          <a:xfrm>
            <a:off x="7772400" y="1554480"/>
            <a:ext cx="3867912" cy="1600200"/>
          </a:xfrm>
          <a:prstGeom prst="roundRect">
            <a:avLst>
              <a:gd name="adj" fmla="val 6857"/>
            </a:avLst>
          </a:prstGeom>
          <a:solidFill>
            <a:srgbClr val="1F2B28"/>
          </a:solidFill>
          <a:ln w="12700">
            <a:solidFill>
              <a:srgbClr val="1F2B28"/>
            </a:solidFill>
            <a:prstDash val="solid"/>
          </a:ln>
        </p:spPr>
      </p:sp>
      <p:sp>
        <p:nvSpPr>
          <p:cNvPr id="12" name="Text 8"/>
          <p:cNvSpPr/>
          <p:nvPr/>
        </p:nvSpPr>
        <p:spPr>
          <a:xfrm>
            <a:off x="8046720" y="169164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3" name="Text 9"/>
          <p:cNvSpPr/>
          <p:nvPr/>
        </p:nvSpPr>
        <p:spPr>
          <a:xfrm>
            <a:off x="8046720" y="1965960"/>
            <a:ext cx="3319272" cy="109728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Eve Dev Cy Ben Ana</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Ana Cy Eve</a:t>
            </a:r>
            <a:endParaRPr lang="en-US" sz="20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7772400" y="3337560"/>
          <a:ext cx="3867912" cy="914400"/>
        </p:xfrm>
        <a:graphic>
          <a:graphicData uri="http://schemas.openxmlformats.org/drawingml/2006/table">
            <a:tbl>
              <a:tblPr/>
              <a:tblGrid>
                <a:gridCol w="1645920"/>
                <a:gridCol w="2221992"/>
              </a:tblGrid>
              <a:tr h="502920">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Loop</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Visits</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02920">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backward</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4 3 2 1 0</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02920">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i += 2</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0 2 4</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
        <p:nvSpPr>
          <p:cNvPr id="15" name="Shape 10"/>
          <p:cNvSpPr/>
          <p:nvPr/>
        </p:nvSpPr>
        <p:spPr>
          <a:xfrm>
            <a:off x="7772400" y="4983480"/>
            <a:ext cx="3867912" cy="1097280"/>
          </a:xfrm>
          <a:prstGeom prst="roundRect">
            <a:avLst>
              <a:gd name="adj" fmla="val 16667"/>
            </a:avLst>
          </a:prstGeom>
          <a:solidFill>
            <a:srgbClr val="E3F0FF"/>
          </a:solidFill>
          <a:ln w="12700">
            <a:solidFill>
              <a:srgbClr val="E3F0FF"/>
            </a:solidFill>
            <a:prstDash val="solid"/>
          </a:ln>
        </p:spPr>
      </p:sp>
      <p:sp>
        <p:nvSpPr>
          <p:cNvPr id="16" name="Text 11"/>
          <p:cNvSpPr/>
          <p:nvPr/>
        </p:nvSpPr>
        <p:spPr>
          <a:xfrm>
            <a:off x="8092440" y="5120640"/>
            <a:ext cx="3273552" cy="822960"/>
          </a:xfrm>
          <a:prstGeom prst="rect">
            <a:avLst/>
          </a:prstGeom>
          <a:noFill/>
          <a:ln/>
        </p:spPr>
        <p:txBody>
          <a:bodyPr wrap="square" lIns="0" tIns="0" rIns="0" bIns="0" rtlCol="0" anchor="ctr"/>
          <a:lstStyle/>
          <a:p>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Backward starts at </a:t>
            </a:r>
            <a:pPr indent="0" marL="0">
              <a:buNone/>
            </a:pPr>
            <a:r>
              <a:rPr lang="en-US" sz="1500" b="1" dirty="0">
                <a:solidFill>
                  <a:srgbClr val="1F2B28"/>
                </a:solidFill>
                <a:latin typeface="Atkinson Hyperlegible Next" pitchFamily="34" charset="0"/>
                <a:ea typeface="Atkinson Hyperlegible Next" pitchFamily="34" charset="-122"/>
                <a:cs typeface="Atkinson Hyperlegible Next" pitchFamily="34" charset="-120"/>
              </a:rPr>
              <a:t>size() - 1</a:t>
            </a:r>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 not size().</a:t>
            </a:r>
            <a:endParaRPr lang="en-US" sz="15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One step too far</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4.9 ArrayList Traversals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7</a:t>
            </a:r>
            <a:endParaRPr lang="en-US" sz="1000" dirty="0"/>
          </a:p>
        </p:txBody>
      </p:sp>
      <p:sp>
        <p:nvSpPr>
          <p:cNvPr id="8" name="Shape 4"/>
          <p:cNvSpPr/>
          <p:nvPr/>
        </p:nvSpPr>
        <p:spPr>
          <a:xfrm>
            <a:off x="548640" y="1554480"/>
            <a:ext cx="11094415" cy="914400"/>
          </a:xfrm>
          <a:prstGeom prst="roundRect">
            <a:avLst>
              <a:gd name="adj" fmla="val 20000"/>
            </a:avLst>
          </a:prstGeom>
          <a:solidFill>
            <a:srgbClr val="FFF1DD"/>
          </a:solidFill>
          <a:ln w="12700">
            <a:solidFill>
              <a:srgbClr val="FFF1DD"/>
            </a:solidFill>
            <a:prstDash val="solid"/>
          </a:ln>
        </p:spPr>
      </p:sp>
      <p:pic>
        <p:nvPicPr>
          <p:cNvPr id="9"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64008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An index outside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0 to size() - 1</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throws an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IndexOutOfBoundsException</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a:t>
            </a:r>
            <a:endParaRPr lang="en-US" sz="1800" dirty="0"/>
          </a:p>
        </p:txBody>
      </p:sp>
      <p:sp>
        <p:nvSpPr>
          <p:cNvPr id="11" name="Shape 6"/>
          <p:cNvSpPr/>
          <p:nvPr/>
        </p:nvSpPr>
        <p:spPr>
          <a:xfrm>
            <a:off x="548640" y="2697480"/>
            <a:ext cx="5577840" cy="1280160"/>
          </a:xfrm>
          <a:prstGeom prst="roundRect">
            <a:avLst>
              <a:gd name="adj" fmla="val 8571"/>
            </a:avLst>
          </a:prstGeom>
          <a:solidFill>
            <a:srgbClr val="EEF3F1"/>
          </a:solidFill>
          <a:ln w="12700">
            <a:solidFill>
              <a:srgbClr val="E6E1D6"/>
            </a:solidFill>
            <a:prstDash val="solid"/>
          </a:ln>
        </p:spPr>
      </p:sp>
      <p:sp>
        <p:nvSpPr>
          <p:cNvPr id="12" name="Text 7"/>
          <p:cNvSpPr/>
          <p:nvPr/>
        </p:nvSpPr>
        <p:spPr>
          <a:xfrm>
            <a:off x="822960" y="2880360"/>
            <a:ext cx="5029200" cy="91440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for (int i = 0; i &lt;= laps.size(); i++)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System.out.println(laps.get(i));</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3" name="Text 8"/>
          <p:cNvSpPr/>
          <p:nvPr/>
        </p:nvSpPr>
        <p:spPr>
          <a:xfrm>
            <a:off x="822960" y="4178808"/>
            <a:ext cx="5486400" cy="274320"/>
          </a:xfrm>
          <a:prstGeom prst="rect">
            <a:avLst/>
          </a:prstGeom>
          <a:noFill/>
          <a:ln/>
        </p:spPr>
        <p:txBody>
          <a:bodyPr wrap="square" lIns="0" tIns="0" rIns="0" bIns="0" rtlCol="0" anchor="ctr"/>
          <a:lstStyle/>
          <a:p>
            <a:pPr indent="0" marL="0">
              <a:buNone/>
            </a:pPr>
            <a:r>
              <a:rPr lang="en-US" sz="1300" b="1" dirty="0">
                <a:solidFill>
                  <a:srgbClr val="4F5D58"/>
                </a:solidFill>
                <a:latin typeface="Atkinson Hyperlegible Next" pitchFamily="34" charset="0"/>
                <a:ea typeface="Atkinson Hyperlegible Next" pitchFamily="34" charset="-122"/>
                <a:cs typeface="Atkinson Hyperlegible Next" pitchFamily="34" charset="-120"/>
              </a:rPr>
              <a:t>laps</a:t>
            </a:r>
            <a:endParaRPr lang="en-US" sz="1300" dirty="0"/>
          </a:p>
        </p:txBody>
      </p:sp>
      <p:sp>
        <p:nvSpPr>
          <p:cNvPr id="14" name="Shape 9"/>
          <p:cNvSpPr/>
          <p:nvPr/>
        </p:nvSpPr>
        <p:spPr>
          <a:xfrm>
            <a:off x="822960" y="4526280"/>
            <a:ext cx="1188720" cy="566928"/>
          </a:xfrm>
          <a:prstGeom prst="rect">
            <a:avLst/>
          </a:prstGeom>
          <a:solidFill>
            <a:srgbClr val="FFFFFF"/>
          </a:solidFill>
          <a:ln w="12700">
            <a:solidFill>
              <a:srgbClr val="868F8A"/>
            </a:solidFill>
            <a:prstDash val="solid"/>
          </a:ln>
        </p:spPr>
      </p:sp>
      <p:sp>
        <p:nvSpPr>
          <p:cNvPr id="15" name="Text 10"/>
          <p:cNvSpPr/>
          <p:nvPr/>
        </p:nvSpPr>
        <p:spPr>
          <a:xfrm>
            <a:off x="822960" y="4526280"/>
            <a:ext cx="1188720" cy="566928"/>
          </a:xfrm>
          <a:prstGeom prst="rect">
            <a:avLst/>
          </a:prstGeom>
          <a:noFill/>
          <a:ln/>
        </p:spPr>
        <p:txBody>
          <a:bodyPr wrap="square" lIns="0" tIns="0" rIns="0" bIns="0" rtlCol="0" anchor="ctr"/>
          <a:lstStyle/>
          <a:p>
            <a:pPr algn="ct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61</a:t>
            </a:r>
            <a:endParaRPr lang="en-US" sz="1600" dirty="0"/>
          </a:p>
        </p:txBody>
      </p:sp>
      <p:sp>
        <p:nvSpPr>
          <p:cNvPr id="16" name="Text 11"/>
          <p:cNvSpPr/>
          <p:nvPr/>
        </p:nvSpPr>
        <p:spPr>
          <a:xfrm>
            <a:off x="822960" y="5120640"/>
            <a:ext cx="1188720" cy="256032"/>
          </a:xfrm>
          <a:prstGeom prst="rect">
            <a:avLst/>
          </a:prstGeom>
          <a:noFill/>
          <a:ln/>
        </p:spPr>
        <p:txBody>
          <a:bodyPr wrap="square" lIns="0" tIns="0" rIns="0" bIns="0" rtlCol="0" anchor="ctr"/>
          <a:lstStyle/>
          <a:p>
            <a:pPr algn="ctr" indent="0" marL="0">
              <a:buNone/>
            </a:pPr>
            <a:r>
              <a:rPr lang="en-US" sz="1200" dirty="0">
                <a:solidFill>
                  <a:srgbClr val="4F5D58"/>
                </a:solidFill>
                <a:latin typeface="Atkinson Hyperlegible Mono" pitchFamily="34" charset="0"/>
                <a:ea typeface="Atkinson Hyperlegible Mono" pitchFamily="34" charset="-122"/>
                <a:cs typeface="Atkinson Hyperlegible Mono" pitchFamily="34" charset="-120"/>
              </a:rPr>
              <a:t>0</a:t>
            </a:r>
            <a:endParaRPr lang="en-US" sz="1200" dirty="0"/>
          </a:p>
        </p:txBody>
      </p:sp>
      <p:sp>
        <p:nvSpPr>
          <p:cNvPr id="17" name="Shape 12"/>
          <p:cNvSpPr/>
          <p:nvPr/>
        </p:nvSpPr>
        <p:spPr>
          <a:xfrm>
            <a:off x="2011680" y="4526280"/>
            <a:ext cx="1188720" cy="566928"/>
          </a:xfrm>
          <a:prstGeom prst="rect">
            <a:avLst/>
          </a:prstGeom>
          <a:solidFill>
            <a:srgbClr val="FFFFFF"/>
          </a:solidFill>
          <a:ln w="12700">
            <a:solidFill>
              <a:srgbClr val="868F8A"/>
            </a:solidFill>
            <a:prstDash val="solid"/>
          </a:ln>
        </p:spPr>
      </p:sp>
      <p:sp>
        <p:nvSpPr>
          <p:cNvPr id="18" name="Text 13"/>
          <p:cNvSpPr/>
          <p:nvPr/>
        </p:nvSpPr>
        <p:spPr>
          <a:xfrm>
            <a:off x="2011680" y="4526280"/>
            <a:ext cx="1188720" cy="566928"/>
          </a:xfrm>
          <a:prstGeom prst="rect">
            <a:avLst/>
          </a:prstGeom>
          <a:noFill/>
          <a:ln/>
        </p:spPr>
        <p:txBody>
          <a:bodyPr wrap="square" lIns="0" tIns="0" rIns="0" bIns="0" rtlCol="0" anchor="ctr"/>
          <a:lstStyle/>
          <a:p>
            <a:pPr algn="ct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58</a:t>
            </a:r>
            <a:endParaRPr lang="en-US" sz="1600" dirty="0"/>
          </a:p>
        </p:txBody>
      </p:sp>
      <p:sp>
        <p:nvSpPr>
          <p:cNvPr id="19" name="Text 14"/>
          <p:cNvSpPr/>
          <p:nvPr/>
        </p:nvSpPr>
        <p:spPr>
          <a:xfrm>
            <a:off x="2011680" y="5120640"/>
            <a:ext cx="1188720" cy="256032"/>
          </a:xfrm>
          <a:prstGeom prst="rect">
            <a:avLst/>
          </a:prstGeom>
          <a:noFill/>
          <a:ln/>
        </p:spPr>
        <p:txBody>
          <a:bodyPr wrap="square" lIns="0" tIns="0" rIns="0" bIns="0" rtlCol="0" anchor="ctr"/>
          <a:lstStyle/>
          <a:p>
            <a:pPr algn="ctr" indent="0" marL="0">
              <a:buNone/>
            </a:pPr>
            <a:r>
              <a:rPr lang="en-US" sz="1200" dirty="0">
                <a:solidFill>
                  <a:srgbClr val="4F5D58"/>
                </a:solidFill>
                <a:latin typeface="Atkinson Hyperlegible Mono" pitchFamily="34" charset="0"/>
                <a:ea typeface="Atkinson Hyperlegible Mono" pitchFamily="34" charset="-122"/>
                <a:cs typeface="Atkinson Hyperlegible Mono" pitchFamily="34" charset="-120"/>
              </a:rPr>
              <a:t>1</a:t>
            </a:r>
            <a:endParaRPr lang="en-US" sz="1200" dirty="0"/>
          </a:p>
        </p:txBody>
      </p:sp>
      <p:sp>
        <p:nvSpPr>
          <p:cNvPr id="20" name="Shape 15"/>
          <p:cNvSpPr/>
          <p:nvPr/>
        </p:nvSpPr>
        <p:spPr>
          <a:xfrm>
            <a:off x="3200400" y="4526280"/>
            <a:ext cx="1188720" cy="566928"/>
          </a:xfrm>
          <a:prstGeom prst="rect">
            <a:avLst/>
          </a:prstGeom>
          <a:solidFill>
            <a:srgbClr val="FFFFFF"/>
          </a:solidFill>
          <a:ln w="12700">
            <a:solidFill>
              <a:srgbClr val="868F8A"/>
            </a:solidFill>
            <a:prstDash val="solid"/>
          </a:ln>
        </p:spPr>
      </p:sp>
      <p:sp>
        <p:nvSpPr>
          <p:cNvPr id="21" name="Text 16"/>
          <p:cNvSpPr/>
          <p:nvPr/>
        </p:nvSpPr>
        <p:spPr>
          <a:xfrm>
            <a:off x="3200400" y="4526280"/>
            <a:ext cx="1188720" cy="566928"/>
          </a:xfrm>
          <a:prstGeom prst="rect">
            <a:avLst/>
          </a:prstGeom>
          <a:noFill/>
          <a:ln/>
        </p:spPr>
        <p:txBody>
          <a:bodyPr wrap="square" lIns="0" tIns="0" rIns="0" bIns="0" rtlCol="0" anchor="ctr"/>
          <a:lstStyle/>
          <a:p>
            <a:pPr algn="ct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60</a:t>
            </a:r>
            <a:endParaRPr lang="en-US" sz="1600" dirty="0"/>
          </a:p>
        </p:txBody>
      </p:sp>
      <p:sp>
        <p:nvSpPr>
          <p:cNvPr id="22" name="Text 17"/>
          <p:cNvSpPr/>
          <p:nvPr/>
        </p:nvSpPr>
        <p:spPr>
          <a:xfrm>
            <a:off x="3200400" y="5120640"/>
            <a:ext cx="1188720" cy="256032"/>
          </a:xfrm>
          <a:prstGeom prst="rect">
            <a:avLst/>
          </a:prstGeom>
          <a:noFill/>
          <a:ln/>
        </p:spPr>
        <p:txBody>
          <a:bodyPr wrap="square" lIns="0" tIns="0" rIns="0" bIns="0" rtlCol="0" anchor="ctr"/>
          <a:lstStyle/>
          <a:p>
            <a:pPr algn="ctr" indent="0" marL="0">
              <a:buNone/>
            </a:pPr>
            <a:r>
              <a:rPr lang="en-US" sz="1200" dirty="0">
                <a:solidFill>
                  <a:srgbClr val="4F5D58"/>
                </a:solidFill>
                <a:latin typeface="Atkinson Hyperlegible Mono" pitchFamily="34" charset="0"/>
                <a:ea typeface="Atkinson Hyperlegible Mono" pitchFamily="34" charset="-122"/>
                <a:cs typeface="Atkinson Hyperlegible Mono" pitchFamily="34" charset="-120"/>
              </a:rPr>
              <a:t>2</a:t>
            </a:r>
            <a:endParaRPr lang="en-US" sz="1200" dirty="0"/>
          </a:p>
        </p:txBody>
      </p:sp>
      <p:sp>
        <p:nvSpPr>
          <p:cNvPr id="23" name="Shape 18"/>
          <p:cNvSpPr/>
          <p:nvPr/>
        </p:nvSpPr>
        <p:spPr>
          <a:xfrm>
            <a:off x="4389120" y="4526280"/>
            <a:ext cx="1188720" cy="566928"/>
          </a:xfrm>
          <a:prstGeom prst="rect">
            <a:avLst/>
          </a:prstGeom>
          <a:solidFill>
            <a:srgbClr val="FFF1DD"/>
          </a:solidFill>
          <a:ln w="12700">
            <a:solidFill>
              <a:srgbClr val="D06F1A"/>
            </a:solidFill>
            <a:prstDash val="dash"/>
          </a:ln>
        </p:spPr>
      </p:sp>
      <p:sp>
        <p:nvSpPr>
          <p:cNvPr id="24" name="Text 19"/>
          <p:cNvSpPr/>
          <p:nvPr/>
        </p:nvSpPr>
        <p:spPr>
          <a:xfrm>
            <a:off x="4389120" y="4526280"/>
            <a:ext cx="1188720" cy="566928"/>
          </a:xfrm>
          <a:prstGeom prst="rect">
            <a:avLst/>
          </a:prstGeom>
          <a:noFill/>
          <a:ln/>
        </p:spPr>
        <p:txBody>
          <a:bodyPr wrap="square" lIns="0" tIns="0" rIns="0" bIns="0" rtlCol="0" anchor="ctr"/>
          <a:lstStyle/>
          <a:p>
            <a:pPr algn="ctr" indent="0" marL="0">
              <a:buNone/>
            </a:pPr>
            <a:r>
              <a:rPr lang="en-US" sz="1600" dirty="0">
                <a:solidFill>
                  <a:srgbClr val="8A4B0F"/>
                </a:solidFill>
                <a:latin typeface="Atkinson Hyperlegible Mono" pitchFamily="34" charset="0"/>
                <a:ea typeface="Atkinson Hyperlegible Mono" pitchFamily="34" charset="-122"/>
                <a:cs typeface="Atkinson Hyperlegible Mono" pitchFamily="34" charset="-120"/>
              </a:rPr>
              <a:t>3 ?</a:t>
            </a:r>
            <a:endParaRPr lang="en-US" sz="1600" dirty="0"/>
          </a:p>
        </p:txBody>
      </p:sp>
      <p:sp>
        <p:nvSpPr>
          <p:cNvPr id="25" name="Shape 20"/>
          <p:cNvSpPr/>
          <p:nvPr/>
        </p:nvSpPr>
        <p:spPr>
          <a:xfrm>
            <a:off x="6355080" y="2697480"/>
            <a:ext cx="5285232" cy="3383280"/>
          </a:xfrm>
          <a:prstGeom prst="roundRect">
            <a:avLst>
              <a:gd name="adj" fmla="val 3243"/>
            </a:avLst>
          </a:prstGeom>
          <a:solidFill>
            <a:srgbClr val="1F2B28"/>
          </a:solidFill>
          <a:ln w="12700">
            <a:solidFill>
              <a:srgbClr val="1F2B28"/>
            </a:solidFill>
            <a:prstDash val="solid"/>
          </a:ln>
        </p:spPr>
      </p:sp>
      <p:sp>
        <p:nvSpPr>
          <p:cNvPr id="26" name="Text 21"/>
          <p:cNvSpPr/>
          <p:nvPr/>
        </p:nvSpPr>
        <p:spPr>
          <a:xfrm>
            <a:off x="6629400" y="2834640"/>
            <a:ext cx="4736592"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 THEN THE CRASH</a:t>
            </a:r>
            <a:endParaRPr lang="en-US" sz="1050" dirty="0"/>
          </a:p>
        </p:txBody>
      </p:sp>
      <p:sp>
        <p:nvSpPr>
          <p:cNvPr id="27" name="Text 22"/>
          <p:cNvSpPr/>
          <p:nvPr/>
        </p:nvSpPr>
        <p:spPr>
          <a:xfrm>
            <a:off x="6629400" y="3108960"/>
            <a:ext cx="4736592" cy="2880360"/>
          </a:xfrm>
          <a:prstGeom prst="rect">
            <a:avLst/>
          </a:prstGeom>
          <a:noFill/>
          <a:ln/>
        </p:spPr>
        <p:txBody>
          <a:bodyPr wrap="square" lIns="0" tIns="0" rIns="0" bIns="0" rtlCol="0" anchor="t"/>
          <a:lstStyle/>
          <a:p>
            <a:pPr indent="0" marL="0">
              <a:buNone/>
            </a:pPr>
            <a:r>
              <a:rPr lang="en-US" sz="1500" dirty="0">
                <a:solidFill>
                  <a:srgbClr val="E9F7F2"/>
                </a:solidFill>
                <a:latin typeface="Atkinson Hyperlegible Mono" pitchFamily="34" charset="0"/>
                <a:ea typeface="Atkinson Hyperlegible Mono" pitchFamily="34" charset="-122"/>
                <a:cs typeface="Atkinson Hyperlegible Mono" pitchFamily="34" charset="-120"/>
              </a:rPr>
              <a:t>61</a:t>
            </a:r>
            <a:endParaRPr lang="en-US" sz="1500" dirty="0"/>
          </a:p>
          <a:p>
            <a:pPr indent="0" marL="0">
              <a:buNone/>
            </a:pPr>
            <a:r>
              <a:rPr lang="en-US" sz="1500" dirty="0">
                <a:solidFill>
                  <a:srgbClr val="E9F7F2"/>
                </a:solidFill>
                <a:latin typeface="Atkinson Hyperlegible Mono" pitchFamily="34" charset="0"/>
                <a:ea typeface="Atkinson Hyperlegible Mono" pitchFamily="34" charset="-122"/>
                <a:cs typeface="Atkinson Hyperlegible Mono" pitchFamily="34" charset="-120"/>
              </a:rPr>
              <a:t>58</a:t>
            </a:r>
            <a:endParaRPr lang="en-US" sz="1500" dirty="0"/>
          </a:p>
          <a:p>
            <a:pPr indent="0" marL="0">
              <a:buNone/>
            </a:pPr>
            <a:r>
              <a:rPr lang="en-US" sz="1500" dirty="0">
                <a:solidFill>
                  <a:srgbClr val="E9F7F2"/>
                </a:solidFill>
                <a:latin typeface="Atkinson Hyperlegible Mono" pitchFamily="34" charset="0"/>
                <a:ea typeface="Atkinson Hyperlegible Mono" pitchFamily="34" charset="-122"/>
                <a:cs typeface="Atkinson Hyperlegible Mono" pitchFamily="34" charset="-120"/>
              </a:rPr>
              <a:t>60</a:t>
            </a:r>
            <a:endParaRPr lang="en-US" sz="1500" dirty="0"/>
          </a:p>
          <a:p>
            <a:pPr indent="0" marL="0">
              <a:buNone/>
            </a:pPr>
            <a:r>
              <a:rPr lang="en-US" sz="1500" dirty="0">
                <a:solidFill>
                  <a:srgbClr val="E9F7F2"/>
                </a:solidFill>
                <a:latin typeface="Atkinson Hyperlegible Mono" pitchFamily="34" charset="0"/>
                <a:ea typeface="Atkinson Hyperlegible Mono" pitchFamily="34" charset="-122"/>
                <a:cs typeface="Atkinson Hyperlegible Mono" pitchFamily="34" charset="-120"/>
              </a:rPr>
              <a:t>Exception in thread "main"</a:t>
            </a:r>
            <a:endParaRPr lang="en-US" sz="1500" dirty="0"/>
          </a:p>
          <a:p>
            <a:pPr indent="0" marL="0">
              <a:buNone/>
            </a:pPr>
            <a:r>
              <a:rPr lang="en-US" sz="1500" dirty="0">
                <a:solidFill>
                  <a:srgbClr val="E9F7F2"/>
                </a:solidFill>
                <a:latin typeface="Atkinson Hyperlegible Mono" pitchFamily="34" charset="0"/>
                <a:ea typeface="Atkinson Hyperlegible Mono" pitchFamily="34" charset="-122"/>
                <a:cs typeface="Atkinson Hyperlegible Mono" pitchFamily="34" charset="-120"/>
              </a:rPr>
              <a:t>java.lang.IndexOutOfBoundsException:</a:t>
            </a:r>
            <a:endParaRPr lang="en-US" sz="1500" dirty="0"/>
          </a:p>
          <a:p>
            <a:pPr indent="0" marL="0">
              <a:buNone/>
            </a:pPr>
            <a:r>
              <a:rPr lang="en-US" sz="1500" dirty="0">
                <a:solidFill>
                  <a:srgbClr val="E9F7F2"/>
                </a:solidFill>
                <a:latin typeface="Atkinson Hyperlegible Mono" pitchFamily="34" charset="0"/>
                <a:ea typeface="Atkinson Hyperlegible Mono" pitchFamily="34" charset="-122"/>
                <a:cs typeface="Atkinson Hyperlegible Mono" pitchFamily="34" charset="-120"/>
              </a:rPr>
              <a:t>Index 3 out of bounds for length 3</a:t>
            </a:r>
            <a:endParaRPr lang="en-US" sz="15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 while loop walks too</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4.9 ArrayList Traversals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8</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Write the exact output. Does it crash?</a:t>
            </a:r>
            <a:endParaRPr lang="en-US" sz="2200" dirty="0"/>
          </a:p>
        </p:txBody>
      </p:sp>
      <p:sp>
        <p:nvSpPr>
          <p:cNvPr id="12" name="Shape 8"/>
          <p:cNvSpPr/>
          <p:nvPr/>
        </p:nvSpPr>
        <p:spPr>
          <a:xfrm>
            <a:off x="868680" y="2971800"/>
            <a:ext cx="7315200" cy="1828800"/>
          </a:xfrm>
          <a:prstGeom prst="roundRect">
            <a:avLst>
              <a:gd name="adj" fmla="val 6000"/>
            </a:avLst>
          </a:prstGeom>
          <a:solidFill>
            <a:srgbClr val="EEF3F1"/>
          </a:solidFill>
          <a:ln w="12700">
            <a:solidFill>
              <a:srgbClr val="E6E1D6"/>
            </a:solidFill>
            <a:prstDash val="solid"/>
          </a:ln>
        </p:spPr>
      </p:sp>
      <p:sp>
        <p:nvSpPr>
          <p:cNvPr id="13" name="Text 9"/>
          <p:cNvSpPr/>
          <p:nvPr/>
        </p:nvSpPr>
        <p:spPr>
          <a:xfrm>
            <a:off x="1143000" y="3154680"/>
            <a:ext cx="6766560" cy="146304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i = 1;</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while (i &lt; bugs.size())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System.out.println(i + " " + bugs.get(i));</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i += 2;</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600" dirty="0"/>
          </a:p>
        </p:txBody>
      </p:sp>
      <p:sp>
        <p:nvSpPr>
          <p:cNvPr id="14" name="Text 10"/>
          <p:cNvSpPr/>
          <p:nvPr/>
        </p:nvSpPr>
        <p:spPr>
          <a:xfrm>
            <a:off x="868680" y="5029200"/>
            <a:ext cx="7315200" cy="457200"/>
          </a:xfrm>
          <a:prstGeom prst="rect">
            <a:avLst/>
          </a:prstGeom>
          <a:noFill/>
          <a:ln/>
        </p:spPr>
        <p:txBody>
          <a:bodyPr wrap="square" lIns="0" tIns="0" rIns="0" bIns="0" rtlCol="0" anchor="ct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bugs holds [ant, bee, fly, moth, wasp].</a:t>
            </a:r>
            <a:endParaRPr lang="en-US" sz="1600" dirty="0"/>
          </a:p>
        </p:txBody>
      </p:sp>
      <p:sp>
        <p:nvSpPr>
          <p:cNvPr id="15" name="Text 11"/>
          <p:cNvSpPr/>
          <p:nvPr/>
        </p:nvSpPr>
        <p:spPr>
          <a:xfrm>
            <a:off x="8503920" y="3063240"/>
            <a:ext cx="2834640" cy="2194560"/>
          </a:xfrm>
          <a:prstGeom prst="rect">
            <a:avLst/>
          </a:prstGeom>
          <a:noFill/>
          <a:ln/>
        </p:spPr>
        <p:txBody>
          <a:bodyPr wrap="square" lIns="0" tIns="0" rIns="0" bIns="0" rtlCol="0" anchor="t"/>
          <a:lstStyle/>
          <a:p>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Track i on paper: what values does it take, and when does the test fail?</a:t>
            </a:r>
            <a:endParaRPr lang="en-US" sz="1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2</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2</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The enhanced for loop</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Every element, no index</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4.9 ArrayList Traversals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10</a:t>
            </a:r>
            <a:endParaRPr lang="en-US" sz="1000" dirty="0"/>
          </a:p>
        </p:txBody>
      </p:sp>
      <p:sp>
        <p:nvSpPr>
          <p:cNvPr id="8" name="Shape 4"/>
          <p:cNvSpPr/>
          <p:nvPr/>
        </p:nvSpPr>
        <p:spPr>
          <a:xfrm>
            <a:off x="548640" y="1554480"/>
            <a:ext cx="6675120" cy="2834640"/>
          </a:xfrm>
          <a:prstGeom prst="roundRect">
            <a:avLst>
              <a:gd name="adj" fmla="val 3871"/>
            </a:avLst>
          </a:prstGeom>
          <a:solidFill>
            <a:srgbClr val="EEF3F1"/>
          </a:solidFill>
          <a:ln w="12700">
            <a:solidFill>
              <a:srgbClr val="E6E1D6"/>
            </a:solidFill>
            <a:prstDash val="solid"/>
          </a:ln>
        </p:spPr>
      </p:sp>
      <p:sp>
        <p:nvSpPr>
          <p:cNvPr id="9" name="Text 5"/>
          <p:cNvSpPr/>
          <p:nvPr/>
        </p:nvSpPr>
        <p:spPr>
          <a:xfrm>
            <a:off x="822960" y="1737360"/>
            <a:ext cx="612648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FOREACH.JAVA (MAIN)</a:t>
            </a:r>
            <a:endParaRPr lang="en-US" sz="1050" dirty="0"/>
          </a:p>
        </p:txBody>
      </p:sp>
      <p:sp>
        <p:nvSpPr>
          <p:cNvPr id="10" name="Text 6"/>
          <p:cNvSpPr/>
          <p:nvPr/>
        </p:nvSpPr>
        <p:spPr>
          <a:xfrm>
            <a:off x="822960" y="2057400"/>
            <a:ext cx="6126480" cy="214884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ArrayList&lt;String&gt; crew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new ArrayList&lt;String&gt;();</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crew.add("Ada");</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crew.add("Bo");</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crew.add("Cy");</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for (String name : crew)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System.out.println("Hi, " + name);</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600" dirty="0"/>
          </a:p>
        </p:txBody>
      </p:sp>
      <p:sp>
        <p:nvSpPr>
          <p:cNvPr id="11" name="Shape 7"/>
          <p:cNvSpPr/>
          <p:nvPr/>
        </p:nvSpPr>
        <p:spPr>
          <a:xfrm>
            <a:off x="548640" y="4526280"/>
            <a:ext cx="6675120" cy="1554480"/>
          </a:xfrm>
          <a:prstGeom prst="roundRect">
            <a:avLst>
              <a:gd name="adj" fmla="val 7059"/>
            </a:avLst>
          </a:prstGeom>
          <a:solidFill>
            <a:srgbClr val="1F2B28"/>
          </a:solidFill>
          <a:ln w="12700">
            <a:solidFill>
              <a:srgbClr val="1F2B28"/>
            </a:solidFill>
            <a:prstDash val="solid"/>
          </a:ln>
        </p:spPr>
      </p:sp>
      <p:sp>
        <p:nvSpPr>
          <p:cNvPr id="12" name="Text 8"/>
          <p:cNvSpPr/>
          <p:nvPr/>
        </p:nvSpPr>
        <p:spPr>
          <a:xfrm>
            <a:off x="822960" y="466344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3" name="Text 9"/>
          <p:cNvSpPr/>
          <p:nvPr/>
        </p:nvSpPr>
        <p:spPr>
          <a:xfrm>
            <a:off x="822960" y="4937760"/>
            <a:ext cx="6126480" cy="105156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Hi, Ada</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Hi, Bo</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Hi, Cy</a:t>
            </a:r>
            <a:endParaRPr lang="en-US" sz="2000" dirty="0"/>
          </a:p>
        </p:txBody>
      </p:sp>
      <p:sp>
        <p:nvSpPr>
          <p:cNvPr id="14" name="Shape 10"/>
          <p:cNvSpPr/>
          <p:nvPr/>
        </p:nvSpPr>
        <p:spPr>
          <a:xfrm>
            <a:off x="7498080" y="1554480"/>
            <a:ext cx="4142232" cy="4526280"/>
          </a:xfrm>
          <a:prstGeom prst="roundRect">
            <a:avLst>
              <a:gd name="adj" fmla="val 4415"/>
            </a:avLst>
          </a:prstGeom>
          <a:solidFill>
            <a:srgbClr val="E3F0FF"/>
          </a:solidFill>
          <a:ln w="12700">
            <a:solidFill>
              <a:srgbClr val="E3F0FF"/>
            </a:solidFill>
            <a:prstDash val="solid"/>
          </a:ln>
        </p:spPr>
      </p:sp>
      <p:pic>
        <p:nvPicPr>
          <p:cNvPr id="15"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7772400" y="1810512"/>
            <a:ext cx="566928" cy="566928"/>
          </a:xfrm>
          <a:prstGeom prst="rect">
            <a:avLst/>
          </a:prstGeom>
        </p:spPr>
      </p:pic>
      <p:sp>
        <p:nvSpPr>
          <p:cNvPr id="16" name="Text 11"/>
          <p:cNvSpPr/>
          <p:nvPr/>
        </p:nvSpPr>
        <p:spPr>
          <a:xfrm>
            <a:off x="8549640" y="1691640"/>
            <a:ext cx="2816352" cy="4251960"/>
          </a:xfrm>
          <a:prstGeom prst="rect">
            <a:avLst/>
          </a:prstGeom>
          <a:noFill/>
          <a:ln/>
        </p:spPr>
        <p:txBody>
          <a:bodyPr wrap="square" lIns="0" tIns="0" rIns="0" bIns="0" rtlCol="0" anchor="ctr"/>
          <a:lstStyle/>
          <a:p>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for (String name : crew)</a:t>
            </a:r>
            <a:pPr indent="0" marL="0">
              <a:buNone/>
            </a:pPr>
            <a:endParaRPr lang="en-US" sz="1700" dirty="0"/>
          </a:p>
          <a:p>
            <a:pPr indent="0" marL="0">
              <a:buNone/>
            </a:pPr>
            <a:endParaRPr lang="en-US" sz="1700" dirty="0"/>
          </a:p>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Use it when you only need to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read</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each element in order. Use an indexed loop when you need the position, want to go backward or skip around, or want to replace elements.</a:t>
            </a:r>
            <a:endParaRPr lang="en-US" sz="17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The loop variable is a copy</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4.9 ArrayList Traversals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11</a:t>
            </a:r>
            <a:endParaRPr lang="en-US" sz="1000" dirty="0"/>
          </a:p>
        </p:txBody>
      </p:sp>
      <p:sp>
        <p:nvSpPr>
          <p:cNvPr id="8" name="Shape 4"/>
          <p:cNvSpPr/>
          <p:nvPr/>
        </p:nvSpPr>
        <p:spPr>
          <a:xfrm>
            <a:off x="548640" y="1463040"/>
            <a:ext cx="11094415" cy="822960"/>
          </a:xfrm>
          <a:prstGeom prst="roundRect">
            <a:avLst>
              <a:gd name="adj" fmla="val 22222"/>
            </a:avLst>
          </a:prstGeom>
          <a:solidFill>
            <a:srgbClr val="FFF1DD"/>
          </a:solidFill>
          <a:ln w="12700">
            <a:solidFill>
              <a:srgbClr val="FFF1DD"/>
            </a:solidFill>
            <a:prstDash val="solid"/>
          </a:ln>
        </p:spPr>
      </p:sp>
      <p:pic>
        <p:nvPicPr>
          <p:cNvPr id="9"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1719072"/>
            <a:ext cx="566928" cy="566928"/>
          </a:xfrm>
          <a:prstGeom prst="rect">
            <a:avLst/>
          </a:prstGeom>
        </p:spPr>
      </p:pic>
      <p:sp>
        <p:nvSpPr>
          <p:cNvPr id="10" name="Text 5"/>
          <p:cNvSpPr/>
          <p:nvPr/>
        </p:nvSpPr>
        <p:spPr>
          <a:xfrm>
            <a:off x="1600200" y="1600200"/>
            <a:ext cx="9768535" cy="54864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Assigning to an enhanced for loop variable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never changes the list</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To replace elements, use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set(i, ...)</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in an indexed loop.</a:t>
            </a:r>
            <a:endParaRPr lang="en-US" sz="1700" dirty="0"/>
          </a:p>
        </p:txBody>
      </p:sp>
      <p:sp>
        <p:nvSpPr>
          <p:cNvPr id="11" name="Shape 6"/>
          <p:cNvSpPr/>
          <p:nvPr/>
        </p:nvSpPr>
        <p:spPr>
          <a:xfrm>
            <a:off x="548640" y="2423160"/>
            <a:ext cx="6949440" cy="3657600"/>
          </a:xfrm>
          <a:prstGeom prst="roundRect">
            <a:avLst>
              <a:gd name="adj" fmla="val 3000"/>
            </a:avLst>
          </a:prstGeom>
          <a:solidFill>
            <a:srgbClr val="EEF3F1"/>
          </a:solidFill>
          <a:ln w="12700">
            <a:solidFill>
              <a:srgbClr val="E6E1D6"/>
            </a:solidFill>
            <a:prstDash val="solid"/>
          </a:ln>
        </p:spPr>
      </p:sp>
      <p:sp>
        <p:nvSpPr>
          <p:cNvPr id="12" name="Text 7"/>
          <p:cNvSpPr/>
          <p:nvPr/>
        </p:nvSpPr>
        <p:spPr>
          <a:xfrm>
            <a:off x="822960" y="2606040"/>
            <a:ext cx="64008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SHOUT.JAVA (MAIN)</a:t>
            </a:r>
            <a:endParaRPr lang="en-US" sz="1050" dirty="0"/>
          </a:p>
        </p:txBody>
      </p:sp>
      <p:sp>
        <p:nvSpPr>
          <p:cNvPr id="13" name="Text 8"/>
          <p:cNvSpPr/>
          <p:nvPr/>
        </p:nvSpPr>
        <p:spPr>
          <a:xfrm>
            <a:off x="822960" y="2926080"/>
            <a:ext cx="6400800" cy="297180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ArrayList&lt;String&gt; words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new ArrayList&lt;String&gt;();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words.add("hop");</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words.add("skip");</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for (String w : words)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w = w +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System.out.println(words);</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for (int i = 0; i &lt; words.size(); i++)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words.set(i, words.get(i) +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System.out.println(words);</a:t>
            </a:r>
            <a:endParaRPr lang="en-US" sz="1500" dirty="0"/>
          </a:p>
        </p:txBody>
      </p:sp>
      <p:sp>
        <p:nvSpPr>
          <p:cNvPr id="14" name="Shape 9"/>
          <p:cNvSpPr/>
          <p:nvPr/>
        </p:nvSpPr>
        <p:spPr>
          <a:xfrm>
            <a:off x="7772400" y="2423160"/>
            <a:ext cx="3867912" cy="1280160"/>
          </a:xfrm>
          <a:prstGeom prst="roundRect">
            <a:avLst>
              <a:gd name="adj" fmla="val 8571"/>
            </a:avLst>
          </a:prstGeom>
          <a:solidFill>
            <a:srgbClr val="1F2B28"/>
          </a:solidFill>
          <a:ln w="12700">
            <a:solidFill>
              <a:srgbClr val="1F2B28"/>
            </a:solidFill>
            <a:prstDash val="solid"/>
          </a:ln>
        </p:spPr>
      </p:sp>
      <p:sp>
        <p:nvSpPr>
          <p:cNvPr id="15" name="Text 10"/>
          <p:cNvSpPr/>
          <p:nvPr/>
        </p:nvSpPr>
        <p:spPr>
          <a:xfrm>
            <a:off x="8046720" y="256032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6" name="Text 11"/>
          <p:cNvSpPr/>
          <p:nvPr/>
        </p:nvSpPr>
        <p:spPr>
          <a:xfrm>
            <a:off x="8046720" y="2834640"/>
            <a:ext cx="3319272" cy="77724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[hop, skip]</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[hop!, skip!]</a:t>
            </a:r>
            <a:endParaRPr lang="en-US" sz="2000" dirty="0"/>
          </a:p>
        </p:txBody>
      </p:sp>
      <p:sp>
        <p:nvSpPr>
          <p:cNvPr id="17" name="Text 12"/>
          <p:cNvSpPr/>
          <p:nvPr/>
        </p:nvSpPr>
        <p:spPr>
          <a:xfrm>
            <a:off x="7772400" y="3931920"/>
            <a:ext cx="3867912" cy="182880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Line 1: the for-each loop changed only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w</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t>
            </a:r>
            <a:pPr indent="0" marL="0">
              <a:buNone/>
            </a:pPr>
            <a:endParaRPr lang="en-US" sz="1700" dirty="0"/>
          </a:p>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Line 2: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set</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changed the list.</a:t>
            </a:r>
            <a:endParaRPr lang="en-US" sz="17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Long snacks only</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4.9 ArrayList Traversals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12</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Write the exact output.</a:t>
            </a:r>
            <a:endParaRPr lang="en-US" sz="2200" dirty="0"/>
          </a:p>
        </p:txBody>
      </p:sp>
      <p:sp>
        <p:nvSpPr>
          <p:cNvPr id="12" name="Shape 8"/>
          <p:cNvSpPr/>
          <p:nvPr/>
        </p:nvSpPr>
        <p:spPr>
          <a:xfrm>
            <a:off x="868680" y="2971800"/>
            <a:ext cx="6400800" cy="2377440"/>
          </a:xfrm>
          <a:prstGeom prst="roundRect">
            <a:avLst>
              <a:gd name="adj" fmla="val 4615"/>
            </a:avLst>
          </a:prstGeom>
          <a:solidFill>
            <a:srgbClr val="EEF3F1"/>
          </a:solidFill>
          <a:ln w="12700">
            <a:solidFill>
              <a:srgbClr val="E6E1D6"/>
            </a:solidFill>
            <a:prstDash val="solid"/>
          </a:ln>
        </p:spPr>
      </p:sp>
      <p:sp>
        <p:nvSpPr>
          <p:cNvPr id="13" name="Text 9"/>
          <p:cNvSpPr/>
          <p:nvPr/>
        </p:nvSpPr>
        <p:spPr>
          <a:xfrm>
            <a:off x="1143000" y="3154680"/>
            <a:ext cx="5852160" cy="2011680"/>
          </a:xfrm>
          <a:prstGeom prst="rect">
            <a:avLst/>
          </a:prstGeom>
          <a:noFill/>
          <a:ln/>
        </p:spPr>
        <p:txBody>
          <a:bodyPr wrap="square" lIns="0" tIns="0" rIns="0" bIns="0" rtlCol="0" anchor="t"/>
          <a:lstStyle/>
          <a:p>
            <a:pPr indent="0" marL="0">
              <a:lnSpc>
                <a:spcPct val="115000"/>
              </a:lnSpc>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for (String s : snacks) {</a:t>
            </a:r>
            <a:endParaRPr lang="en-US" sz="1800" dirty="0"/>
          </a:p>
          <a:p>
            <a:pPr indent="0" marL="0">
              <a:lnSpc>
                <a:spcPct val="115000"/>
              </a:lnSpc>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    if (s.length() &gt; 4) {</a:t>
            </a:r>
            <a:endParaRPr lang="en-US" sz="1800" dirty="0"/>
          </a:p>
          <a:p>
            <a:pPr indent="0" marL="0">
              <a:lnSpc>
                <a:spcPct val="115000"/>
              </a:lnSpc>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        System.out.println(s);</a:t>
            </a:r>
            <a:endParaRPr lang="en-US" sz="1800" dirty="0"/>
          </a:p>
          <a:p>
            <a:pPr indent="0" marL="0">
              <a:lnSpc>
                <a:spcPct val="115000"/>
              </a:lnSpc>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800" dirty="0"/>
          </a:p>
          <a:p>
            <a:pPr indent="0" marL="0">
              <a:lnSpc>
                <a:spcPct val="115000"/>
              </a:lnSpc>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800" dirty="0"/>
          </a:p>
          <a:p>
            <a:pPr indent="0" marL="0">
              <a:lnSpc>
                <a:spcPct val="115000"/>
              </a:lnSpc>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System.out.println(snacks.size());</a:t>
            </a:r>
            <a:endParaRPr lang="en-US" sz="1800" dirty="0"/>
          </a:p>
        </p:txBody>
      </p:sp>
      <p:sp>
        <p:nvSpPr>
          <p:cNvPr id="14" name="Text 10"/>
          <p:cNvSpPr/>
          <p:nvPr/>
        </p:nvSpPr>
        <p:spPr>
          <a:xfrm>
            <a:off x="868680" y="5532120"/>
            <a:ext cx="6400800" cy="365760"/>
          </a:xfrm>
          <a:prstGeom prst="rect">
            <a:avLst/>
          </a:prstGeom>
          <a:noFill/>
          <a:ln/>
        </p:spPr>
        <p:txBody>
          <a:bodyPr wrap="square" lIns="0" tIns="0" rIns="0" bIns="0" rtlCol="0" anchor="ctr"/>
          <a:lstStyle/>
          <a:p>
            <a:pP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snacks holds [chips, nuts, pretzels, figs].</a:t>
            </a:r>
            <a:endParaRPr lang="en-US" sz="15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3</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3</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Removing while you walk</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13</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 forward loop skips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4.9 ArrayList Traversals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14</a:t>
            </a:r>
            <a:endParaRPr lang="en-US" sz="1000" dirty="0"/>
          </a:p>
        </p:txBody>
      </p:sp>
      <p:sp>
        <p:nvSpPr>
          <p:cNvPr id="8" name="Shape 4"/>
          <p:cNvSpPr/>
          <p:nvPr/>
        </p:nvSpPr>
        <p:spPr>
          <a:xfrm>
            <a:off x="548640" y="1554480"/>
            <a:ext cx="5760720" cy="2240280"/>
          </a:xfrm>
          <a:prstGeom prst="roundRect">
            <a:avLst>
              <a:gd name="adj" fmla="val 4898"/>
            </a:avLst>
          </a:prstGeom>
          <a:solidFill>
            <a:srgbClr val="EEF3F1"/>
          </a:solidFill>
          <a:ln w="12700">
            <a:solidFill>
              <a:srgbClr val="E6E1D6"/>
            </a:solidFill>
            <a:prstDash val="solid"/>
          </a:ln>
        </p:spPr>
      </p:sp>
      <p:sp>
        <p:nvSpPr>
          <p:cNvPr id="9" name="Text 5"/>
          <p:cNvSpPr/>
          <p:nvPr/>
        </p:nvSpPr>
        <p:spPr>
          <a:xfrm>
            <a:off x="822960" y="1737360"/>
            <a:ext cx="521208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REMOVE THE NEGATIVES</a:t>
            </a:r>
            <a:endParaRPr lang="en-US" sz="1050" dirty="0"/>
          </a:p>
        </p:txBody>
      </p:sp>
      <p:sp>
        <p:nvSpPr>
          <p:cNvPr id="10" name="Text 6"/>
          <p:cNvSpPr/>
          <p:nvPr/>
        </p:nvSpPr>
        <p:spPr>
          <a:xfrm>
            <a:off x="822960" y="2057400"/>
            <a:ext cx="5212080" cy="155448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for (int i = 0; i &lt; vals.size(); i++)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if (vals.get(i) &lt; 0)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vals.remove(i);</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System.out.println(vals);</a:t>
            </a:r>
            <a:endParaRPr lang="en-US" sz="1600" dirty="0"/>
          </a:p>
        </p:txBody>
      </p:sp>
      <p:sp>
        <p:nvSpPr>
          <p:cNvPr id="11" name="Shape 7"/>
          <p:cNvSpPr/>
          <p:nvPr/>
        </p:nvSpPr>
        <p:spPr>
          <a:xfrm>
            <a:off x="548640" y="3931920"/>
            <a:ext cx="5760720" cy="868680"/>
          </a:xfrm>
          <a:prstGeom prst="roundRect">
            <a:avLst>
              <a:gd name="adj" fmla="val 12632"/>
            </a:avLst>
          </a:prstGeom>
          <a:solidFill>
            <a:srgbClr val="1F2B28"/>
          </a:solidFill>
          <a:ln w="12700">
            <a:solidFill>
              <a:srgbClr val="1F2B28"/>
            </a:solidFill>
            <a:prstDash val="solid"/>
          </a:ln>
        </p:spPr>
      </p:sp>
      <p:sp>
        <p:nvSpPr>
          <p:cNvPr id="12" name="Text 8"/>
          <p:cNvSpPr/>
          <p:nvPr/>
        </p:nvSpPr>
        <p:spPr>
          <a:xfrm>
            <a:off x="822960" y="406908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3" name="Text 9"/>
          <p:cNvSpPr/>
          <p:nvPr/>
        </p:nvSpPr>
        <p:spPr>
          <a:xfrm>
            <a:off x="822960" y="4343400"/>
            <a:ext cx="5212080" cy="36576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[5, -7, 4]</a:t>
            </a:r>
            <a:endParaRPr lang="en-US" sz="2000" dirty="0"/>
          </a:p>
        </p:txBody>
      </p:sp>
      <p:sp>
        <p:nvSpPr>
          <p:cNvPr id="14" name="Shape 10"/>
          <p:cNvSpPr/>
          <p:nvPr/>
        </p:nvSpPr>
        <p:spPr>
          <a:xfrm>
            <a:off x="548640" y="4937760"/>
            <a:ext cx="5760720" cy="1143000"/>
          </a:xfrm>
          <a:prstGeom prst="roundRect">
            <a:avLst>
              <a:gd name="adj" fmla="val 16000"/>
            </a:avLst>
          </a:prstGeom>
          <a:solidFill>
            <a:srgbClr val="FFF1DD"/>
          </a:solidFill>
          <a:ln w="12700">
            <a:solidFill>
              <a:srgbClr val="FFF1DD"/>
            </a:solidFill>
            <a:prstDash val="solid"/>
          </a:ln>
        </p:spPr>
      </p:sp>
      <p:pic>
        <p:nvPicPr>
          <p:cNvPr id="15"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5193792"/>
            <a:ext cx="566928" cy="566928"/>
          </a:xfrm>
          <a:prstGeom prst="rect">
            <a:avLst/>
          </a:prstGeom>
        </p:spPr>
      </p:pic>
      <p:sp>
        <p:nvSpPr>
          <p:cNvPr id="16" name="Text 11"/>
          <p:cNvSpPr/>
          <p:nvPr/>
        </p:nvSpPr>
        <p:spPr>
          <a:xfrm>
            <a:off x="1600200" y="5074920"/>
            <a:ext cx="4434840" cy="868680"/>
          </a:xfrm>
          <a:prstGeom prst="rect">
            <a:avLst/>
          </a:prstGeom>
          <a:noFill/>
          <a:ln/>
        </p:spPr>
        <p:txBody>
          <a:bodyPr wrap="square" lIns="0" tIns="0" rIns="0" bIns="0" rtlCol="0" anchor="ct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After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remove(i)</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the next element slides into index i. Then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i++</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jumps past it.</a:t>
            </a:r>
            <a:endParaRPr lang="en-US" sz="1600" dirty="0"/>
          </a:p>
        </p:txBody>
      </p:sp>
      <p:graphicFrame>
        <p:nvGraphicFramePr>
          <p:cNvPr id="15" name="Table 0"/>
          <p:cNvGraphicFramePr>
            <a:graphicFrameLocks noGrp="1"/>
          </p:cNvGraphicFramePr>
          <p:nvPr>
            <p:extLst>
              <p:ext uri="{D42A27DB-BD31-4B8C-83A1-F6EECF244321}">
                <p14:modId xmlns:p14="http://schemas.microsoft.com/office/powerpoint/2010/main" val="1579011935"/>
              </p:ext>
            </p:extLst>
          </p:nvPr>
        </p:nvGraphicFramePr>
        <p:xfrm>
          <a:off x="6583680" y="1554480"/>
          <a:ext cx="5056632" cy="914400"/>
        </p:xfrm>
        <a:graphic>
          <a:graphicData uri="http://schemas.openxmlformats.org/drawingml/2006/table">
            <a:tbl>
              <a:tblPr/>
              <a:tblGrid>
                <a:gridCol w="457200"/>
                <a:gridCol w="1965960"/>
                <a:gridCol w="822960"/>
                <a:gridCol w="1810512"/>
              </a:tblGrid>
              <a:tr h="548640">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i</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List before the pass</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get(i)</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Action</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48640">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0</a:t>
                      </a:r>
                      <a:endParaRPr lang="en-US" sz="1600" dirty="0">
                        <a:latin typeface="Atkinson Hyperlegible Mono" charset="0"/>
                        <a:ea typeface="Atkinson Hyperlegible Mono" charset="0"/>
                        <a:cs typeface="Atkinson Hyperlegible Mono" charset="0"/>
                      </a:endParaRPr>
                    </a:p>
                  </a:txBody>
                  <a:tcPr marL="54864" marR="54864" marT="54864" marB="54864"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[5, -2, -7, 4]</a:t>
                      </a:r>
                      <a:endParaRPr lang="en-US" sz="1600" dirty="0">
                        <a:latin typeface="Atkinson Hyperlegible Mono" charset="0"/>
                        <a:ea typeface="Atkinson Hyperlegible Mono" charset="0"/>
                        <a:cs typeface="Atkinson Hyperlegible Mono" charset="0"/>
                      </a:endParaRPr>
                    </a:p>
                  </a:txBody>
                  <a:tcPr marL="54864" marR="54864" marT="54864" marB="54864"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5</a:t>
                      </a:r>
                      <a:endParaRPr lang="en-US" sz="1600" dirty="0">
                        <a:latin typeface="Atkinson Hyperlegible Mono" charset="0"/>
                        <a:ea typeface="Atkinson Hyperlegible Mono" charset="0"/>
                        <a:cs typeface="Atkinson Hyperlegible Mono" charset="0"/>
                      </a:endParaRPr>
                    </a:p>
                  </a:txBody>
                  <a:tcPr marL="54864" marR="54864" marT="54864" marB="54864"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keep</a:t>
                      </a:r>
                      <a:endParaRPr lang="en-US" sz="1700" dirty="0">
                        <a:latin typeface="Atkinson Hyperlegible Next" charset="0"/>
                        <a:ea typeface="Atkinson Hyperlegible Next" charset="0"/>
                        <a:cs typeface="Atkinson Hyperlegible Next" charset="0"/>
                      </a:endParaRPr>
                    </a:p>
                  </a:txBody>
                  <a:tcPr marL="54864" marR="54864" marT="54864" marB="54864"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48640">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1</a:t>
                      </a:r>
                      <a:endParaRPr lang="en-US" sz="1600" dirty="0">
                        <a:latin typeface="Atkinson Hyperlegible Mono" charset="0"/>
                        <a:ea typeface="Atkinson Hyperlegible Mono" charset="0"/>
                        <a:cs typeface="Atkinson Hyperlegible Mono" charset="0"/>
                      </a:endParaRPr>
                    </a:p>
                  </a:txBody>
                  <a:tcPr marL="54864" marR="54864" marT="54864" marB="54864"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[5, -2, -7, 4]</a:t>
                      </a:r>
                      <a:endParaRPr lang="en-US" sz="1600" dirty="0">
                        <a:latin typeface="Atkinson Hyperlegible Mono" charset="0"/>
                        <a:ea typeface="Atkinson Hyperlegible Mono" charset="0"/>
                        <a:cs typeface="Atkinson Hyperlegible Mono" charset="0"/>
                      </a:endParaRPr>
                    </a:p>
                  </a:txBody>
                  <a:tcPr marL="54864" marR="54864" marT="54864" marB="54864"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-2</a:t>
                      </a:r>
                      <a:endParaRPr lang="en-US" sz="1600" dirty="0">
                        <a:latin typeface="Atkinson Hyperlegible Mono" charset="0"/>
                        <a:ea typeface="Atkinson Hyperlegible Mono" charset="0"/>
                        <a:cs typeface="Atkinson Hyperlegible Mono" charset="0"/>
                      </a:endParaRPr>
                    </a:p>
                  </a:txBody>
                  <a:tcPr marL="54864" marR="54864" marT="54864" marB="54864"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remove</a:t>
                      </a:r>
                      <a:endParaRPr lang="en-US" sz="1700" dirty="0">
                        <a:latin typeface="Atkinson Hyperlegible Next" charset="0"/>
                        <a:ea typeface="Atkinson Hyperlegible Next" charset="0"/>
                        <a:cs typeface="Atkinson Hyperlegible Next" charset="0"/>
                      </a:endParaRPr>
                    </a:p>
                  </a:txBody>
                  <a:tcPr marL="54864" marR="54864" marT="54864" marB="54864"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48640">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2</a:t>
                      </a:r>
                      <a:endParaRPr lang="en-US" sz="1600" dirty="0">
                        <a:latin typeface="Atkinson Hyperlegible Mono" charset="0"/>
                        <a:ea typeface="Atkinson Hyperlegible Mono" charset="0"/>
                        <a:cs typeface="Atkinson Hyperlegible Mono" charset="0"/>
                      </a:endParaRPr>
                    </a:p>
                  </a:txBody>
                  <a:tcPr marL="54864" marR="54864" marT="54864" marB="54864"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[5, -7, 4]</a:t>
                      </a:r>
                      <a:endParaRPr lang="en-US" sz="1600" dirty="0">
                        <a:latin typeface="Atkinson Hyperlegible Mono" charset="0"/>
                        <a:ea typeface="Atkinson Hyperlegible Mono" charset="0"/>
                        <a:cs typeface="Atkinson Hyperlegible Mono" charset="0"/>
                      </a:endParaRPr>
                    </a:p>
                  </a:txBody>
                  <a:tcPr marL="54864" marR="54864" marT="54864" marB="54864"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4</a:t>
                      </a:r>
                      <a:endParaRPr lang="en-US" sz="1600" dirty="0">
                        <a:latin typeface="Atkinson Hyperlegible Mono" charset="0"/>
                        <a:ea typeface="Atkinson Hyperlegible Mono" charset="0"/>
                        <a:cs typeface="Atkinson Hyperlegible Mono" charset="0"/>
                      </a:endParaRPr>
                    </a:p>
                  </a:txBody>
                  <a:tcPr marL="54864" marR="54864" marT="54864" marB="54864"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b="1" dirty="0">
                          <a:solidFill>
                            <a:srgbClr val="8A4B0F"/>
                          </a:solidFill>
                          <a:latin typeface="Atkinson Hyperlegible Next" pitchFamily="34" charset="0"/>
                          <a:ea typeface="Atkinson Hyperlegible Next" pitchFamily="34" charset="-122"/>
                          <a:cs typeface="Atkinson Hyperlegible Next" pitchFamily="34" charset="-120"/>
                        </a:rPr>
                        <a:t>keep (-7 skipped!)</a:t>
                      </a:r>
                      <a:endParaRPr lang="en-US" sz="1700" dirty="0">
                        <a:latin typeface="Atkinson Hyperlegible Next" charset="0"/>
                        <a:ea typeface="Atkinson Hyperlegible Next" charset="0"/>
                        <a:cs typeface="Atkinson Hyperlegible Next" charset="0"/>
                      </a:endParaRPr>
                    </a:p>
                  </a:txBody>
                  <a:tcPr marL="54864" marR="54864" marT="54864" marB="54864"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48640">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3</a:t>
                      </a:r>
                      <a:endParaRPr lang="en-US" sz="1600" dirty="0">
                        <a:latin typeface="Atkinson Hyperlegible Mono" charset="0"/>
                        <a:ea typeface="Atkinson Hyperlegible Mono" charset="0"/>
                        <a:cs typeface="Atkinson Hyperlegible Mono" charset="0"/>
                      </a:endParaRPr>
                    </a:p>
                  </a:txBody>
                  <a:tcPr marL="54864" marR="54864" marT="54864" marB="54864"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[5, -7, 4]</a:t>
                      </a:r>
                      <a:endParaRPr lang="en-US" sz="1600" dirty="0">
                        <a:latin typeface="Atkinson Hyperlegible Mono" charset="0"/>
                        <a:ea typeface="Atkinson Hyperlegible Mono" charset="0"/>
                        <a:cs typeface="Atkinson Hyperlegible Mono" charset="0"/>
                      </a:endParaRPr>
                    </a:p>
                  </a:txBody>
                  <a:tcPr marL="54864" marR="54864" marT="54864" marB="54864"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700" dirty="0">
                        <a:latin typeface="Atkinson Hyperlegible Next" charset="0"/>
                        <a:ea typeface="Atkinson Hyperlegible Next" charset="0"/>
                        <a:cs typeface="Atkinson Hyperlegible Next" charset="0"/>
                      </a:endParaRPr>
                    </a:p>
                  </a:txBody>
                  <a:tcPr marL="54864" marR="54864" marT="54864" marB="54864"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3 &lt; 3 is false</a:t>
                      </a:r>
                      <a:endParaRPr lang="en-US" sz="1700" dirty="0">
                        <a:latin typeface="Atkinson Hyperlegible Next" charset="0"/>
                        <a:ea typeface="Atkinson Hyperlegible Next" charset="0"/>
                        <a:cs typeface="Atkinson Hyperlegible Next" charset="0"/>
                      </a:endParaRPr>
                    </a:p>
                  </a:txBody>
                  <a:tcPr marL="54864" marR="54864" marT="54864" marB="54864"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WORKED EXAMPLE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Two ways not to skip</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4.9 ArrayList Traversals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15</a:t>
            </a:r>
            <a:endParaRPr lang="en-US" sz="1000" dirty="0"/>
          </a:p>
        </p:txBody>
      </p:sp>
      <p:sp>
        <p:nvSpPr>
          <p:cNvPr id="8" name="Shape 4"/>
          <p:cNvSpPr/>
          <p:nvPr/>
        </p:nvSpPr>
        <p:spPr>
          <a:xfrm>
            <a:off x="548640" y="1554480"/>
            <a:ext cx="6035040" cy="2377440"/>
          </a:xfrm>
          <a:prstGeom prst="roundRect">
            <a:avLst>
              <a:gd name="adj" fmla="val 4615"/>
            </a:avLst>
          </a:prstGeom>
          <a:solidFill>
            <a:srgbClr val="EEF3F1"/>
          </a:solidFill>
          <a:ln w="12700">
            <a:solidFill>
              <a:srgbClr val="E6E1D6"/>
            </a:solidFill>
            <a:prstDash val="solid"/>
          </a:ln>
        </p:spPr>
      </p:sp>
      <p:sp>
        <p:nvSpPr>
          <p:cNvPr id="9" name="Text 5"/>
          <p:cNvSpPr/>
          <p:nvPr/>
        </p:nvSpPr>
        <p:spPr>
          <a:xfrm>
            <a:off x="822960" y="1737360"/>
            <a:ext cx="54864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FIX 1: WALK BACKWARD</a:t>
            </a:r>
            <a:endParaRPr lang="en-US" sz="1050" dirty="0"/>
          </a:p>
        </p:txBody>
      </p:sp>
      <p:sp>
        <p:nvSpPr>
          <p:cNvPr id="10" name="Text 6"/>
          <p:cNvSpPr/>
          <p:nvPr/>
        </p:nvSpPr>
        <p:spPr>
          <a:xfrm>
            <a:off x="822960" y="2057400"/>
            <a:ext cx="5486400" cy="169164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for (int i = vals.size() - 1; i &gt;= 0; i--)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if (vals.get(i) &lt; 0)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vals.remove(i);</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System.out.println(vals);</a:t>
            </a:r>
            <a:endParaRPr lang="en-US" sz="1500" dirty="0"/>
          </a:p>
        </p:txBody>
      </p:sp>
      <p:sp>
        <p:nvSpPr>
          <p:cNvPr id="11" name="Shape 7"/>
          <p:cNvSpPr/>
          <p:nvPr/>
        </p:nvSpPr>
        <p:spPr>
          <a:xfrm>
            <a:off x="548640" y="4069080"/>
            <a:ext cx="6035040" cy="868680"/>
          </a:xfrm>
          <a:prstGeom prst="roundRect">
            <a:avLst>
              <a:gd name="adj" fmla="val 12632"/>
            </a:avLst>
          </a:prstGeom>
          <a:solidFill>
            <a:srgbClr val="1F2B28"/>
          </a:solidFill>
          <a:ln w="12700">
            <a:solidFill>
              <a:srgbClr val="1F2B28"/>
            </a:solidFill>
            <a:prstDash val="solid"/>
          </a:ln>
        </p:spPr>
      </p:sp>
      <p:sp>
        <p:nvSpPr>
          <p:cNvPr id="12" name="Text 8"/>
          <p:cNvSpPr/>
          <p:nvPr/>
        </p:nvSpPr>
        <p:spPr>
          <a:xfrm>
            <a:off x="822960" y="420624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3" name="Text 9"/>
          <p:cNvSpPr/>
          <p:nvPr/>
        </p:nvSpPr>
        <p:spPr>
          <a:xfrm>
            <a:off x="822960" y="4480560"/>
            <a:ext cx="5486400" cy="36576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[5, 4]</a:t>
            </a:r>
            <a:endParaRPr lang="en-US" sz="2000" dirty="0"/>
          </a:p>
        </p:txBody>
      </p:sp>
      <p:sp>
        <p:nvSpPr>
          <p:cNvPr id="14" name="Shape 10"/>
          <p:cNvSpPr/>
          <p:nvPr/>
        </p:nvSpPr>
        <p:spPr>
          <a:xfrm>
            <a:off x="6766560" y="1554480"/>
            <a:ext cx="4873752" cy="3383280"/>
          </a:xfrm>
          <a:prstGeom prst="roundRect">
            <a:avLst>
              <a:gd name="adj" fmla="val 3243"/>
            </a:avLst>
          </a:prstGeom>
          <a:solidFill>
            <a:srgbClr val="EEF3F1"/>
          </a:solidFill>
          <a:ln w="12700">
            <a:solidFill>
              <a:srgbClr val="E6E1D6"/>
            </a:solidFill>
            <a:prstDash val="solid"/>
          </a:ln>
        </p:spPr>
      </p:sp>
      <p:sp>
        <p:nvSpPr>
          <p:cNvPr id="15" name="Text 11"/>
          <p:cNvSpPr/>
          <p:nvPr/>
        </p:nvSpPr>
        <p:spPr>
          <a:xfrm>
            <a:off x="7040880" y="1737360"/>
            <a:ext cx="4325112"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FIX 2: MOVE ON ONLY IF KEPT</a:t>
            </a:r>
            <a:endParaRPr lang="en-US" sz="1050" dirty="0"/>
          </a:p>
        </p:txBody>
      </p:sp>
      <p:sp>
        <p:nvSpPr>
          <p:cNvPr id="16" name="Text 12"/>
          <p:cNvSpPr/>
          <p:nvPr/>
        </p:nvSpPr>
        <p:spPr>
          <a:xfrm>
            <a:off x="7040880" y="2057400"/>
            <a:ext cx="4325112" cy="269748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i = 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while (i &lt; vals.size())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if (vals.get(i) &lt; 0)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vals.remove(i);</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 else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System.out.println(vals);</a:t>
            </a:r>
            <a:endParaRPr lang="en-US" sz="1500" dirty="0"/>
          </a:p>
        </p:txBody>
      </p:sp>
      <p:sp>
        <p:nvSpPr>
          <p:cNvPr id="17" name="Shape 13"/>
          <p:cNvSpPr/>
          <p:nvPr/>
        </p:nvSpPr>
        <p:spPr>
          <a:xfrm>
            <a:off x="6766560" y="5074920"/>
            <a:ext cx="4873752" cy="1005840"/>
          </a:xfrm>
          <a:prstGeom prst="roundRect">
            <a:avLst>
              <a:gd name="adj" fmla="val 10909"/>
            </a:avLst>
          </a:prstGeom>
          <a:solidFill>
            <a:srgbClr val="1F2B28"/>
          </a:solidFill>
          <a:ln w="12700">
            <a:solidFill>
              <a:srgbClr val="1F2B28"/>
            </a:solidFill>
            <a:prstDash val="solid"/>
          </a:ln>
        </p:spPr>
      </p:sp>
      <p:sp>
        <p:nvSpPr>
          <p:cNvPr id="18" name="Text 14"/>
          <p:cNvSpPr/>
          <p:nvPr/>
        </p:nvSpPr>
        <p:spPr>
          <a:xfrm>
            <a:off x="7040880" y="521208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9" name="Text 15"/>
          <p:cNvSpPr/>
          <p:nvPr/>
        </p:nvSpPr>
        <p:spPr>
          <a:xfrm>
            <a:off x="7040880" y="5486400"/>
            <a:ext cx="4325112" cy="50292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[5, 4]</a:t>
            </a:r>
            <a:endParaRPr lang="en-US" sz="2000" dirty="0"/>
          </a:p>
        </p:txBody>
      </p:sp>
      <p:sp>
        <p:nvSpPr>
          <p:cNvPr id="20" name="Shape 16"/>
          <p:cNvSpPr/>
          <p:nvPr/>
        </p:nvSpPr>
        <p:spPr>
          <a:xfrm>
            <a:off x="548640" y="5074920"/>
            <a:ext cx="6035040" cy="1005840"/>
          </a:xfrm>
          <a:prstGeom prst="roundRect">
            <a:avLst>
              <a:gd name="adj" fmla="val 18182"/>
            </a:avLst>
          </a:prstGeom>
          <a:solidFill>
            <a:srgbClr val="E3F0FF"/>
          </a:solidFill>
          <a:ln w="12700">
            <a:solidFill>
              <a:srgbClr val="E3F0FF"/>
            </a:solidFill>
            <a:prstDash val="solid"/>
          </a:ln>
        </p:spPr>
      </p:sp>
      <p:sp>
        <p:nvSpPr>
          <p:cNvPr id="21" name="Text 17"/>
          <p:cNvSpPr/>
          <p:nvPr/>
        </p:nvSpPr>
        <p:spPr>
          <a:xfrm>
            <a:off x="868680" y="5212080"/>
            <a:ext cx="5440680" cy="731520"/>
          </a:xfrm>
          <a:prstGeom prst="rect">
            <a:avLst/>
          </a:prstGeom>
          <a:noFill/>
          <a:ln/>
        </p:spPr>
        <p:txBody>
          <a:bodyPr wrap="square" lIns="0" tIns="0" rIns="0" bIns="0" rtlCol="0" anchor="ctr"/>
          <a:lstStyle/>
          <a:p>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Removing during a traversal needs a </a:t>
            </a:r>
            <a:pPr indent="0" marL="0">
              <a:buNone/>
            </a:pPr>
            <a:r>
              <a:rPr lang="en-US" sz="1500" b="1" dirty="0">
                <a:solidFill>
                  <a:srgbClr val="1F2B28"/>
                </a:solidFill>
                <a:latin typeface="Atkinson Hyperlegible Next" pitchFamily="34" charset="0"/>
                <a:ea typeface="Atkinson Hyperlegible Next" pitchFamily="34" charset="-122"/>
                <a:cs typeface="Atkinson Hyperlegible Next" pitchFamily="34" charset="-120"/>
              </a:rPr>
              <a:t>special technique</a:t>
            </a:r>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 so nothing is skipped.</a:t>
            </a:r>
            <a:endParaRPr lang="en-US" sz="15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X marks the skip</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4.9 ArrayList Traversals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16</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The loop should remove every "x". What does it print instead?</a:t>
            </a:r>
            <a:endParaRPr lang="en-US" sz="2200" dirty="0"/>
          </a:p>
        </p:txBody>
      </p:sp>
      <p:sp>
        <p:nvSpPr>
          <p:cNvPr id="12" name="Shape 8"/>
          <p:cNvSpPr/>
          <p:nvPr/>
        </p:nvSpPr>
        <p:spPr>
          <a:xfrm>
            <a:off x="868680" y="2971800"/>
            <a:ext cx="6583680" cy="2103120"/>
          </a:xfrm>
          <a:prstGeom prst="roundRect">
            <a:avLst>
              <a:gd name="adj" fmla="val 5217"/>
            </a:avLst>
          </a:prstGeom>
          <a:solidFill>
            <a:srgbClr val="EEF3F1"/>
          </a:solidFill>
          <a:ln w="12700">
            <a:solidFill>
              <a:srgbClr val="E6E1D6"/>
            </a:solidFill>
            <a:prstDash val="solid"/>
          </a:ln>
        </p:spPr>
      </p:sp>
      <p:sp>
        <p:nvSpPr>
          <p:cNvPr id="13" name="Text 9"/>
          <p:cNvSpPr/>
          <p:nvPr/>
        </p:nvSpPr>
        <p:spPr>
          <a:xfrm>
            <a:off x="1143000" y="3154680"/>
            <a:ext cx="6035040" cy="173736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for (int i = 0; i &lt; marks.size(); i++) {</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    if (marks.get(i).equals("x")) {</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        marks.remove(i);</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System.out.println(marks);</a:t>
            </a:r>
            <a:endParaRPr lang="en-US" sz="1700" dirty="0"/>
          </a:p>
        </p:txBody>
      </p:sp>
      <p:sp>
        <p:nvSpPr>
          <p:cNvPr id="14" name="Text 10"/>
          <p:cNvSpPr/>
          <p:nvPr/>
        </p:nvSpPr>
        <p:spPr>
          <a:xfrm>
            <a:off x="868680" y="5212080"/>
            <a:ext cx="6583680" cy="411480"/>
          </a:xfrm>
          <a:prstGeom prst="rect">
            <a:avLst/>
          </a:prstGeom>
          <a:noFill/>
          <a:ln/>
        </p:spPr>
        <p:txBody>
          <a:bodyPr wrap="square" lIns="0" tIns="0" rIns="0" bIns="0" rtlCol="0" anchor="ct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marks holds [ok, x, x, ok, x].</a:t>
            </a:r>
            <a:endParaRPr lang="en-US" sz="1600" dirty="0"/>
          </a:p>
        </p:txBody>
      </p:sp>
      <p:sp>
        <p:nvSpPr>
          <p:cNvPr id="15" name="Text 11"/>
          <p:cNvSpPr/>
          <p:nvPr/>
        </p:nvSpPr>
        <p:spPr>
          <a:xfrm>
            <a:off x="7772400" y="3063240"/>
            <a:ext cx="3566160" cy="2194560"/>
          </a:xfrm>
          <a:prstGeom prst="rect">
            <a:avLst/>
          </a:prstGeom>
          <a:noFill/>
          <a:ln/>
        </p:spPr>
        <p:txBody>
          <a:bodyPr wrap="square" lIns="0" tIns="0" rIns="0" bIns="0" rtlCol="0" anchor="t"/>
          <a:lstStyle/>
          <a:p>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Then: change the loop header so every x is removed.</a:t>
            </a:r>
            <a:endParaRPr lang="en-US" sz="1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4</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4</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Hands off the size</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17</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Changing the size in a for-each loop</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4.9 ArrayList Traversals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18</a:t>
            </a:r>
            <a:endParaRPr lang="en-US" sz="1000" dirty="0"/>
          </a:p>
        </p:txBody>
      </p:sp>
      <p:sp>
        <p:nvSpPr>
          <p:cNvPr id="8" name="Shape 4"/>
          <p:cNvSpPr/>
          <p:nvPr/>
        </p:nvSpPr>
        <p:spPr>
          <a:xfrm>
            <a:off x="548640" y="1463040"/>
            <a:ext cx="11094415" cy="777240"/>
          </a:xfrm>
          <a:prstGeom prst="roundRect">
            <a:avLst>
              <a:gd name="adj" fmla="val 23529"/>
            </a:avLst>
          </a:prstGeom>
          <a:solidFill>
            <a:srgbClr val="FFF1DD"/>
          </a:solidFill>
          <a:ln w="12700">
            <a:solidFill>
              <a:srgbClr val="FFF1DD"/>
            </a:solidFill>
            <a:prstDash val="solid"/>
          </a:ln>
        </p:spPr>
      </p:sp>
      <p:pic>
        <p:nvPicPr>
          <p:cNvPr id="9"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1719072"/>
            <a:ext cx="566928" cy="566928"/>
          </a:xfrm>
          <a:prstGeom prst="rect">
            <a:avLst/>
          </a:prstGeom>
        </p:spPr>
      </p:pic>
      <p:sp>
        <p:nvSpPr>
          <p:cNvPr id="10" name="Text 5"/>
          <p:cNvSpPr/>
          <p:nvPr/>
        </p:nvSpPr>
        <p:spPr>
          <a:xfrm>
            <a:off x="1600200" y="1600200"/>
            <a:ext cx="9768535" cy="50292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Adding or removing inside an enhanced for loop can throw a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ConcurrentModificationException</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t>
            </a:r>
            <a:endParaRPr lang="en-US" sz="1700" dirty="0"/>
          </a:p>
        </p:txBody>
      </p:sp>
      <p:sp>
        <p:nvSpPr>
          <p:cNvPr id="11" name="Shape 6"/>
          <p:cNvSpPr/>
          <p:nvPr/>
        </p:nvSpPr>
        <p:spPr>
          <a:xfrm>
            <a:off x="548640" y="2377440"/>
            <a:ext cx="5486400" cy="2148840"/>
          </a:xfrm>
          <a:prstGeom prst="roundRect">
            <a:avLst>
              <a:gd name="adj" fmla="val 5106"/>
            </a:avLst>
          </a:prstGeom>
          <a:solidFill>
            <a:srgbClr val="EEF3F1"/>
          </a:solidFill>
          <a:ln w="12700">
            <a:solidFill>
              <a:srgbClr val="E6E1D6"/>
            </a:solidFill>
            <a:prstDash val="solid"/>
          </a:ln>
        </p:spPr>
      </p:sp>
      <p:sp>
        <p:nvSpPr>
          <p:cNvPr id="12" name="Text 7"/>
          <p:cNvSpPr/>
          <p:nvPr/>
        </p:nvSpPr>
        <p:spPr>
          <a:xfrm>
            <a:off x="822960" y="2560320"/>
            <a:ext cx="493776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CRASHES</a:t>
            </a:r>
            <a:endParaRPr lang="en-US" sz="1050" dirty="0"/>
          </a:p>
        </p:txBody>
      </p:sp>
      <p:sp>
        <p:nvSpPr>
          <p:cNvPr id="13" name="Text 8"/>
          <p:cNvSpPr/>
          <p:nvPr/>
        </p:nvSpPr>
        <p:spPr>
          <a:xfrm>
            <a:off x="822960" y="2880360"/>
            <a:ext cx="4937760" cy="146304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for (String t : tasks)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System.out.println("Done: " + 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tasks.remove(0);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System.out.println("All done");</a:t>
            </a:r>
            <a:endParaRPr lang="en-US" sz="1500" dirty="0"/>
          </a:p>
        </p:txBody>
      </p:sp>
      <p:sp>
        <p:nvSpPr>
          <p:cNvPr id="14" name="Shape 9"/>
          <p:cNvSpPr/>
          <p:nvPr/>
        </p:nvSpPr>
        <p:spPr>
          <a:xfrm>
            <a:off x="548640" y="4617720"/>
            <a:ext cx="5486400" cy="1463040"/>
          </a:xfrm>
          <a:prstGeom prst="roundRect">
            <a:avLst>
              <a:gd name="adj" fmla="val 7500"/>
            </a:avLst>
          </a:prstGeom>
          <a:solidFill>
            <a:srgbClr val="1F2B28"/>
          </a:solidFill>
          <a:ln w="12700">
            <a:solidFill>
              <a:srgbClr val="1F2B28"/>
            </a:solidFill>
            <a:prstDash val="solid"/>
          </a:ln>
        </p:spPr>
      </p:sp>
      <p:sp>
        <p:nvSpPr>
          <p:cNvPr id="15" name="Text 10"/>
          <p:cNvSpPr/>
          <p:nvPr/>
        </p:nvSpPr>
        <p:spPr>
          <a:xfrm>
            <a:off x="822960" y="4754880"/>
            <a:ext cx="493776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 THEN THE CRASH</a:t>
            </a:r>
            <a:endParaRPr lang="en-US" sz="1050" dirty="0"/>
          </a:p>
        </p:txBody>
      </p:sp>
      <p:sp>
        <p:nvSpPr>
          <p:cNvPr id="16" name="Text 11"/>
          <p:cNvSpPr/>
          <p:nvPr/>
        </p:nvSpPr>
        <p:spPr>
          <a:xfrm>
            <a:off x="822960" y="5029200"/>
            <a:ext cx="4937760" cy="960120"/>
          </a:xfrm>
          <a:prstGeom prst="rect">
            <a:avLst/>
          </a:prstGeom>
          <a:noFill/>
          <a:ln/>
        </p:spPr>
        <p:txBody>
          <a:bodyPr wrap="square" lIns="0" tIns="0" rIns="0" bIns="0" rtlCol="0" anchor="t"/>
          <a:lstStyle/>
          <a:p>
            <a:pPr indent="0" marL="0">
              <a:buNone/>
            </a:pPr>
            <a:r>
              <a:rPr lang="en-US" sz="1400" dirty="0">
                <a:solidFill>
                  <a:srgbClr val="E9F7F2"/>
                </a:solidFill>
                <a:latin typeface="Atkinson Hyperlegible Mono" pitchFamily="34" charset="0"/>
                <a:ea typeface="Atkinson Hyperlegible Mono" pitchFamily="34" charset="-122"/>
                <a:cs typeface="Atkinson Hyperlegible Mono" pitchFamily="34" charset="-120"/>
              </a:rPr>
              <a:t>Done: dishes</a:t>
            </a:r>
            <a:endParaRPr lang="en-US" sz="1400" dirty="0"/>
          </a:p>
          <a:p>
            <a:pPr indent="0" marL="0">
              <a:buNone/>
            </a:pPr>
            <a:r>
              <a:rPr lang="en-US" sz="1400" dirty="0">
                <a:solidFill>
                  <a:srgbClr val="E9F7F2"/>
                </a:solidFill>
                <a:latin typeface="Atkinson Hyperlegible Mono" pitchFamily="34" charset="0"/>
                <a:ea typeface="Atkinson Hyperlegible Mono" pitchFamily="34" charset="-122"/>
                <a:cs typeface="Atkinson Hyperlegible Mono" pitchFamily="34" charset="-120"/>
              </a:rPr>
              <a:t>Exception in thread "main"</a:t>
            </a:r>
            <a:endParaRPr lang="en-US" sz="1400" dirty="0"/>
          </a:p>
          <a:p>
            <a:pPr indent="0" marL="0">
              <a:buNone/>
            </a:pPr>
            <a:r>
              <a:rPr lang="en-US" sz="1400" dirty="0">
                <a:solidFill>
                  <a:srgbClr val="E9F7F2"/>
                </a:solidFill>
                <a:latin typeface="Atkinson Hyperlegible Mono" pitchFamily="34" charset="0"/>
                <a:ea typeface="Atkinson Hyperlegible Mono" pitchFamily="34" charset="-122"/>
                <a:cs typeface="Atkinson Hyperlegible Mono" pitchFamily="34" charset="-120"/>
              </a:rPr>
              <a:t>java.util.ConcurrentModificationException</a:t>
            </a:r>
            <a:endParaRPr lang="en-US" sz="1400" dirty="0"/>
          </a:p>
        </p:txBody>
      </p:sp>
      <p:sp>
        <p:nvSpPr>
          <p:cNvPr id="17" name="Shape 12"/>
          <p:cNvSpPr/>
          <p:nvPr/>
        </p:nvSpPr>
        <p:spPr>
          <a:xfrm>
            <a:off x="6199632" y="2377440"/>
            <a:ext cx="5440680" cy="2148840"/>
          </a:xfrm>
          <a:prstGeom prst="roundRect">
            <a:avLst>
              <a:gd name="adj" fmla="val 5106"/>
            </a:avLst>
          </a:prstGeom>
          <a:solidFill>
            <a:srgbClr val="EEF3F1"/>
          </a:solidFill>
          <a:ln w="12700">
            <a:solidFill>
              <a:srgbClr val="E6E1D6"/>
            </a:solidFill>
            <a:prstDash val="solid"/>
          </a:ln>
        </p:spPr>
      </p:sp>
      <p:sp>
        <p:nvSpPr>
          <p:cNvPr id="18" name="Text 13"/>
          <p:cNvSpPr/>
          <p:nvPr/>
        </p:nvSpPr>
        <p:spPr>
          <a:xfrm>
            <a:off x="6473952" y="2560320"/>
            <a:ext cx="48920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WORKS</a:t>
            </a:r>
            <a:endParaRPr lang="en-US" sz="1050" dirty="0"/>
          </a:p>
        </p:txBody>
      </p:sp>
      <p:sp>
        <p:nvSpPr>
          <p:cNvPr id="19" name="Text 14"/>
          <p:cNvSpPr/>
          <p:nvPr/>
        </p:nvSpPr>
        <p:spPr>
          <a:xfrm>
            <a:off x="6473952" y="2880360"/>
            <a:ext cx="4892040" cy="146304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while (tasks.size() &gt; 0)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String t = tasks.remove(0);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System.out.println("Done: " + 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System.out.println("All done");</a:t>
            </a:r>
            <a:endParaRPr lang="en-US" sz="1500" dirty="0"/>
          </a:p>
        </p:txBody>
      </p:sp>
      <p:sp>
        <p:nvSpPr>
          <p:cNvPr id="20" name="Shape 15"/>
          <p:cNvSpPr/>
          <p:nvPr/>
        </p:nvSpPr>
        <p:spPr>
          <a:xfrm>
            <a:off x="6199632" y="4617720"/>
            <a:ext cx="5440680" cy="1463040"/>
          </a:xfrm>
          <a:prstGeom prst="roundRect">
            <a:avLst>
              <a:gd name="adj" fmla="val 7500"/>
            </a:avLst>
          </a:prstGeom>
          <a:solidFill>
            <a:srgbClr val="1F2B28"/>
          </a:solidFill>
          <a:ln w="12700">
            <a:solidFill>
              <a:srgbClr val="1F2B28"/>
            </a:solidFill>
            <a:prstDash val="solid"/>
          </a:ln>
        </p:spPr>
      </p:sp>
      <p:sp>
        <p:nvSpPr>
          <p:cNvPr id="21" name="Text 16"/>
          <p:cNvSpPr/>
          <p:nvPr/>
        </p:nvSpPr>
        <p:spPr>
          <a:xfrm>
            <a:off x="6473952" y="4754880"/>
            <a:ext cx="489204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22" name="Text 17"/>
          <p:cNvSpPr/>
          <p:nvPr/>
        </p:nvSpPr>
        <p:spPr>
          <a:xfrm>
            <a:off x="6473952" y="5029200"/>
            <a:ext cx="4892040" cy="960120"/>
          </a:xfrm>
          <a:prstGeom prst="rect">
            <a:avLst/>
          </a:prstGeom>
          <a:noFill/>
          <a:ln/>
        </p:spPr>
        <p:txBody>
          <a:bodyPr wrap="square" lIns="0" tIns="0" rIns="0" bIns="0" rtlCol="0" anchor="t"/>
          <a:lstStyle/>
          <a:p>
            <a:pPr indent="0" marL="0">
              <a:buNone/>
            </a:pPr>
            <a:r>
              <a:rPr lang="en-US" sz="1500" dirty="0">
                <a:solidFill>
                  <a:srgbClr val="E9F7F2"/>
                </a:solidFill>
                <a:latin typeface="Atkinson Hyperlegible Mono" pitchFamily="34" charset="0"/>
                <a:ea typeface="Atkinson Hyperlegible Mono" pitchFamily="34" charset="-122"/>
                <a:cs typeface="Atkinson Hyperlegible Mono" pitchFamily="34" charset="-120"/>
              </a:rPr>
              <a:t>Done: dishes</a:t>
            </a:r>
            <a:endParaRPr lang="en-US" sz="1500" dirty="0"/>
          </a:p>
          <a:p>
            <a:pPr indent="0" marL="0">
              <a:buNone/>
            </a:pPr>
            <a:r>
              <a:rPr lang="en-US" sz="1500" dirty="0">
                <a:solidFill>
                  <a:srgbClr val="E9F7F2"/>
                </a:solidFill>
                <a:latin typeface="Atkinson Hyperlegible Mono" pitchFamily="34" charset="0"/>
                <a:ea typeface="Atkinson Hyperlegible Mono" pitchFamily="34" charset="-122"/>
                <a:cs typeface="Atkinson Hyperlegible Mono" pitchFamily="34" charset="-120"/>
              </a:rPr>
              <a:t>Done: trash</a:t>
            </a:r>
            <a:endParaRPr lang="en-US" sz="1500" dirty="0"/>
          </a:p>
          <a:p>
            <a:pPr indent="0" marL="0">
              <a:buNone/>
            </a:pPr>
            <a:r>
              <a:rPr lang="en-US" sz="1500" dirty="0">
                <a:solidFill>
                  <a:srgbClr val="E9F7F2"/>
                </a:solidFill>
                <a:latin typeface="Atkinson Hyperlegible Mono" pitchFamily="34" charset="0"/>
                <a:ea typeface="Atkinson Hyperlegible Mono" pitchFamily="34" charset="-122"/>
                <a:cs typeface="Atkinson Hyperlegible Mono" pitchFamily="34" charset="-120"/>
              </a:rPr>
              <a:t>Done: laundry</a:t>
            </a:r>
            <a:endParaRPr lang="en-US" sz="1500" dirty="0"/>
          </a:p>
          <a:p>
            <a:pPr indent="0" marL="0">
              <a:buNone/>
            </a:pPr>
            <a:r>
              <a:rPr lang="en-US" sz="1500" dirty="0">
                <a:solidFill>
                  <a:srgbClr val="E9F7F2"/>
                </a:solidFill>
                <a:latin typeface="Atkinson Hyperlegible Mono" pitchFamily="34" charset="0"/>
                <a:ea typeface="Atkinson Hyperlegible Mono" pitchFamily="34" charset="-122"/>
                <a:cs typeface="Atkinson Hyperlegible Mono" pitchFamily="34" charset="-120"/>
              </a:rPr>
              <a:t>All done</a:t>
            </a:r>
            <a:endParaRPr lang="en-US" sz="15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Which loop for the job?</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4.9 ArrayList Traversals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19</a:t>
            </a:r>
            <a:endParaRPr lang="en-US" sz="1000" dirty="0"/>
          </a:p>
        </p:txBody>
      </p:sp>
      <p:graphicFrame>
        <p:nvGraphicFramePr>
          <p:cNvPr id="20" name="Table 0"/>
          <p:cNvGraphicFramePr>
            <a:graphicFrameLocks noGrp="1"/>
          </p:cNvGraphicFramePr>
          <p:nvPr>
            <p:extLst>
              <p:ext uri="{D42A27DB-BD31-4B8C-83A1-F6EECF244321}">
                <p14:modId xmlns:p14="http://schemas.microsoft.com/office/powerpoint/2010/main" val="1579011935"/>
              </p:ext>
            </p:extLst>
          </p:nvPr>
        </p:nvGraphicFramePr>
        <p:xfrm>
          <a:off x="548640" y="1600200"/>
          <a:ext cx="11094415" cy="914400"/>
        </p:xfrm>
        <a:graphic>
          <a:graphicData uri="http://schemas.openxmlformats.org/drawingml/2006/table">
            <a:tbl>
              <a:tblPr/>
              <a:tblGrid>
                <a:gridCol w="3840480"/>
                <a:gridCol w="3291840"/>
                <a:gridCol w="3959352"/>
              </a:tblGrid>
              <a:tr h="713232">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The job</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Use</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Why</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713232">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Read every element, in order</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enhanced for</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simplest; can't go out of bounds</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713232">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Replace elements</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indexed for + set</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the loop variable is only a copy</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713232">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Go backward or skip around</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indexed for or while</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you control the index</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713232">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Remove some elements</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backward for, or while</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 forward for loop skips</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713232">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Add or remove anything</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b="1" dirty="0">
                          <a:solidFill>
                            <a:srgbClr val="8A4B0F"/>
                          </a:solidFill>
                          <a:latin typeface="Atkinson Hyperlegible Next" pitchFamily="34" charset="0"/>
                          <a:ea typeface="Atkinson Hyperlegible Next" pitchFamily="34" charset="-122"/>
                          <a:cs typeface="Atkinson Hyperlegible Next" pitchFamily="34" charset="-120"/>
                        </a:rPr>
                        <a:t>never enhanced for</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ConcurrentModificationException</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VOCABULARY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Words to know</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4.9 ArrayList Traversals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20</a:t>
            </a:r>
            <a:endParaRPr lang="en-US" sz="1000" dirty="0"/>
          </a:p>
        </p:txBody>
      </p:sp>
      <p:sp>
        <p:nvSpPr>
          <p:cNvPr id="8" name="Shape 4"/>
          <p:cNvSpPr/>
          <p:nvPr/>
        </p:nvSpPr>
        <p:spPr>
          <a:xfrm>
            <a:off x="548640" y="1600200"/>
            <a:ext cx="3520440" cy="2011680"/>
          </a:xfrm>
          <a:prstGeom prst="roundRect">
            <a:avLst>
              <a:gd name="adj" fmla="val 9091"/>
            </a:avLst>
          </a:prstGeom>
          <a:solidFill>
            <a:srgbClr val="DDF5EE"/>
          </a:solidFill>
          <a:ln w="12700">
            <a:solidFill>
              <a:srgbClr val="DDF5EE"/>
            </a:solidFill>
            <a:prstDash val="solid"/>
          </a:ln>
        </p:spPr>
      </p:sp>
      <p:sp>
        <p:nvSpPr>
          <p:cNvPr id="9" name="Text 5"/>
          <p:cNvSpPr/>
          <p:nvPr/>
        </p:nvSpPr>
        <p:spPr>
          <a:xfrm>
            <a:off x="868680" y="1874520"/>
            <a:ext cx="2926080" cy="548640"/>
          </a:xfrm>
          <a:prstGeom prst="rect">
            <a:avLst/>
          </a:prstGeom>
          <a:noFill/>
          <a:ln/>
        </p:spPr>
        <p:txBody>
          <a:bodyPr wrap="square" lIns="0" tIns="0" rIns="0" bIns="0" rtlCol="0" anchor="ctr">
            <a:normAutofit/>
          </a:bodyPr>
          <a:lstStyle/>
          <a:p>
            <a:pPr indent="0" marL="0">
              <a:buNone/>
            </a:pPr>
            <a:r>
              <a:rPr lang="en-US" sz="21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Traverse</a:t>
            </a:r>
            <a:endParaRPr lang="en-US" sz="2100" dirty="0"/>
          </a:p>
        </p:txBody>
      </p:sp>
      <p:sp>
        <p:nvSpPr>
          <p:cNvPr id="10" name="Text 6"/>
          <p:cNvSpPr/>
          <p:nvPr/>
        </p:nvSpPr>
        <p:spPr>
          <a:xfrm>
            <a:off x="868680" y="2468880"/>
            <a:ext cx="2926080" cy="100584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Use a loop to visit all of a list's elements, or an ordered run of them.</a:t>
            </a:r>
            <a:endParaRPr lang="en-US" sz="1600" dirty="0"/>
          </a:p>
        </p:txBody>
      </p:sp>
      <p:sp>
        <p:nvSpPr>
          <p:cNvPr id="11" name="Shape 7"/>
          <p:cNvSpPr/>
          <p:nvPr/>
        </p:nvSpPr>
        <p:spPr>
          <a:xfrm>
            <a:off x="4297680" y="1600200"/>
            <a:ext cx="3520440" cy="2011680"/>
          </a:xfrm>
          <a:prstGeom prst="roundRect">
            <a:avLst>
              <a:gd name="adj" fmla="val 9091"/>
            </a:avLst>
          </a:prstGeom>
          <a:solidFill>
            <a:srgbClr val="E3F0FF"/>
          </a:solidFill>
          <a:ln w="12700">
            <a:solidFill>
              <a:srgbClr val="E3F0FF"/>
            </a:solidFill>
            <a:prstDash val="solid"/>
          </a:ln>
        </p:spPr>
      </p:sp>
      <p:sp>
        <p:nvSpPr>
          <p:cNvPr id="12" name="Text 8"/>
          <p:cNvSpPr/>
          <p:nvPr/>
        </p:nvSpPr>
        <p:spPr>
          <a:xfrm>
            <a:off x="4617720" y="1874520"/>
            <a:ext cx="2926080" cy="548640"/>
          </a:xfrm>
          <a:prstGeom prst="rect">
            <a:avLst/>
          </a:prstGeom>
          <a:noFill/>
          <a:ln/>
        </p:spPr>
        <p:txBody>
          <a:bodyPr wrap="square" lIns="0" tIns="0" rIns="0" bIns="0" rtlCol="0" anchor="ctr">
            <a:normAutofit/>
          </a:bodyPr>
          <a:lstStyle/>
          <a:p>
            <a:pPr indent="0" marL="0">
              <a:buNone/>
            </a:pPr>
            <a:r>
              <a:rPr lang="en-US" sz="21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Enhanced for loop</a:t>
            </a:r>
            <a:endParaRPr lang="en-US" sz="2100" dirty="0"/>
          </a:p>
        </p:txBody>
      </p:sp>
      <p:sp>
        <p:nvSpPr>
          <p:cNvPr id="13" name="Text 9"/>
          <p:cNvSpPr/>
          <p:nvPr/>
        </p:nvSpPr>
        <p:spPr>
          <a:xfrm>
            <a:off x="4617720" y="2468880"/>
            <a:ext cx="2926080" cy="100584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for (String s : list): each element in order, no index.</a:t>
            </a:r>
            <a:endParaRPr lang="en-US" sz="1600" dirty="0"/>
          </a:p>
        </p:txBody>
      </p:sp>
      <p:sp>
        <p:nvSpPr>
          <p:cNvPr id="14" name="Shape 10"/>
          <p:cNvSpPr/>
          <p:nvPr/>
        </p:nvSpPr>
        <p:spPr>
          <a:xfrm>
            <a:off x="8046720" y="1600200"/>
            <a:ext cx="3520440" cy="2011680"/>
          </a:xfrm>
          <a:prstGeom prst="roundRect">
            <a:avLst>
              <a:gd name="adj" fmla="val 9091"/>
            </a:avLst>
          </a:prstGeom>
          <a:solidFill>
            <a:srgbClr val="FFF1DD"/>
          </a:solidFill>
          <a:ln w="12700">
            <a:solidFill>
              <a:srgbClr val="FFF1DD"/>
            </a:solidFill>
            <a:prstDash val="solid"/>
          </a:ln>
        </p:spPr>
      </p:sp>
      <p:sp>
        <p:nvSpPr>
          <p:cNvPr id="15" name="Text 11"/>
          <p:cNvSpPr/>
          <p:nvPr/>
        </p:nvSpPr>
        <p:spPr>
          <a:xfrm>
            <a:off x="8366760" y="1874520"/>
            <a:ext cx="2926080" cy="548640"/>
          </a:xfrm>
          <a:prstGeom prst="rect">
            <a:avLst/>
          </a:prstGeom>
          <a:noFill/>
          <a:ln/>
        </p:spPr>
        <p:txBody>
          <a:bodyPr wrap="square" lIns="0" tIns="0" rIns="0" bIns="0" rtlCol="0" anchor="ctr">
            <a:normAutofit/>
          </a:bodyPr>
          <a:lstStyle/>
          <a:p>
            <a:pPr indent="0" marL="0">
              <a:buNone/>
            </a:pPr>
            <a:r>
              <a:rPr lang="en-US" sz="21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Last index</a:t>
            </a:r>
            <a:endParaRPr lang="en-US" sz="2100" dirty="0"/>
          </a:p>
        </p:txBody>
      </p:sp>
      <p:sp>
        <p:nvSpPr>
          <p:cNvPr id="16" name="Text 12"/>
          <p:cNvSpPr/>
          <p:nvPr/>
        </p:nvSpPr>
        <p:spPr>
          <a:xfrm>
            <a:off x="8366760" y="2468880"/>
            <a:ext cx="2926080" cy="100584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size() - 1. The first is 0.</a:t>
            </a:r>
            <a:endParaRPr lang="en-US" sz="1600" dirty="0"/>
          </a:p>
        </p:txBody>
      </p:sp>
      <p:sp>
        <p:nvSpPr>
          <p:cNvPr id="17" name="Shape 13"/>
          <p:cNvSpPr/>
          <p:nvPr/>
        </p:nvSpPr>
        <p:spPr>
          <a:xfrm>
            <a:off x="548640" y="3840480"/>
            <a:ext cx="3520440" cy="2011680"/>
          </a:xfrm>
          <a:prstGeom prst="roundRect">
            <a:avLst>
              <a:gd name="adj" fmla="val 9091"/>
            </a:avLst>
          </a:prstGeom>
          <a:solidFill>
            <a:srgbClr val="FFF5C7"/>
          </a:solidFill>
          <a:ln w="12700">
            <a:solidFill>
              <a:srgbClr val="FFF5C7"/>
            </a:solidFill>
            <a:prstDash val="solid"/>
          </a:ln>
        </p:spPr>
      </p:sp>
      <p:sp>
        <p:nvSpPr>
          <p:cNvPr id="18" name="Text 14"/>
          <p:cNvSpPr/>
          <p:nvPr/>
        </p:nvSpPr>
        <p:spPr>
          <a:xfrm>
            <a:off x="868680" y="4114800"/>
            <a:ext cx="2926080" cy="548640"/>
          </a:xfrm>
          <a:prstGeom prst="rect">
            <a:avLst/>
          </a:prstGeom>
          <a:noFill/>
          <a:ln/>
        </p:spPr>
        <p:txBody>
          <a:bodyPr wrap="square" lIns="0" tIns="0" rIns="0" bIns="0" rtlCol="0" anchor="ctr">
            <a:normAutofit/>
          </a:bodyPr>
          <a:lstStyle/>
          <a:p>
            <a:pPr indent="0" marL="0">
              <a:buNone/>
            </a:pPr>
            <a:r>
              <a:rPr lang="en-US" sz="16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IndexOutOfBoundsException</a:t>
            </a:r>
            <a:endParaRPr lang="en-US" sz="1600" dirty="0"/>
          </a:p>
        </p:txBody>
      </p:sp>
      <p:sp>
        <p:nvSpPr>
          <p:cNvPr id="19" name="Text 15"/>
          <p:cNvSpPr/>
          <p:nvPr/>
        </p:nvSpPr>
        <p:spPr>
          <a:xfrm>
            <a:off x="868680" y="4709160"/>
            <a:ext cx="2926080" cy="100584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Thrown when get, set, or remove gets an index outside 0 to size() - 1.</a:t>
            </a:r>
            <a:endParaRPr lang="en-US" sz="1600" dirty="0"/>
          </a:p>
        </p:txBody>
      </p:sp>
      <p:sp>
        <p:nvSpPr>
          <p:cNvPr id="20" name="Shape 16"/>
          <p:cNvSpPr/>
          <p:nvPr/>
        </p:nvSpPr>
        <p:spPr>
          <a:xfrm>
            <a:off x="4297680" y="3840480"/>
            <a:ext cx="3520440" cy="2011680"/>
          </a:xfrm>
          <a:prstGeom prst="roundRect">
            <a:avLst>
              <a:gd name="adj" fmla="val 9091"/>
            </a:avLst>
          </a:prstGeom>
          <a:solidFill>
            <a:srgbClr val="F0E9FF"/>
          </a:solidFill>
          <a:ln w="12700">
            <a:solidFill>
              <a:srgbClr val="F0E9FF"/>
            </a:solidFill>
            <a:prstDash val="solid"/>
          </a:ln>
        </p:spPr>
      </p:sp>
      <p:sp>
        <p:nvSpPr>
          <p:cNvPr id="21" name="Text 17"/>
          <p:cNvSpPr/>
          <p:nvPr/>
        </p:nvSpPr>
        <p:spPr>
          <a:xfrm>
            <a:off x="4617720" y="4114800"/>
            <a:ext cx="2926080" cy="548640"/>
          </a:xfrm>
          <a:prstGeom prst="rect">
            <a:avLst/>
          </a:prstGeom>
          <a:noFill/>
          <a:ln/>
        </p:spPr>
        <p:txBody>
          <a:bodyPr wrap="square" lIns="0" tIns="0" rIns="0" bIns="0" rtlCol="0" anchor="ctr">
            <a:normAutofit/>
          </a:bodyPr>
          <a:lstStyle/>
          <a:p>
            <a:pPr indent="0" marL="0">
              <a:buNone/>
            </a:pPr>
            <a:r>
              <a:rPr lang="en-US" sz="21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Skipping</a:t>
            </a:r>
            <a:endParaRPr lang="en-US" sz="2100" dirty="0"/>
          </a:p>
        </p:txBody>
      </p:sp>
      <p:sp>
        <p:nvSpPr>
          <p:cNvPr id="22" name="Text 18"/>
          <p:cNvSpPr/>
          <p:nvPr/>
        </p:nvSpPr>
        <p:spPr>
          <a:xfrm>
            <a:off x="4617720" y="4709160"/>
            <a:ext cx="2926080" cy="100584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A forward loop misses the element that slides left after a remove.</a:t>
            </a:r>
            <a:endParaRPr lang="en-US" sz="1600" dirty="0"/>
          </a:p>
        </p:txBody>
      </p:sp>
      <p:sp>
        <p:nvSpPr>
          <p:cNvPr id="23" name="Shape 19"/>
          <p:cNvSpPr/>
          <p:nvPr/>
        </p:nvSpPr>
        <p:spPr>
          <a:xfrm>
            <a:off x="8046720" y="3840480"/>
            <a:ext cx="3520440" cy="2011680"/>
          </a:xfrm>
          <a:prstGeom prst="roundRect">
            <a:avLst>
              <a:gd name="adj" fmla="val 9091"/>
            </a:avLst>
          </a:prstGeom>
          <a:solidFill>
            <a:srgbClr val="DDF5EE"/>
          </a:solidFill>
          <a:ln w="12700">
            <a:solidFill>
              <a:srgbClr val="DDF5EE"/>
            </a:solidFill>
            <a:prstDash val="solid"/>
          </a:ln>
        </p:spPr>
      </p:sp>
      <p:sp>
        <p:nvSpPr>
          <p:cNvPr id="24" name="Text 20"/>
          <p:cNvSpPr/>
          <p:nvPr/>
        </p:nvSpPr>
        <p:spPr>
          <a:xfrm>
            <a:off x="8366760" y="4114800"/>
            <a:ext cx="2926080" cy="548640"/>
          </a:xfrm>
          <a:prstGeom prst="rect">
            <a:avLst/>
          </a:prstGeom>
          <a:noFill/>
          <a:ln/>
        </p:spPr>
        <p:txBody>
          <a:bodyPr wrap="square" lIns="0" tIns="0" rIns="0" bIns="0" rtlCol="0" anchor="ctr">
            <a:normAutofit/>
          </a:bodyPr>
          <a:lstStyle/>
          <a:p>
            <a:pPr indent="0" marL="0">
              <a:buNone/>
            </a:pPr>
            <a:r>
              <a:rPr lang="en-US" sz="13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ConcurrentModificationException</a:t>
            </a:r>
            <a:endParaRPr lang="en-US" sz="1300" dirty="0"/>
          </a:p>
        </p:txBody>
      </p:sp>
      <p:sp>
        <p:nvSpPr>
          <p:cNvPr id="25" name="Text 21"/>
          <p:cNvSpPr/>
          <p:nvPr/>
        </p:nvSpPr>
        <p:spPr>
          <a:xfrm>
            <a:off x="8366760" y="4709160"/>
            <a:ext cx="2926080" cy="100584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Can be thrown when a list changes size during an enhanced for loop.</a:t>
            </a:r>
            <a:endParaRPr lang="en-US" sz="16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CLOSURE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Mind the gap</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4.9 ArrayList Traversals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21</a:t>
            </a:r>
            <a:endParaRPr lang="en-US" sz="1000" dirty="0"/>
          </a:p>
        </p:txBody>
      </p:sp>
      <p:sp>
        <p:nvSpPr>
          <p:cNvPr id="8" name="Shape 4"/>
          <p:cNvSpPr/>
          <p:nvPr/>
        </p:nvSpPr>
        <p:spPr>
          <a:xfrm>
            <a:off x="548640" y="1554480"/>
            <a:ext cx="11094415" cy="4480560"/>
          </a:xfrm>
          <a:prstGeom prst="roundRect">
            <a:avLst>
              <a:gd name="adj" fmla="val 5102"/>
            </a:avLst>
          </a:prstGeom>
          <a:solidFill>
            <a:srgbClr val="F0E9FF"/>
          </a:solidFill>
          <a:ln w="12700">
            <a:solidFill>
              <a:srgbClr val="F0E9FF"/>
            </a:solidFill>
            <a:prstDash val="solid"/>
          </a:ln>
        </p:spPr>
      </p:sp>
      <p:pic>
        <p:nvPicPr>
          <p:cNvPr id="9" name="Image 1" descr="/private/tmp/claude-501/-Users-jamemclaughlin-Projects-HopperLearn/c79be0e7-6e47-4000-8505-888903230d9a/scratchpad/slides21/assets/image-10-1.png">    </p:cNvPr>
          <p:cNvPicPr>
            <a:picLocks noChangeAspect="1"/>
          </p:cNvPicPr>
          <p:nvPr/>
        </p:nvPicPr>
        <p:blipFill>
          <a:blip r:embed="rId2"/>
          <a:stretch>
            <a:fillRect/>
          </a:stretch>
        </p:blipFill>
        <p:spPr>
          <a:xfrm>
            <a:off x="914400" y="1874520"/>
            <a:ext cx="640080" cy="640080"/>
          </a:xfrm>
          <a:prstGeom prst="rect">
            <a:avLst/>
          </a:prstGeom>
        </p:spPr>
      </p:pic>
      <p:sp>
        <p:nvSpPr>
          <p:cNvPr id="10" name="Text 5"/>
          <p:cNvSpPr/>
          <p:nvPr/>
        </p:nvSpPr>
        <p:spPr>
          <a:xfrm>
            <a:off x="1783080" y="1828800"/>
            <a:ext cx="9418320" cy="1005840"/>
          </a:xfrm>
          <a:prstGeom prst="rect">
            <a:avLst/>
          </a:prstGeom>
          <a:noFill/>
          <a:ln/>
        </p:spPr>
        <p:txBody>
          <a:bodyPr wrap="square" lIns="0" tIns="0" rIns="0" bIns="0" rtlCol="0" anchor="ctr"/>
          <a:lstStyle/>
          <a:p>
            <a:pPr indent="0" marL="0">
              <a:buNone/>
            </a:pPr>
            <a:r>
              <a:rPr lang="en-US" sz="24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Explain to your partner why a backward loop can remove elements without skipping any.</a:t>
            </a:r>
            <a:endParaRPr lang="en-US" sz="2400" dirty="0"/>
          </a:p>
        </p:txBody>
      </p:sp>
      <p:sp>
        <p:nvSpPr>
          <p:cNvPr id="11" name="Text 6"/>
          <p:cNvSpPr/>
          <p:nvPr/>
        </p:nvSpPr>
        <p:spPr>
          <a:xfrm>
            <a:off x="1783080" y="3246120"/>
            <a:ext cx="4572000" cy="256032"/>
          </a:xfrm>
          <a:prstGeom prst="rect">
            <a:avLst/>
          </a:prstGeom>
          <a:noFill/>
          <a:ln/>
        </p:spPr>
        <p:txBody>
          <a:bodyPr wrap="square" lIns="0" tIns="0" rIns="0" bIns="0" rtlCol="0" anchor="ctr"/>
          <a:lstStyle/>
          <a:p>
            <a:pPr indent="0" marL="0">
              <a:buNone/>
            </a:pPr>
            <a:r>
              <a:rPr lang="en-US" sz="1050" b="1" spc="300" kern="0" dirty="0">
                <a:solidFill>
                  <a:srgbClr val="5A3CC9"/>
                </a:solidFill>
                <a:latin typeface="Atkinson Hyperlegible Next" pitchFamily="34" charset="0"/>
                <a:ea typeface="Atkinson Hyperlegible Next" pitchFamily="34" charset="-122"/>
                <a:cs typeface="Atkinson Hyperlegible Next" pitchFamily="34" charset="-120"/>
              </a:rPr>
              <a:t>SENTENCE STARTER</a:t>
            </a:r>
            <a:endParaRPr lang="en-US" sz="1050" dirty="0"/>
          </a:p>
        </p:txBody>
      </p:sp>
      <p:sp>
        <p:nvSpPr>
          <p:cNvPr id="12" name="Shape 7"/>
          <p:cNvSpPr/>
          <p:nvPr/>
        </p:nvSpPr>
        <p:spPr>
          <a:xfrm>
            <a:off x="1783080" y="3611880"/>
            <a:ext cx="9418320" cy="1280160"/>
          </a:xfrm>
          <a:prstGeom prst="roundRect">
            <a:avLst>
              <a:gd name="adj" fmla="val 10714"/>
            </a:avLst>
          </a:prstGeom>
          <a:solidFill>
            <a:srgbClr val="FFFFFF"/>
          </a:solidFill>
          <a:ln w="12700">
            <a:solidFill>
              <a:srgbClr val="FFFFFF"/>
            </a:solidFill>
            <a:prstDash val="solid"/>
          </a:ln>
        </p:spPr>
      </p:sp>
      <p:sp>
        <p:nvSpPr>
          <p:cNvPr id="13" name="Text 8"/>
          <p:cNvSpPr/>
          <p:nvPr/>
        </p:nvSpPr>
        <p:spPr>
          <a:xfrm>
            <a:off x="2103120" y="3611880"/>
            <a:ext cx="8869680" cy="1280160"/>
          </a:xfrm>
          <a:prstGeom prst="rect">
            <a:avLst/>
          </a:prstGeom>
          <a:noFill/>
          <a:ln/>
        </p:spPr>
        <p:txBody>
          <a:bodyPr wrap="square" lIns="0" tIns="0" rIns="0" bIns="0" rtlCol="0" anchor="ctr"/>
          <a:lstStyle/>
          <a:p>
            <a:pPr indent="0" marL="0">
              <a:buNone/>
            </a:pPr>
            <a:r>
              <a:rPr lang="en-US" sz="2100" dirty="0">
                <a:solidFill>
                  <a:srgbClr val="1F2B28"/>
                </a:solidFill>
                <a:latin typeface="Atkinson Hyperlegible Next" pitchFamily="34" charset="0"/>
                <a:ea typeface="Atkinson Hyperlegible Next" pitchFamily="34" charset="-122"/>
                <a:cs typeface="Atkinson Hyperlegible Next" pitchFamily="34" charset="-120"/>
              </a:rPr>
              <a:t>When I remove at index i, only the elements ______ i move, and going backward I have ______.</a:t>
            </a:r>
            <a:endParaRPr lang="en-US" sz="2100" dirty="0"/>
          </a:p>
        </p:txBody>
      </p:sp>
      <p:sp>
        <p:nvSpPr>
          <p:cNvPr id="14" name="Text 9"/>
          <p:cNvSpPr/>
          <p:nvPr/>
        </p:nvSpPr>
        <p:spPr>
          <a:xfrm>
            <a:off x="1783080" y="5166360"/>
            <a:ext cx="9144000" cy="457200"/>
          </a:xfrm>
          <a:prstGeom prst="rect">
            <a:avLst/>
          </a:prstGeom>
          <a:noFill/>
          <a:ln/>
        </p:spPr>
        <p:txBody>
          <a:bodyPr wrap="square" lIns="0" tIns="0" rIns="0" bIns="0" rtlCol="0" anchor="ctr"/>
          <a:lstStyle/>
          <a:p>
            <a:pPr indent="0" marL="0">
              <a:buNone/>
            </a:pPr>
            <a:r>
              <a:rPr lang="en-US" sz="1700" dirty="0">
                <a:solidFill>
                  <a:srgbClr val="4F5D58"/>
                </a:solidFill>
                <a:latin typeface="Atkinson Hyperlegible Next" pitchFamily="34" charset="0"/>
                <a:ea typeface="Atkinson Hyperlegible Next" pitchFamily="34" charset="-122"/>
                <a:cs typeface="Atkinson Hyperlegible Next" pitchFamily="34" charset="-120"/>
              </a:rPr>
              <a:t>Next: the Mind the Gap puzzle worksheet.</a:t>
            </a:r>
            <a:endParaRPr lang="en-US" sz="17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21</Slides>
  <Notes>21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 CSA Topic 4.9: ArrayList Traversals</dc:title>
  <dc:subject>PptxGenJS Presentation</dc:subject>
  <dc:creator>Hopper</dc:creator>
  <cp:lastModifiedBy>Hopper</cp:lastModifiedBy>
  <cp:revision>1</cp:revision>
  <dcterms:created xsi:type="dcterms:W3CDTF">2026-10-16T21:03:46Z</dcterms:created>
  <dcterms:modified xsi:type="dcterms:W3CDTF">2026-10-16T21:03:46Z</dcterms:modified>
</cp:coreProperties>
</file>