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Lst>
  <p:notesMasterIdLst>
    <p:notesMasterId r:id="rId23"/>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notesMaster" Target="notesMasters/notesMaster1.xml"/><Relationship Id="rId24" Type="http://schemas.openxmlformats.org/officeDocument/2006/relationships/presProps" Target="presProps.xml"/><Relationship Id="rId25" Type="http://schemas.openxmlformats.org/officeDocument/2006/relationships/viewProps" Target="viewProps.xml"/><Relationship Id="rId26" Type="http://schemas.openxmlformats.org/officeDocument/2006/relationships/theme" Target="theme/theme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Topic 4.8. Arrays have a fixed length. Today students meet ArrayList, a list that grows and shrinks, and its six Quick Reference methods: size, add (two forms), get, set, and remove. The big idea to keep returning to: inserting and removing make later elements scoot over, so their indexes change. Traversing a list with a loop waits for 4.9; today every call is written out.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Give students two minutes. Answers: there is no fifth slot, so you would have to build a bigger array and copy everyone over; removing Raj leaves a gap (null) unless you shift Tam and Uma left by hand. The array's length was fixed when it was created (Topic 4.3). Today's class does all of that work for 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goals aloud. Every method today is on the Java Quick Reference, so students should know what each one does and returns, not just its name.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Creating an ArrayList: the import, the element type, and the constructor.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ArrayList lives in java.util, like Scanner, so it needs an import; Integer and String are in java.lang and do not. The type in angle brackets is the type parameter: it says what kind of element the list holds. The constructor takes no size; a new list is always empty. Printing a list shows its elements in square brackets, so an empty list prints []. Java also allows new ArrayList&lt;&gt;() on the right; we write the type both times.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type parameter has to be a class (a reference type), so a list of numbers uses the wrapper classes from 4.7: Integer and Double. Autoboxing makes prices.add(2.5) work. Naming the element type also lets the compiler catch a wrong element at compile time instead of at run time: adding "ten" to a list of Integer never gets to run.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Building a list one element at a time and reading it back.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add(obj) appends to the end and returns true (that is the true in the output). size() returns how many elements; arrays use length, lists use size(). get(index) returns the element at that index without changing the list. Indexes run from 0 to size() - 1, so list.get(list.size() - 1) is the last element: bread.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list has 3 elements, so its indexes are 0, 1, and 2. Index 3 is one past the end. For a list, Java throws an IndexOutOfBoundsException (an array throws ArrayIndexOutOfBoundsException, Topic 4.3). The compiler cannot catch it, because 3 is a perfectly good int; the problem shows up at run time. The last element is at size() - 1.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Answers: beanie 3, then beanie. get(1) is the second element, beanie, and size() is 3. hats.size() - 2 is 1, so the second line is beanie again. Ask: what would hats.get(3) do? (Crash: IndexOutOfBoundsException.)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add(index, obj) and set(index, obj): same arguments, very different results.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add(1, "gold") puts gold at index 1 and moves blue and green one place right: their indexes go up by 1, and size goes from 3 to 4. Nothing is lost. The index may be anything from 0 to size(): add(size(), x) is the same as add(x).</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set(2, "pink") overwrites blue with pink. No one moves and the size stays 4. set returns the element it replaced, so old holds blue. Because set needs an element to replace, its index must be 0 to size() - 1; set(size(), x) crashes.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Answers: after the two adds, [x, y]. add(0, "w") inserts: [w, x, y]. set(1, "v") replaces x: [w, v, y]. add(c.size(), "z") is add(3, "z"), which appends: [w, v, y, z]. Output [w, v, y, z] then 4. Have students draw the boxes after each line.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remove(index) closes the gap; a list stores references.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remove(1) takes pup out, returns it, and moves cub and joey one place left: their indexes go down by 1 and size goes from 4 to 3. That is why get(1) now returns cub. After any insert or remove, re-check the index of every later element.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a list of Integers, the number passed to remove is still an index. nums.remove(2) removes whatever is at index 2 (the 9), not the element equal to 2. The output is [7, 2]. To remove the 2, use its index: nums.remove(1). Ask: what would nums.remove(9) do? (IndexOutOfBoundsException: there is no index 9.)</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room.add(desk) stores a copy of the reference, not a copy of the Lamp (Topic 3.6). So desk.toggle() changes the one Lamp the list also refers to: room.get(0).isOn() is true. Then desk = new Lamp() points desk at a different object; the list still holds the first lamp. Output true, true, false.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Answers: remove(2) takes out cub: [kit, pup, joey]. In set(0, q.remove(1)), Java evaluates the argument first: remove(1) takes out pup and returns it, leaving [kit, joey]. Then set(0, "pup") replaces kit. Output [pup, joey] then 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Quick check: point to a card and ask for the matching method call, or a call that would throw.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Listen for: index 2, because every element after the removed one moves one place left (its index goes down by 1). Then ask what would happen to it after add(1, x) instead (index 4). Hand out the puzzle worksheet.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slideLayout" Target="../slideLayouts/slideLayout1.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slideLayout" Target="../slideLayouts/slideLayout1.xml"/><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image" Target="../media/image-17-2.png"/><Relationship Id="rId3" Type="http://schemas.openxmlformats.org/officeDocument/2006/relationships/slideLayout" Target="../slideLayouts/slideLayout1.xml"/><Relationship Id="rId4"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slideLayout" Target="../slideLayouts/slideLayout1.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slideLayout" Target="../slideLayouts/slideLayout1.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slideLayout" Target="../slideLayouts/slideLayout1.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png"/><Relationship Id="rId2" Type="http://schemas.openxmlformats.org/officeDocument/2006/relationships/image" Target="../media/image-21-2.png"/><Relationship Id="rId3" Type="http://schemas.openxmlformats.org/officeDocument/2006/relationships/slideLayout" Target="../slideLayouts/slideLayout1.xml"/><Relationship Id="rId4" Type="http://schemas.openxmlformats.org/officeDocument/2006/relationships/notesSlide" Target="../notesSlides/notesSlide2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DDF5EE"/>
        </a:solidFill>
      </p:bgPr>
    </p:bg>
    <p:spTree>
      <p:nvGrpSpPr>
        <p:cNvPr id="1" name=""/>
        <p:cNvGrpSpPr/>
        <p:nvPr/>
      </p:nvGrpSpPr>
      <p:grpSpPr>
        <a:xfrm>
          <a:off x="0" y="0"/>
          <a:ext cx="0" cy="0"/>
          <a:chOff x="0" y="0"/>
          <a:chExt cx="0" cy="0"/>
        </a:xfrm>
      </p:grpSpPr>
      <p:pic>
        <p:nvPicPr>
          <p:cNvPr id="2" name="Image 0" descr="/private/tmp/claude-501/-Users-jamemclaughlin-Projects-HopperLearn/c79be0e7-6e47-4000-8505-888903230d9a/scratchpad/slides21/assets/image-1002-1.png">    </p:cNvPr>
          <p:cNvPicPr>
            <a:picLocks noChangeAspect="1"/>
          </p:cNvPicPr>
          <p:nvPr/>
        </p:nvPicPr>
        <p:blipFill>
          <a:blip r:embed="rId1"/>
          <a:stretch>
            <a:fillRect/>
          </a:stretch>
        </p:blipFill>
        <p:spPr>
          <a:xfrm>
            <a:off x="548640" y="457200"/>
            <a:ext cx="1463040" cy="365760"/>
          </a:xfrm>
          <a:prstGeom prst="rect">
            <a:avLst/>
          </a:prstGeom>
        </p:spPr>
      </p:pic>
      <p:sp>
        <p:nvSpPr>
          <p:cNvPr id="3" name="Text 0"/>
          <p:cNvSpPr/>
          <p:nvPr/>
        </p:nvSpPr>
        <p:spPr>
          <a:xfrm>
            <a:off x="548640" y="2011680"/>
            <a:ext cx="7315200" cy="320040"/>
          </a:xfrm>
          <a:prstGeom prst="rect">
            <a:avLst/>
          </a:prstGeom>
          <a:noFill/>
          <a:ln/>
        </p:spPr>
        <p:txBody>
          <a:bodyPr wrap="square" lIns="0" tIns="0" rIns="0" bIns="0" rtlCol="0" anchor="ctr"/>
          <a:lstStyle/>
          <a:p>
            <a:pPr indent="0" marL="0">
              <a:buNone/>
            </a:pPr>
            <a:r>
              <a:rPr lang="en-US" sz="1200" b="1" spc="300" kern="0" dirty="0">
                <a:solidFill>
                  <a:srgbClr val="0B5A4D"/>
                </a:solidFill>
                <a:latin typeface="Atkinson Hyperlegible Next" pitchFamily="34" charset="0"/>
                <a:ea typeface="Atkinson Hyperlegible Next" pitchFamily="34" charset="-122"/>
                <a:cs typeface="Atkinson Hyperlegible Next" pitchFamily="34" charset="-120"/>
              </a:rPr>
              <a:t>AP CSA  ·  UNIT 4  ·  TOPIC 4.8</a:t>
            </a:r>
            <a:endParaRPr lang="en-US" sz="1200" dirty="0"/>
          </a:p>
        </p:txBody>
      </p:sp>
      <p:sp>
        <p:nvSpPr>
          <p:cNvPr id="4" name="Text 1"/>
          <p:cNvSpPr/>
          <p:nvPr/>
        </p:nvSpPr>
        <p:spPr>
          <a:xfrm>
            <a:off x="548640" y="2377440"/>
            <a:ext cx="7406640" cy="1097280"/>
          </a:xfrm>
          <a:prstGeom prst="rect">
            <a:avLst/>
          </a:prstGeom>
          <a:noFill/>
          <a:ln/>
        </p:spPr>
        <p:txBody>
          <a:bodyPr wrap="square" lIns="0" tIns="0" rIns="0" bIns="0" rtlCol="0" anchor="ctr">
            <a:normAutofit/>
          </a:bodyPr>
          <a:lstStyle/>
          <a:p>
            <a:pPr indent="0" marL="0">
              <a:buNone/>
            </a:pPr>
            <a:r>
              <a:rPr lang="en-US" sz="5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Scoot Over</a:t>
            </a:r>
            <a:endParaRPr lang="en-US" sz="5000" dirty="0"/>
          </a:p>
        </p:txBody>
      </p:sp>
      <p:sp>
        <p:nvSpPr>
          <p:cNvPr id="5" name="Text 2"/>
          <p:cNvSpPr/>
          <p:nvPr/>
        </p:nvSpPr>
        <p:spPr>
          <a:xfrm>
            <a:off x="548640" y="3611880"/>
            <a:ext cx="6858000" cy="457200"/>
          </a:xfrm>
          <a:prstGeom prst="rect">
            <a:avLst/>
          </a:prstGeom>
          <a:noFill/>
          <a:ln/>
        </p:spPr>
        <p:txBody>
          <a:bodyPr wrap="square" lIns="0" tIns="0" rIns="0" bIns="0" rtlCol="0" anchor="ctr"/>
          <a:lstStyle/>
          <a:p>
            <a:pPr indent="0" marL="0">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ArrayList methods</a:t>
            </a:r>
            <a:endParaRPr lang="en-US" sz="2000" dirty="0"/>
          </a:p>
        </p:txBody>
      </p:sp>
      <p:sp>
        <p:nvSpPr>
          <p:cNvPr id="6" name="Shape 3"/>
          <p:cNvSpPr/>
          <p:nvPr/>
        </p:nvSpPr>
        <p:spPr>
          <a:xfrm rot="240000">
            <a:off x="8138160" y="1417320"/>
            <a:ext cx="3017520" cy="2148840"/>
          </a:xfrm>
          <a:prstGeom prst="roundRect">
            <a:avLst>
              <a:gd name="adj" fmla="val 12766"/>
            </a:avLst>
          </a:prstGeom>
          <a:solidFill>
            <a:srgbClr val="0E7C6B"/>
          </a:solidFill>
          <a:ln w="12700">
            <a:solidFill>
              <a:srgbClr val="0E7C6B"/>
            </a:solidFill>
            <a:prstDash val="solid"/>
          </a:ln>
        </p:spPr>
      </p:sp>
      <p:sp>
        <p:nvSpPr>
          <p:cNvPr id="7" name="Text 4"/>
          <p:cNvSpPr/>
          <p:nvPr/>
        </p:nvSpPr>
        <p:spPr>
          <a:xfrm rot="240000">
            <a:off x="8458200" y="1600200"/>
            <a:ext cx="2468880" cy="1783080"/>
          </a:xfrm>
          <a:prstGeom prst="rect">
            <a:avLst/>
          </a:prstGeom>
          <a:noFill/>
          <a:ln/>
        </p:spPr>
        <p:txBody>
          <a:bodyPr wrap="square" lIns="0" tIns="0" rIns="0" bIns="0" rtlCol="0" anchor="ctr"/>
          <a:lstStyle/>
          <a:p>
            <a:pPr indent="0" marL="0">
              <a:buNone/>
            </a:pPr>
            <a:r>
              <a:rPr lang="en-US" sz="1200" b="1" spc="300" kern="0" dirty="0">
                <a:solidFill>
                  <a:srgbClr val="E9F7F2"/>
                </a:solidFill>
                <a:latin typeface="Atkinson Hyperlegible Next" pitchFamily="34" charset="0"/>
                <a:ea typeface="Atkinson Hyperlegible Next" pitchFamily="34" charset="-122"/>
                <a:cs typeface="Atkinson Hyperlegible Next" pitchFamily="34" charset="-120"/>
              </a:rPr>
              <a:t>TOPIC</a:t>
            </a:r>
            <a:endParaRPr lang="en-US" sz="1200" dirty="0"/>
          </a:p>
          <a:p>
            <a:pPr indent="0" marL="0">
              <a:buNone/>
            </a:pPr>
            <a:r>
              <a:rPr lang="en-US" sz="64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4.8</a:t>
            </a:r>
            <a:endParaRPr lang="en-US" sz="1200" dirty="0"/>
          </a:p>
        </p:txBody>
      </p:sp>
      <p:sp>
        <p:nvSpPr>
          <p:cNvPr id="8" name="Shape 5"/>
          <p:cNvSpPr/>
          <p:nvPr/>
        </p:nvSpPr>
        <p:spPr>
          <a:xfrm>
            <a:off x="7818120" y="4069080"/>
            <a:ext cx="502920" cy="502920"/>
          </a:xfrm>
          <a:prstGeom prst="ellipse">
            <a:avLst/>
          </a:prstGeom>
          <a:solidFill>
            <a:srgbClr val="2F6FD0"/>
          </a:solidFill>
          <a:ln w="12700">
            <a:solidFill>
              <a:srgbClr val="2F6FD0"/>
            </a:solidFill>
            <a:prstDash val="solid"/>
          </a:ln>
        </p:spPr>
      </p:sp>
      <p:sp>
        <p:nvSpPr>
          <p:cNvPr id="9" name="Shape 6"/>
          <p:cNvSpPr/>
          <p:nvPr/>
        </p:nvSpPr>
        <p:spPr>
          <a:xfrm rot="-300000">
            <a:off x="8778240" y="3977640"/>
            <a:ext cx="1371600" cy="1097280"/>
          </a:xfrm>
          <a:prstGeom prst="roundRect">
            <a:avLst>
              <a:gd name="adj" fmla="val 16667"/>
            </a:avLst>
          </a:prstGeom>
          <a:solidFill>
            <a:srgbClr val="F2B705"/>
          </a:solidFill>
          <a:ln w="12700">
            <a:solidFill>
              <a:srgbClr val="F2B705"/>
            </a:solidFill>
            <a:prstDash val="solid"/>
          </a:ln>
        </p:spPr>
      </p:sp>
      <p:sp>
        <p:nvSpPr>
          <p:cNvPr id="10" name="Shape 7"/>
          <p:cNvSpPr/>
          <p:nvPr/>
        </p:nvSpPr>
        <p:spPr>
          <a:xfrm rot="480000">
            <a:off x="10332720" y="3749040"/>
            <a:ext cx="914400" cy="868680"/>
          </a:xfrm>
          <a:prstGeom prst="roundRect">
            <a:avLst>
              <a:gd name="adj" fmla="val 18947"/>
            </a:avLst>
          </a:prstGeom>
          <a:solidFill>
            <a:srgbClr val="7A5AF5"/>
          </a:solidFill>
          <a:ln w="12700">
            <a:solidFill>
              <a:srgbClr val="7A5AF5"/>
            </a:solidFill>
            <a:prstDash val="solid"/>
          </a:ln>
        </p:spPr>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WARM-UP</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The waiting list</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4.8 ArrayList Methods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2</a:t>
            </a:r>
            <a:endParaRPr lang="en-US" sz="1000" dirty="0"/>
          </a:p>
        </p:txBody>
      </p:sp>
      <p:sp>
        <p:nvSpPr>
          <p:cNvPr id="8" name="Shape 4"/>
          <p:cNvSpPr/>
          <p:nvPr/>
        </p:nvSpPr>
        <p:spPr>
          <a:xfrm>
            <a:off x="548640" y="1508760"/>
            <a:ext cx="11094415" cy="4526280"/>
          </a:xfrm>
          <a:prstGeom prst="roundRect">
            <a:avLst>
              <a:gd name="adj" fmla="val 5051"/>
            </a:avLst>
          </a:prstGeom>
          <a:solidFill>
            <a:srgbClr val="FFF5C7"/>
          </a:solidFill>
          <a:ln w="12700">
            <a:solidFill>
              <a:srgbClr val="FFF5C7"/>
            </a:solidFill>
            <a:prstDash val="solid"/>
          </a:ln>
        </p:spPr>
      </p:sp>
      <p:sp>
        <p:nvSpPr>
          <p:cNvPr id="9" name="Shape 5"/>
          <p:cNvSpPr/>
          <p:nvPr/>
        </p:nvSpPr>
        <p:spPr>
          <a:xfrm>
            <a:off x="868680" y="1801368"/>
            <a:ext cx="1783080" cy="365760"/>
          </a:xfrm>
          <a:prstGeom prst="roundRect">
            <a:avLst>
              <a:gd name="adj" fmla="val 50000"/>
            </a:avLst>
          </a:prstGeom>
          <a:solidFill>
            <a:srgbClr val="F2B705"/>
          </a:solidFill>
          <a:ln w="12700">
            <a:solidFill>
              <a:srgbClr val="F2B705"/>
            </a:solidFill>
            <a:prstDash val="solid"/>
          </a:ln>
        </p:spPr>
      </p:sp>
      <p:sp>
        <p:nvSpPr>
          <p:cNvPr id="10" name="Text 6"/>
          <p:cNvSpPr/>
          <p:nvPr/>
        </p:nvSpPr>
        <p:spPr>
          <a:xfrm>
            <a:off x="868680" y="1801368"/>
            <a:ext cx="1783080" cy="365760"/>
          </a:xfrm>
          <a:prstGeom prst="rect">
            <a:avLst/>
          </a:prstGeom>
          <a:noFill/>
          <a:ln/>
        </p:spPr>
        <p:txBody>
          <a:bodyPr wrap="square" lIns="0" tIns="0" rIns="0" bIns="0" rtlCol="0" anchor="ctr"/>
          <a:lstStyle/>
          <a:p>
            <a:pPr algn="ctr" indent="0" marL="0">
              <a:buNone/>
            </a:pPr>
            <a:r>
              <a:rPr lang="en-US" sz="1050" b="1" spc="200" kern="0" dirty="0">
                <a:solidFill>
                  <a:srgbClr val="1F2B28"/>
                </a:solidFill>
                <a:latin typeface="Atkinson Hyperlegible Next" pitchFamily="34" charset="0"/>
                <a:ea typeface="Atkinson Hyperlegible Next" pitchFamily="34" charset="-122"/>
                <a:cs typeface="Atkinson Hyperlegible Next" pitchFamily="34" charset="-120"/>
              </a:rPr>
              <a:t>PAUSE AND TRY</a:t>
            </a:r>
            <a:endParaRPr lang="en-US" sz="1050" dirty="0"/>
          </a:p>
        </p:txBody>
      </p:sp>
      <p:sp>
        <p:nvSpPr>
          <p:cNvPr id="11" name="Text 7"/>
          <p:cNvSpPr/>
          <p:nvPr/>
        </p:nvSpPr>
        <p:spPr>
          <a:xfrm>
            <a:off x="868680" y="2286000"/>
            <a:ext cx="10454335"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A fifth party walks in. Then Raj leaves. What do you have to do to this array?</a:t>
            </a:r>
            <a:endParaRPr lang="en-US" sz="2200" dirty="0"/>
          </a:p>
        </p:txBody>
      </p:sp>
      <p:sp>
        <p:nvSpPr>
          <p:cNvPr id="12" name="Shape 8"/>
          <p:cNvSpPr/>
          <p:nvPr/>
        </p:nvSpPr>
        <p:spPr>
          <a:xfrm>
            <a:off x="868680" y="2971800"/>
            <a:ext cx="6035040" cy="777240"/>
          </a:xfrm>
          <a:prstGeom prst="roundRect">
            <a:avLst>
              <a:gd name="adj" fmla="val 14118"/>
            </a:avLst>
          </a:prstGeom>
          <a:solidFill>
            <a:srgbClr val="EEF3F1"/>
          </a:solidFill>
          <a:ln w="12700">
            <a:solidFill>
              <a:srgbClr val="E6E1D6"/>
            </a:solidFill>
            <a:prstDash val="solid"/>
          </a:ln>
        </p:spPr>
      </p:sp>
      <p:sp>
        <p:nvSpPr>
          <p:cNvPr id="13" name="Text 9"/>
          <p:cNvSpPr/>
          <p:nvPr/>
        </p:nvSpPr>
        <p:spPr>
          <a:xfrm>
            <a:off x="1143000" y="3154680"/>
            <a:ext cx="5486400" cy="411480"/>
          </a:xfrm>
          <a:prstGeom prst="rect">
            <a:avLst/>
          </a:prstGeom>
          <a:noFill/>
          <a:ln/>
        </p:spPr>
        <p:txBody>
          <a:bodyPr wrap="square" lIns="0" tIns="0" rIns="0" bIns="0" rtlCol="0" anchor="t"/>
          <a:lstStyle/>
          <a:p>
            <a:pPr indent="0" marL="0">
              <a:lnSpc>
                <a:spcPct val="115000"/>
              </a:lnSpc>
              <a:buNone/>
            </a:pPr>
            <a:r>
              <a:rPr lang="en-US" sz="1800" dirty="0">
                <a:solidFill>
                  <a:srgbClr val="1F2B28"/>
                </a:solidFill>
                <a:latin typeface="Atkinson Hyperlegible Mono" pitchFamily="34" charset="0"/>
                <a:ea typeface="Atkinson Hyperlegible Mono" pitchFamily="34" charset="-122"/>
                <a:cs typeface="Atkinson Hyperlegible Mono" pitchFamily="34" charset="-120"/>
              </a:rPr>
              <a:t>String[] waiting = new String[4];</a:t>
            </a:r>
            <a:endParaRPr lang="en-US" sz="1800" dirty="0"/>
          </a:p>
        </p:txBody>
      </p:sp>
      <p:sp>
        <p:nvSpPr>
          <p:cNvPr id="14" name="Text 10"/>
          <p:cNvSpPr/>
          <p:nvPr/>
        </p:nvSpPr>
        <p:spPr>
          <a:xfrm>
            <a:off x="868680" y="3950208"/>
            <a:ext cx="5486400" cy="274320"/>
          </a:xfrm>
          <a:prstGeom prst="rect">
            <a:avLst/>
          </a:prstGeom>
          <a:noFill/>
          <a:ln/>
        </p:spPr>
        <p:txBody>
          <a:bodyPr wrap="square" lIns="0" tIns="0" rIns="0" bIns="0" rtlCol="0" anchor="ctr"/>
          <a:lstStyle/>
          <a:p>
            <a:pPr indent="0" marL="0">
              <a:buNone/>
            </a:pPr>
            <a:r>
              <a:rPr lang="en-US" sz="1300" b="1" dirty="0">
                <a:solidFill>
                  <a:srgbClr val="4F5D58"/>
                </a:solidFill>
                <a:latin typeface="Atkinson Hyperlegible Next" pitchFamily="34" charset="0"/>
                <a:ea typeface="Atkinson Hyperlegible Next" pitchFamily="34" charset="-122"/>
                <a:cs typeface="Atkinson Hyperlegible Next" pitchFamily="34" charset="-120"/>
              </a:rPr>
              <a:t>waiting</a:t>
            </a:r>
            <a:endParaRPr lang="en-US" sz="1300" dirty="0"/>
          </a:p>
        </p:txBody>
      </p:sp>
      <p:sp>
        <p:nvSpPr>
          <p:cNvPr id="15" name="Shape 11"/>
          <p:cNvSpPr/>
          <p:nvPr/>
        </p:nvSpPr>
        <p:spPr>
          <a:xfrm>
            <a:off x="868680" y="4297680"/>
            <a:ext cx="1371600" cy="566928"/>
          </a:xfrm>
          <a:prstGeom prst="rect">
            <a:avLst/>
          </a:prstGeom>
          <a:solidFill>
            <a:srgbClr val="FFFFFF"/>
          </a:solidFill>
          <a:ln w="12700">
            <a:solidFill>
              <a:srgbClr val="868F8A"/>
            </a:solidFill>
            <a:prstDash val="solid"/>
          </a:ln>
        </p:spPr>
      </p:sp>
      <p:sp>
        <p:nvSpPr>
          <p:cNvPr id="16" name="Text 12"/>
          <p:cNvSpPr/>
          <p:nvPr/>
        </p:nvSpPr>
        <p:spPr>
          <a:xfrm>
            <a:off x="868680" y="4297680"/>
            <a:ext cx="1371600" cy="566928"/>
          </a:xfrm>
          <a:prstGeom prst="rect">
            <a:avLst/>
          </a:prstGeom>
          <a:noFill/>
          <a:ln/>
        </p:spPr>
        <p:txBody>
          <a:bodyPr wrap="square" lIns="0" tIns="0" rIns="0" bIns="0" rtlCol="0" anchor="ctr"/>
          <a:lstStyle/>
          <a:p>
            <a:pPr algn="ct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Pia</a:t>
            </a:r>
            <a:endParaRPr lang="en-US" sz="1600" dirty="0"/>
          </a:p>
        </p:txBody>
      </p:sp>
      <p:sp>
        <p:nvSpPr>
          <p:cNvPr id="17" name="Text 13"/>
          <p:cNvSpPr/>
          <p:nvPr/>
        </p:nvSpPr>
        <p:spPr>
          <a:xfrm>
            <a:off x="868680" y="4892040"/>
            <a:ext cx="1371600" cy="256032"/>
          </a:xfrm>
          <a:prstGeom prst="rect">
            <a:avLst/>
          </a:prstGeom>
          <a:noFill/>
          <a:ln/>
        </p:spPr>
        <p:txBody>
          <a:bodyPr wrap="square" lIns="0" tIns="0" rIns="0" bIns="0" rtlCol="0" anchor="ctr"/>
          <a:lstStyle/>
          <a:p>
            <a:pPr algn="ctr" indent="0" marL="0">
              <a:buNone/>
            </a:pPr>
            <a:r>
              <a:rPr lang="en-US" sz="1200" dirty="0">
                <a:solidFill>
                  <a:srgbClr val="4F5D58"/>
                </a:solidFill>
                <a:latin typeface="Atkinson Hyperlegible Mono" pitchFamily="34" charset="0"/>
                <a:ea typeface="Atkinson Hyperlegible Mono" pitchFamily="34" charset="-122"/>
                <a:cs typeface="Atkinson Hyperlegible Mono" pitchFamily="34" charset="-120"/>
              </a:rPr>
              <a:t>0</a:t>
            </a:r>
            <a:endParaRPr lang="en-US" sz="1200" dirty="0"/>
          </a:p>
        </p:txBody>
      </p:sp>
      <p:sp>
        <p:nvSpPr>
          <p:cNvPr id="18" name="Shape 14"/>
          <p:cNvSpPr/>
          <p:nvPr/>
        </p:nvSpPr>
        <p:spPr>
          <a:xfrm>
            <a:off x="2240280" y="4297680"/>
            <a:ext cx="1371600" cy="566928"/>
          </a:xfrm>
          <a:prstGeom prst="rect">
            <a:avLst/>
          </a:prstGeom>
          <a:solidFill>
            <a:srgbClr val="FFFFFF"/>
          </a:solidFill>
          <a:ln w="12700">
            <a:solidFill>
              <a:srgbClr val="868F8A"/>
            </a:solidFill>
            <a:prstDash val="solid"/>
          </a:ln>
        </p:spPr>
      </p:sp>
      <p:sp>
        <p:nvSpPr>
          <p:cNvPr id="19" name="Text 15"/>
          <p:cNvSpPr/>
          <p:nvPr/>
        </p:nvSpPr>
        <p:spPr>
          <a:xfrm>
            <a:off x="2240280" y="4297680"/>
            <a:ext cx="1371600" cy="566928"/>
          </a:xfrm>
          <a:prstGeom prst="rect">
            <a:avLst/>
          </a:prstGeom>
          <a:noFill/>
          <a:ln/>
        </p:spPr>
        <p:txBody>
          <a:bodyPr wrap="square" lIns="0" tIns="0" rIns="0" bIns="0" rtlCol="0" anchor="ctr"/>
          <a:lstStyle/>
          <a:p>
            <a:pPr algn="ct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Raj</a:t>
            </a:r>
            <a:endParaRPr lang="en-US" sz="1600" dirty="0"/>
          </a:p>
        </p:txBody>
      </p:sp>
      <p:sp>
        <p:nvSpPr>
          <p:cNvPr id="20" name="Text 16"/>
          <p:cNvSpPr/>
          <p:nvPr/>
        </p:nvSpPr>
        <p:spPr>
          <a:xfrm>
            <a:off x="2240280" y="4892040"/>
            <a:ext cx="1371600" cy="256032"/>
          </a:xfrm>
          <a:prstGeom prst="rect">
            <a:avLst/>
          </a:prstGeom>
          <a:noFill/>
          <a:ln/>
        </p:spPr>
        <p:txBody>
          <a:bodyPr wrap="square" lIns="0" tIns="0" rIns="0" bIns="0" rtlCol="0" anchor="ctr"/>
          <a:lstStyle/>
          <a:p>
            <a:pPr algn="ctr" indent="0" marL="0">
              <a:buNone/>
            </a:pPr>
            <a:r>
              <a:rPr lang="en-US" sz="1200" dirty="0">
                <a:solidFill>
                  <a:srgbClr val="4F5D58"/>
                </a:solidFill>
                <a:latin typeface="Atkinson Hyperlegible Mono" pitchFamily="34" charset="0"/>
                <a:ea typeface="Atkinson Hyperlegible Mono" pitchFamily="34" charset="-122"/>
                <a:cs typeface="Atkinson Hyperlegible Mono" pitchFamily="34" charset="-120"/>
              </a:rPr>
              <a:t>1</a:t>
            </a:r>
            <a:endParaRPr lang="en-US" sz="1200" dirty="0"/>
          </a:p>
        </p:txBody>
      </p:sp>
      <p:sp>
        <p:nvSpPr>
          <p:cNvPr id="21" name="Shape 17"/>
          <p:cNvSpPr/>
          <p:nvPr/>
        </p:nvSpPr>
        <p:spPr>
          <a:xfrm>
            <a:off x="3611880" y="4297680"/>
            <a:ext cx="1371600" cy="566928"/>
          </a:xfrm>
          <a:prstGeom prst="rect">
            <a:avLst/>
          </a:prstGeom>
          <a:solidFill>
            <a:srgbClr val="FFFFFF"/>
          </a:solidFill>
          <a:ln w="12700">
            <a:solidFill>
              <a:srgbClr val="868F8A"/>
            </a:solidFill>
            <a:prstDash val="solid"/>
          </a:ln>
        </p:spPr>
      </p:sp>
      <p:sp>
        <p:nvSpPr>
          <p:cNvPr id="22" name="Text 18"/>
          <p:cNvSpPr/>
          <p:nvPr/>
        </p:nvSpPr>
        <p:spPr>
          <a:xfrm>
            <a:off x="3611880" y="4297680"/>
            <a:ext cx="1371600" cy="566928"/>
          </a:xfrm>
          <a:prstGeom prst="rect">
            <a:avLst/>
          </a:prstGeom>
          <a:noFill/>
          <a:ln/>
        </p:spPr>
        <p:txBody>
          <a:bodyPr wrap="square" lIns="0" tIns="0" rIns="0" bIns="0" rtlCol="0" anchor="ctr"/>
          <a:lstStyle/>
          <a:p>
            <a:pPr algn="ct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Tam</a:t>
            </a:r>
            <a:endParaRPr lang="en-US" sz="1600" dirty="0"/>
          </a:p>
        </p:txBody>
      </p:sp>
      <p:sp>
        <p:nvSpPr>
          <p:cNvPr id="23" name="Text 19"/>
          <p:cNvSpPr/>
          <p:nvPr/>
        </p:nvSpPr>
        <p:spPr>
          <a:xfrm>
            <a:off x="3611880" y="4892040"/>
            <a:ext cx="1371600" cy="256032"/>
          </a:xfrm>
          <a:prstGeom prst="rect">
            <a:avLst/>
          </a:prstGeom>
          <a:noFill/>
          <a:ln/>
        </p:spPr>
        <p:txBody>
          <a:bodyPr wrap="square" lIns="0" tIns="0" rIns="0" bIns="0" rtlCol="0" anchor="ctr"/>
          <a:lstStyle/>
          <a:p>
            <a:pPr algn="ctr" indent="0" marL="0">
              <a:buNone/>
            </a:pPr>
            <a:r>
              <a:rPr lang="en-US" sz="1200" dirty="0">
                <a:solidFill>
                  <a:srgbClr val="4F5D58"/>
                </a:solidFill>
                <a:latin typeface="Atkinson Hyperlegible Mono" pitchFamily="34" charset="0"/>
                <a:ea typeface="Atkinson Hyperlegible Mono" pitchFamily="34" charset="-122"/>
                <a:cs typeface="Atkinson Hyperlegible Mono" pitchFamily="34" charset="-120"/>
              </a:rPr>
              <a:t>2</a:t>
            </a:r>
            <a:endParaRPr lang="en-US" sz="1200" dirty="0"/>
          </a:p>
        </p:txBody>
      </p:sp>
      <p:sp>
        <p:nvSpPr>
          <p:cNvPr id="24" name="Shape 20"/>
          <p:cNvSpPr/>
          <p:nvPr/>
        </p:nvSpPr>
        <p:spPr>
          <a:xfrm>
            <a:off x="4983480" y="4297680"/>
            <a:ext cx="1371600" cy="566928"/>
          </a:xfrm>
          <a:prstGeom prst="rect">
            <a:avLst/>
          </a:prstGeom>
          <a:solidFill>
            <a:srgbClr val="FFFFFF"/>
          </a:solidFill>
          <a:ln w="12700">
            <a:solidFill>
              <a:srgbClr val="868F8A"/>
            </a:solidFill>
            <a:prstDash val="solid"/>
          </a:ln>
        </p:spPr>
      </p:sp>
      <p:sp>
        <p:nvSpPr>
          <p:cNvPr id="25" name="Text 21"/>
          <p:cNvSpPr/>
          <p:nvPr/>
        </p:nvSpPr>
        <p:spPr>
          <a:xfrm>
            <a:off x="4983480" y="4297680"/>
            <a:ext cx="1371600" cy="566928"/>
          </a:xfrm>
          <a:prstGeom prst="rect">
            <a:avLst/>
          </a:prstGeom>
          <a:noFill/>
          <a:ln/>
        </p:spPr>
        <p:txBody>
          <a:bodyPr wrap="square" lIns="0" tIns="0" rIns="0" bIns="0" rtlCol="0" anchor="ctr"/>
          <a:lstStyle/>
          <a:p>
            <a:pPr algn="ct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Uma</a:t>
            </a:r>
            <a:endParaRPr lang="en-US" sz="1600" dirty="0"/>
          </a:p>
        </p:txBody>
      </p:sp>
      <p:sp>
        <p:nvSpPr>
          <p:cNvPr id="26" name="Text 22"/>
          <p:cNvSpPr/>
          <p:nvPr/>
        </p:nvSpPr>
        <p:spPr>
          <a:xfrm>
            <a:off x="4983480" y="4892040"/>
            <a:ext cx="1371600" cy="256032"/>
          </a:xfrm>
          <a:prstGeom prst="rect">
            <a:avLst/>
          </a:prstGeom>
          <a:noFill/>
          <a:ln/>
        </p:spPr>
        <p:txBody>
          <a:bodyPr wrap="square" lIns="0" tIns="0" rIns="0" bIns="0" rtlCol="0" anchor="ctr"/>
          <a:lstStyle/>
          <a:p>
            <a:pPr algn="ctr" indent="0" marL="0">
              <a:buNone/>
            </a:pPr>
            <a:r>
              <a:rPr lang="en-US" sz="1200" dirty="0">
                <a:solidFill>
                  <a:srgbClr val="4F5D58"/>
                </a:solidFill>
                <a:latin typeface="Atkinson Hyperlegible Mono" pitchFamily="34" charset="0"/>
                <a:ea typeface="Atkinson Hyperlegible Mono" pitchFamily="34" charset="-122"/>
                <a:cs typeface="Atkinson Hyperlegible Mono" pitchFamily="34" charset="-120"/>
              </a:rPr>
              <a:t>3</a:t>
            </a:r>
            <a:endParaRPr lang="en-US" sz="1200" dirty="0"/>
          </a:p>
        </p:txBody>
      </p:sp>
      <p:sp>
        <p:nvSpPr>
          <p:cNvPr id="27" name="Text 23"/>
          <p:cNvSpPr/>
          <p:nvPr/>
        </p:nvSpPr>
        <p:spPr>
          <a:xfrm>
            <a:off x="7315200" y="3063240"/>
            <a:ext cx="4023360" cy="2377440"/>
          </a:xfrm>
          <a:prstGeom prst="rect">
            <a:avLst/>
          </a:prstGeom>
          <a:noFill/>
          <a:ln/>
        </p:spPr>
        <p:txBody>
          <a:bodyPr wrap="square" lIns="0" tIns="0" rIns="0" bIns="0" rtlCol="0" anchor="t"/>
          <a:lstStyle/>
          <a:p>
            <a:pPr indent="0" marL="0">
              <a:buNone/>
            </a:pPr>
            <a:r>
              <a:rPr lang="en-US" sz="1900" dirty="0">
                <a:solidFill>
                  <a:srgbClr val="1F2B28"/>
                </a:solidFill>
                <a:latin typeface="Atkinson Hyperlegible Next" pitchFamily="34" charset="0"/>
                <a:ea typeface="Atkinson Hyperlegible Next" pitchFamily="34" charset="-122"/>
                <a:cs typeface="Atkinson Hyperlegible Next" pitchFamily="34" charset="-120"/>
              </a:rPr>
              <a:t>Talk with a partner. Where does the fifth name go? What is left behind when Raj leaves?</a:t>
            </a:r>
            <a:endParaRPr lang="en-US" sz="19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TODAY</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By the end of class you can...</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4.8 ArrayList Methods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3</a:t>
            </a:r>
            <a:endParaRPr lang="en-US" sz="1000" dirty="0"/>
          </a:p>
        </p:txBody>
      </p:sp>
      <p:sp>
        <p:nvSpPr>
          <p:cNvPr id="8" name="Shape 4"/>
          <p:cNvSpPr/>
          <p:nvPr/>
        </p:nvSpPr>
        <p:spPr>
          <a:xfrm>
            <a:off x="548640" y="1600200"/>
            <a:ext cx="640080" cy="640080"/>
          </a:xfrm>
          <a:prstGeom prst="roundRect">
            <a:avLst>
              <a:gd name="adj" fmla="val 17143"/>
            </a:avLst>
          </a:prstGeom>
          <a:solidFill>
            <a:srgbClr val="0E7C6B"/>
          </a:solidFill>
          <a:ln w="12700">
            <a:solidFill>
              <a:srgbClr val="0E7C6B"/>
            </a:solidFill>
            <a:prstDash val="solid"/>
          </a:ln>
        </p:spPr>
      </p:sp>
      <p:sp>
        <p:nvSpPr>
          <p:cNvPr id="9" name="Text 5"/>
          <p:cNvSpPr/>
          <p:nvPr/>
        </p:nvSpPr>
        <p:spPr>
          <a:xfrm>
            <a:off x="548640" y="1600200"/>
            <a:ext cx="640080" cy="640080"/>
          </a:xfrm>
          <a:prstGeom prst="rect">
            <a:avLst/>
          </a:prstGeom>
          <a:noFill/>
          <a:ln/>
        </p:spPr>
        <p:txBody>
          <a:bodyPr wrap="square" lIns="0" tIns="0" rIns="0" bIns="0" rtlCol="0" anchor="ctr"/>
          <a:lstStyle/>
          <a:p>
            <a:pPr algn="ctr" indent="0" marL="0">
              <a:buNone/>
            </a:pPr>
            <a:r>
              <a:rPr lang="en-US" sz="22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1</a:t>
            </a:r>
            <a:endParaRPr lang="en-US" sz="2200" dirty="0"/>
          </a:p>
        </p:txBody>
      </p:sp>
      <p:sp>
        <p:nvSpPr>
          <p:cNvPr id="10" name="Text 6"/>
          <p:cNvSpPr/>
          <p:nvPr/>
        </p:nvSpPr>
        <p:spPr>
          <a:xfrm>
            <a:off x="1417320" y="1600200"/>
            <a:ext cx="9966960" cy="640080"/>
          </a:xfrm>
          <a:prstGeom prst="rect">
            <a:avLst/>
          </a:prstGeom>
          <a:noFill/>
          <a:ln/>
        </p:spPr>
        <p:txBody>
          <a:bodyPr wrap="square" lIns="0" tIns="0" rIns="0" bIns="0" rtlCol="0" anchor="ctr"/>
          <a:lstStyle/>
          <a:p>
            <a:pPr indent="0" marL="0">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Import ArrayList and create an empty list of a chosen element type.</a:t>
            </a:r>
            <a:endParaRPr lang="en-US" sz="2000" dirty="0"/>
          </a:p>
        </p:txBody>
      </p:sp>
      <p:sp>
        <p:nvSpPr>
          <p:cNvPr id="11" name="Shape 7"/>
          <p:cNvSpPr/>
          <p:nvPr/>
        </p:nvSpPr>
        <p:spPr>
          <a:xfrm>
            <a:off x="548640" y="2468880"/>
            <a:ext cx="640080" cy="640080"/>
          </a:xfrm>
          <a:prstGeom prst="roundRect">
            <a:avLst>
              <a:gd name="adj" fmla="val 17143"/>
            </a:avLst>
          </a:prstGeom>
          <a:solidFill>
            <a:srgbClr val="0E7C6B"/>
          </a:solidFill>
          <a:ln w="12700">
            <a:solidFill>
              <a:srgbClr val="0E7C6B"/>
            </a:solidFill>
            <a:prstDash val="solid"/>
          </a:ln>
        </p:spPr>
      </p:sp>
      <p:sp>
        <p:nvSpPr>
          <p:cNvPr id="12" name="Text 8"/>
          <p:cNvSpPr/>
          <p:nvPr/>
        </p:nvSpPr>
        <p:spPr>
          <a:xfrm>
            <a:off x="548640" y="2468880"/>
            <a:ext cx="640080" cy="640080"/>
          </a:xfrm>
          <a:prstGeom prst="rect">
            <a:avLst/>
          </a:prstGeom>
          <a:noFill/>
          <a:ln/>
        </p:spPr>
        <p:txBody>
          <a:bodyPr wrap="square" lIns="0" tIns="0" rIns="0" bIns="0" rtlCol="0" anchor="ctr"/>
          <a:lstStyle/>
          <a:p>
            <a:pPr algn="ctr" indent="0" marL="0">
              <a:buNone/>
            </a:pPr>
            <a:r>
              <a:rPr lang="en-US" sz="22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2</a:t>
            </a:r>
            <a:endParaRPr lang="en-US" sz="2200" dirty="0"/>
          </a:p>
        </p:txBody>
      </p:sp>
      <p:sp>
        <p:nvSpPr>
          <p:cNvPr id="13" name="Text 9"/>
          <p:cNvSpPr/>
          <p:nvPr/>
        </p:nvSpPr>
        <p:spPr>
          <a:xfrm>
            <a:off x="1417320" y="2468880"/>
            <a:ext cx="9966960" cy="640080"/>
          </a:xfrm>
          <a:prstGeom prst="rect">
            <a:avLst/>
          </a:prstGeom>
          <a:noFill/>
          <a:ln/>
        </p:spPr>
        <p:txBody>
          <a:bodyPr wrap="square" lIns="0" tIns="0" rIns="0" bIns="0" rtlCol="0" anchor="ctr"/>
          <a:lstStyle/>
          <a:p>
            <a:pPr indent="0" marL="0">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Use size, add, and get to build a list and read from it.</a:t>
            </a:r>
            <a:endParaRPr lang="en-US" sz="2000" dirty="0"/>
          </a:p>
        </p:txBody>
      </p:sp>
      <p:sp>
        <p:nvSpPr>
          <p:cNvPr id="14" name="Shape 10"/>
          <p:cNvSpPr/>
          <p:nvPr/>
        </p:nvSpPr>
        <p:spPr>
          <a:xfrm>
            <a:off x="548640" y="3337560"/>
            <a:ext cx="640080" cy="640080"/>
          </a:xfrm>
          <a:prstGeom prst="roundRect">
            <a:avLst>
              <a:gd name="adj" fmla="val 17143"/>
            </a:avLst>
          </a:prstGeom>
          <a:solidFill>
            <a:srgbClr val="0E7C6B"/>
          </a:solidFill>
          <a:ln w="12700">
            <a:solidFill>
              <a:srgbClr val="0E7C6B"/>
            </a:solidFill>
            <a:prstDash val="solid"/>
          </a:ln>
        </p:spPr>
      </p:sp>
      <p:sp>
        <p:nvSpPr>
          <p:cNvPr id="15" name="Text 11"/>
          <p:cNvSpPr/>
          <p:nvPr/>
        </p:nvSpPr>
        <p:spPr>
          <a:xfrm>
            <a:off x="548640" y="3337560"/>
            <a:ext cx="640080" cy="640080"/>
          </a:xfrm>
          <a:prstGeom prst="rect">
            <a:avLst/>
          </a:prstGeom>
          <a:noFill/>
          <a:ln/>
        </p:spPr>
        <p:txBody>
          <a:bodyPr wrap="square" lIns="0" tIns="0" rIns="0" bIns="0" rtlCol="0" anchor="ctr"/>
          <a:lstStyle/>
          <a:p>
            <a:pPr algn="ctr" indent="0" marL="0">
              <a:buNone/>
            </a:pPr>
            <a:r>
              <a:rPr lang="en-US" sz="22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3</a:t>
            </a:r>
            <a:endParaRPr lang="en-US" sz="2200" dirty="0"/>
          </a:p>
        </p:txBody>
      </p:sp>
      <p:sp>
        <p:nvSpPr>
          <p:cNvPr id="16" name="Text 12"/>
          <p:cNvSpPr/>
          <p:nvPr/>
        </p:nvSpPr>
        <p:spPr>
          <a:xfrm>
            <a:off x="1417320" y="3337560"/>
            <a:ext cx="9966960" cy="640080"/>
          </a:xfrm>
          <a:prstGeom prst="rect">
            <a:avLst/>
          </a:prstGeom>
          <a:noFill/>
          <a:ln/>
        </p:spPr>
        <p:txBody>
          <a:bodyPr wrap="square" lIns="0" tIns="0" rIns="0" bIns="0" rtlCol="0" anchor="ctr"/>
          <a:lstStyle/>
          <a:p>
            <a:pPr indent="0" marL="0">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Insert with add(index, obj) and replace with set, and tell them apart.</a:t>
            </a:r>
            <a:endParaRPr lang="en-US" sz="2000" dirty="0"/>
          </a:p>
        </p:txBody>
      </p:sp>
      <p:sp>
        <p:nvSpPr>
          <p:cNvPr id="17" name="Shape 13"/>
          <p:cNvSpPr/>
          <p:nvPr/>
        </p:nvSpPr>
        <p:spPr>
          <a:xfrm>
            <a:off x="548640" y="4206240"/>
            <a:ext cx="640080" cy="640080"/>
          </a:xfrm>
          <a:prstGeom prst="roundRect">
            <a:avLst>
              <a:gd name="adj" fmla="val 17143"/>
            </a:avLst>
          </a:prstGeom>
          <a:solidFill>
            <a:srgbClr val="0E7C6B"/>
          </a:solidFill>
          <a:ln w="12700">
            <a:solidFill>
              <a:srgbClr val="0E7C6B"/>
            </a:solidFill>
            <a:prstDash val="solid"/>
          </a:ln>
        </p:spPr>
      </p:sp>
      <p:sp>
        <p:nvSpPr>
          <p:cNvPr id="18" name="Text 14"/>
          <p:cNvSpPr/>
          <p:nvPr/>
        </p:nvSpPr>
        <p:spPr>
          <a:xfrm>
            <a:off x="548640" y="4206240"/>
            <a:ext cx="640080" cy="640080"/>
          </a:xfrm>
          <a:prstGeom prst="rect">
            <a:avLst/>
          </a:prstGeom>
          <a:noFill/>
          <a:ln/>
        </p:spPr>
        <p:txBody>
          <a:bodyPr wrap="square" lIns="0" tIns="0" rIns="0" bIns="0" rtlCol="0" anchor="ctr"/>
          <a:lstStyle/>
          <a:p>
            <a:pPr algn="ctr" indent="0" marL="0">
              <a:buNone/>
            </a:pPr>
            <a:r>
              <a:rPr lang="en-US" sz="22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4</a:t>
            </a:r>
            <a:endParaRPr lang="en-US" sz="2200" dirty="0"/>
          </a:p>
        </p:txBody>
      </p:sp>
      <p:sp>
        <p:nvSpPr>
          <p:cNvPr id="19" name="Text 15"/>
          <p:cNvSpPr/>
          <p:nvPr/>
        </p:nvSpPr>
        <p:spPr>
          <a:xfrm>
            <a:off x="1417320" y="4206240"/>
            <a:ext cx="9966960" cy="640080"/>
          </a:xfrm>
          <a:prstGeom prst="rect">
            <a:avLst/>
          </a:prstGeom>
          <a:noFill/>
          <a:ln/>
        </p:spPr>
        <p:txBody>
          <a:bodyPr wrap="square" lIns="0" tIns="0" rIns="0" bIns="0" rtlCol="0" anchor="ctr"/>
          <a:lstStyle/>
          <a:p>
            <a:pPr indent="0" marL="0">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Remove elements and predict how the later indexes shift.</a:t>
            </a:r>
            <a:endParaRPr lang="en-US" sz="2000" dirty="0"/>
          </a:p>
        </p:txBody>
      </p:sp>
      <p:sp>
        <p:nvSpPr>
          <p:cNvPr id="20" name="Shape 16"/>
          <p:cNvSpPr/>
          <p:nvPr/>
        </p:nvSpPr>
        <p:spPr>
          <a:xfrm>
            <a:off x="548640" y="5074920"/>
            <a:ext cx="640080" cy="640080"/>
          </a:xfrm>
          <a:prstGeom prst="roundRect">
            <a:avLst>
              <a:gd name="adj" fmla="val 17143"/>
            </a:avLst>
          </a:prstGeom>
          <a:solidFill>
            <a:srgbClr val="0E7C6B"/>
          </a:solidFill>
          <a:ln w="12700">
            <a:solidFill>
              <a:srgbClr val="0E7C6B"/>
            </a:solidFill>
            <a:prstDash val="solid"/>
          </a:ln>
        </p:spPr>
      </p:sp>
      <p:sp>
        <p:nvSpPr>
          <p:cNvPr id="21" name="Text 17"/>
          <p:cNvSpPr/>
          <p:nvPr/>
        </p:nvSpPr>
        <p:spPr>
          <a:xfrm>
            <a:off x="548640" y="5074920"/>
            <a:ext cx="640080" cy="640080"/>
          </a:xfrm>
          <a:prstGeom prst="rect">
            <a:avLst/>
          </a:prstGeom>
          <a:noFill/>
          <a:ln/>
        </p:spPr>
        <p:txBody>
          <a:bodyPr wrap="square" lIns="0" tIns="0" rIns="0" bIns="0" rtlCol="0" anchor="ctr"/>
          <a:lstStyle/>
          <a:p>
            <a:pPr algn="ctr" indent="0" marL="0">
              <a:buNone/>
            </a:pPr>
            <a:r>
              <a:rPr lang="en-US" sz="22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5</a:t>
            </a:r>
            <a:endParaRPr lang="en-US" sz="2200" dirty="0"/>
          </a:p>
        </p:txBody>
      </p:sp>
      <p:sp>
        <p:nvSpPr>
          <p:cNvPr id="22" name="Text 18"/>
          <p:cNvSpPr/>
          <p:nvPr/>
        </p:nvSpPr>
        <p:spPr>
          <a:xfrm>
            <a:off x="1417320" y="5074920"/>
            <a:ext cx="9966960" cy="640080"/>
          </a:xfrm>
          <a:prstGeom prst="rect">
            <a:avLst/>
          </a:prstGeom>
          <a:noFill/>
          <a:ln/>
        </p:spPr>
        <p:txBody>
          <a:bodyPr wrap="square" lIns="0" tIns="0" rIns="0" bIns="0" rtlCol="0" anchor="ctr"/>
          <a:lstStyle/>
          <a:p>
            <a:pPr indent="0" marL="0">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Explain that a list holds references to objects.</a:t>
            </a:r>
            <a:endParaRPr lang="en-US" sz="2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0E7C6B"/>
        </a:solidFill>
      </p:bgPr>
    </p:bg>
    <p:spTree>
      <p:nvGrpSpPr>
        <p:cNvPr id="1" name=""/>
        <p:cNvGrpSpPr/>
        <p:nvPr/>
      </p:nvGrpSpPr>
      <p:grpSpPr>
        <a:xfrm>
          <a:off x="0" y="0"/>
          <a:ext cx="0" cy="0"/>
          <a:chOff x="0" y="0"/>
          <a:chExt cx="0" cy="0"/>
        </a:xfrm>
      </p:grpSpPr>
      <p:pic>
        <p:nvPicPr>
          <p:cNvPr id="2" name="Image 0" descr="/private/tmp/claude-501/-Users-jamemclaughlin-Projects-HopperLearn/c79be0e7-6e47-4000-8505-888903230d9a/scratchpad/slides21/assets/image-1003-1.png">    </p:cNvPr>
          <p:cNvPicPr>
            <a:picLocks noChangeAspect="1"/>
          </p:cNvPicPr>
          <p:nvPr/>
        </p:nvPicPr>
        <p:blipFill>
          <a:blip r:embed="rId1"/>
          <a:stretch>
            <a:fillRect/>
          </a:stretch>
        </p:blipFill>
        <p:spPr>
          <a:xfrm>
            <a:off x="548640" y="457200"/>
            <a:ext cx="1463040" cy="365760"/>
          </a:xfrm>
          <a:prstGeom prst="rect">
            <a:avLst/>
          </a:prstGeom>
        </p:spPr>
      </p:pic>
      <p:sp>
        <p:nvSpPr>
          <p:cNvPr id="3" name="Shape 0"/>
          <p:cNvSpPr/>
          <p:nvPr/>
        </p:nvSpPr>
        <p:spPr>
          <a:xfrm rot="-240000">
            <a:off x="685800" y="2423160"/>
            <a:ext cx="1783080" cy="1783080"/>
          </a:xfrm>
          <a:prstGeom prst="roundRect">
            <a:avLst>
              <a:gd name="adj" fmla="val 15385"/>
            </a:avLst>
          </a:prstGeom>
          <a:solidFill>
            <a:srgbClr val="FFFFFF"/>
          </a:solidFill>
          <a:ln w="12700">
            <a:solidFill>
              <a:srgbClr val="FFFFFF"/>
            </a:solidFill>
            <a:prstDash val="solid"/>
          </a:ln>
        </p:spPr>
      </p:sp>
      <p:sp>
        <p:nvSpPr>
          <p:cNvPr id="4" name="Text 1"/>
          <p:cNvSpPr/>
          <p:nvPr/>
        </p:nvSpPr>
        <p:spPr>
          <a:xfrm rot="-240000">
            <a:off x="685800" y="2423160"/>
            <a:ext cx="1783080" cy="1783080"/>
          </a:xfrm>
          <a:prstGeom prst="rect">
            <a:avLst/>
          </a:prstGeom>
          <a:noFill/>
          <a:ln/>
        </p:spPr>
        <p:txBody>
          <a:bodyPr wrap="square" lIns="0" tIns="0" rIns="0" bIns="0" rtlCol="0" anchor="ctr"/>
          <a:lstStyle/>
          <a:p>
            <a:pPr algn="ctr" indent="0" marL="0">
              <a:buNone/>
            </a:pPr>
            <a:r>
              <a:rPr lang="en-US" sz="8000" dirty="0">
                <a:solidFill>
                  <a:srgbClr val="0E7C6B"/>
                </a:solidFill>
                <a:latin typeface="Atkinson Hyperlegible Next ExtraBold" pitchFamily="34" charset="0"/>
                <a:ea typeface="Atkinson Hyperlegible Next ExtraBold" pitchFamily="34" charset="-122"/>
                <a:cs typeface="Atkinson Hyperlegible Next ExtraBold" pitchFamily="34" charset="-120"/>
              </a:rPr>
              <a:t>1</a:t>
            </a:r>
            <a:endParaRPr lang="en-US" sz="8000" dirty="0"/>
          </a:p>
        </p:txBody>
      </p:sp>
      <p:sp>
        <p:nvSpPr>
          <p:cNvPr id="5" name="Text 2"/>
          <p:cNvSpPr/>
          <p:nvPr/>
        </p:nvSpPr>
        <p:spPr>
          <a:xfrm>
            <a:off x="3017520" y="2697480"/>
            <a:ext cx="8229600" cy="320040"/>
          </a:xfrm>
          <a:prstGeom prst="rect">
            <a:avLst/>
          </a:prstGeom>
          <a:noFill/>
          <a:ln/>
        </p:spPr>
        <p:txBody>
          <a:bodyPr wrap="square" lIns="0" tIns="0" rIns="0" bIns="0" rtlCol="0" anchor="ctr"/>
          <a:lstStyle/>
          <a:p>
            <a:pPr indent="0" marL="0">
              <a:buNone/>
            </a:pPr>
            <a:r>
              <a:rPr lang="en-US" sz="1200" b="1" spc="300" kern="0" dirty="0">
                <a:solidFill>
                  <a:srgbClr val="8FE0C8"/>
                </a:solidFill>
                <a:latin typeface="Atkinson Hyperlegible Next" pitchFamily="34" charset="0"/>
                <a:ea typeface="Atkinson Hyperlegible Next" pitchFamily="34" charset="-122"/>
                <a:cs typeface="Atkinson Hyperlegible Next" pitchFamily="34" charset="-120"/>
              </a:rPr>
              <a:t>PART 1</a:t>
            </a:r>
            <a:endParaRPr lang="en-US" sz="1200" dirty="0"/>
          </a:p>
        </p:txBody>
      </p:sp>
      <p:sp>
        <p:nvSpPr>
          <p:cNvPr id="6" name="Text 3"/>
          <p:cNvSpPr/>
          <p:nvPr/>
        </p:nvSpPr>
        <p:spPr>
          <a:xfrm>
            <a:off x="3017520" y="3063240"/>
            <a:ext cx="8595360" cy="1005840"/>
          </a:xfrm>
          <a:prstGeom prst="rect">
            <a:avLst/>
          </a:prstGeom>
          <a:noFill/>
          <a:ln/>
        </p:spPr>
        <p:txBody>
          <a:bodyPr wrap="square" lIns="0" tIns="0" rIns="0" bIns="0" rtlCol="0" anchor="ctr"/>
          <a:lstStyle/>
          <a:p>
            <a:pPr indent="0" marL="0">
              <a:buNone/>
            </a:pPr>
            <a:r>
              <a:rPr lang="en-US" sz="40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A list that can grow</a:t>
            </a:r>
            <a:endParaRPr lang="en-US" sz="4000" dirty="0"/>
          </a:p>
        </p:txBody>
      </p:sp>
      <p:sp>
        <p:nvSpPr>
          <p:cNvPr id="7" name="Text 4"/>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8FE0C8"/>
                </a:solidFill>
                <a:latin typeface="Atkinson Hyperlegible Next" pitchFamily="34" charset="0"/>
                <a:ea typeface="Atkinson Hyperlegible Next" pitchFamily="34" charset="-122"/>
                <a:cs typeface="Atkinson Hyperlegible Next" pitchFamily="34" charset="-120"/>
              </a:rPr>
              <a:t>4</a:t>
            </a:r>
            <a:endParaRPr lang="en-US" sz="1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KEY IDEA</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Making an empty list</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4.8 ArrayList Methods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5</a:t>
            </a:r>
            <a:endParaRPr lang="en-US" sz="1000" dirty="0"/>
          </a:p>
        </p:txBody>
      </p:sp>
      <p:sp>
        <p:nvSpPr>
          <p:cNvPr id="8" name="Shape 4"/>
          <p:cNvSpPr/>
          <p:nvPr/>
        </p:nvSpPr>
        <p:spPr>
          <a:xfrm>
            <a:off x="548640" y="1554480"/>
            <a:ext cx="6675120" cy="2377440"/>
          </a:xfrm>
          <a:prstGeom prst="roundRect">
            <a:avLst>
              <a:gd name="adj" fmla="val 4615"/>
            </a:avLst>
          </a:prstGeom>
          <a:solidFill>
            <a:srgbClr val="EEF3F1"/>
          </a:solidFill>
          <a:ln w="12700">
            <a:solidFill>
              <a:srgbClr val="E6E1D6"/>
            </a:solidFill>
            <a:prstDash val="solid"/>
          </a:ln>
        </p:spPr>
      </p:sp>
      <p:sp>
        <p:nvSpPr>
          <p:cNvPr id="9" name="Text 5"/>
          <p:cNvSpPr/>
          <p:nvPr/>
        </p:nvSpPr>
        <p:spPr>
          <a:xfrm>
            <a:off x="822960" y="1737360"/>
            <a:ext cx="612648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EMPTYLIST.JAVA (IMPORT AND MAIN)</a:t>
            </a:r>
            <a:endParaRPr lang="en-US" sz="1050" dirty="0"/>
          </a:p>
        </p:txBody>
      </p:sp>
      <p:sp>
        <p:nvSpPr>
          <p:cNvPr id="10" name="Text 6"/>
          <p:cNvSpPr/>
          <p:nvPr/>
        </p:nvSpPr>
        <p:spPr>
          <a:xfrm>
            <a:off x="822960" y="2057400"/>
            <a:ext cx="6126480" cy="1691640"/>
          </a:xfrm>
          <a:prstGeom prst="rect">
            <a:avLst/>
          </a:prstGeom>
          <a:noFill/>
          <a:ln/>
        </p:spPr>
        <p:txBody>
          <a:bodyPr wrap="square" lIns="0" tIns="0" rIns="0" bIns="0" rtlCol="0" anchor="t"/>
          <a:lstStyle/>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import java.util.ArrayList;</a:t>
            </a:r>
            <a:endParaRPr lang="en-US" sz="1500" dirty="0"/>
          </a:p>
          <a:p>
            <a:pPr indent="0" marL="0">
              <a:lnSpc>
                <a:spcPct val="115000"/>
              </a:lnSpc>
              <a:buNone/>
            </a:pP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ArrayList&lt;String&gt; tasks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new ArrayList&lt;String&gt;();</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System.out.println(tasks.size());</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System.out.println(tasks);</a:t>
            </a:r>
            <a:endParaRPr lang="en-US" sz="1500" dirty="0"/>
          </a:p>
        </p:txBody>
      </p:sp>
      <p:sp>
        <p:nvSpPr>
          <p:cNvPr id="11" name="Shape 7"/>
          <p:cNvSpPr/>
          <p:nvPr/>
        </p:nvSpPr>
        <p:spPr>
          <a:xfrm>
            <a:off x="548640" y="4069080"/>
            <a:ext cx="6675120" cy="1143000"/>
          </a:xfrm>
          <a:prstGeom prst="roundRect">
            <a:avLst>
              <a:gd name="adj" fmla="val 9600"/>
            </a:avLst>
          </a:prstGeom>
          <a:solidFill>
            <a:srgbClr val="1F2B28"/>
          </a:solidFill>
          <a:ln w="12700">
            <a:solidFill>
              <a:srgbClr val="1F2B28"/>
            </a:solidFill>
            <a:prstDash val="solid"/>
          </a:ln>
        </p:spPr>
      </p:sp>
      <p:sp>
        <p:nvSpPr>
          <p:cNvPr id="12" name="Text 8"/>
          <p:cNvSpPr/>
          <p:nvPr/>
        </p:nvSpPr>
        <p:spPr>
          <a:xfrm>
            <a:off x="822960" y="4206240"/>
            <a:ext cx="18288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OUTPUT</a:t>
            </a:r>
            <a:endParaRPr lang="en-US" sz="1050" dirty="0"/>
          </a:p>
        </p:txBody>
      </p:sp>
      <p:sp>
        <p:nvSpPr>
          <p:cNvPr id="13" name="Text 9"/>
          <p:cNvSpPr/>
          <p:nvPr/>
        </p:nvSpPr>
        <p:spPr>
          <a:xfrm>
            <a:off x="822960" y="4480560"/>
            <a:ext cx="6126480" cy="640080"/>
          </a:xfrm>
          <a:prstGeom prst="rect">
            <a:avLst/>
          </a:prstGeom>
          <a:noFill/>
          <a:ln/>
        </p:spPr>
        <p:txBody>
          <a:bodyPr wrap="square" lIns="0" tIns="0" rIns="0" bIns="0" rtlCol="0" anchor="t"/>
          <a:lstStyle/>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0</a:t>
            </a:r>
            <a:endParaRPr lang="en-US" sz="2000" dirty="0"/>
          </a:p>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a:t>
            </a:r>
            <a:endParaRPr lang="en-US" sz="2000" dirty="0"/>
          </a:p>
        </p:txBody>
      </p:sp>
      <p:sp>
        <p:nvSpPr>
          <p:cNvPr id="14" name="Shape 10"/>
          <p:cNvSpPr/>
          <p:nvPr/>
        </p:nvSpPr>
        <p:spPr>
          <a:xfrm>
            <a:off x="548640" y="5349240"/>
            <a:ext cx="6675120" cy="731520"/>
          </a:xfrm>
          <a:prstGeom prst="roundRect">
            <a:avLst>
              <a:gd name="adj" fmla="val 25000"/>
            </a:avLst>
          </a:prstGeom>
          <a:solidFill>
            <a:srgbClr val="E3F0FF"/>
          </a:solidFill>
          <a:ln w="12700">
            <a:solidFill>
              <a:srgbClr val="E3F0FF"/>
            </a:solidFill>
            <a:prstDash val="solid"/>
          </a:ln>
        </p:spPr>
      </p:sp>
      <p:sp>
        <p:nvSpPr>
          <p:cNvPr id="15" name="Text 11"/>
          <p:cNvSpPr/>
          <p:nvPr/>
        </p:nvSpPr>
        <p:spPr>
          <a:xfrm>
            <a:off x="868680" y="5486400"/>
            <a:ext cx="6080760" cy="457200"/>
          </a:xfrm>
          <a:prstGeom prst="rect">
            <a:avLst/>
          </a:prstGeom>
          <a:noFill/>
          <a:ln/>
        </p:spPr>
        <p:txBody>
          <a:bodyPr wrap="square" lIns="0" tIns="0" rIns="0" bIns="0" rtlCol="0" anchor="ctr"/>
          <a:lstStyle/>
          <a:p>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An ArrayList is </a:t>
            </a:r>
            <a:pPr indent="0" marL="0">
              <a:buNone/>
            </a:pPr>
            <a:r>
              <a:rPr lang="en-US" sz="1600" b="1" dirty="0">
                <a:solidFill>
                  <a:srgbClr val="1F2B28"/>
                </a:solidFill>
                <a:latin typeface="Atkinson Hyperlegible Next" pitchFamily="34" charset="0"/>
                <a:ea typeface="Atkinson Hyperlegible Next" pitchFamily="34" charset="-122"/>
                <a:cs typeface="Atkinson Hyperlegible Next" pitchFamily="34" charset="-120"/>
              </a:rPr>
              <a:t>mutable in size</a:t>
            </a:r>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 it can grow and shrink.</a:t>
            </a:r>
            <a:endParaRPr lang="en-US" sz="1600" dirty="0"/>
          </a:p>
        </p:txBody>
      </p:sp>
      <p:sp>
        <p:nvSpPr>
          <p:cNvPr id="16" name="Shape 12"/>
          <p:cNvSpPr/>
          <p:nvPr/>
        </p:nvSpPr>
        <p:spPr>
          <a:xfrm>
            <a:off x="7498080" y="1554480"/>
            <a:ext cx="4142232" cy="1371600"/>
          </a:xfrm>
          <a:prstGeom prst="roundRect">
            <a:avLst>
              <a:gd name="adj" fmla="val 8000"/>
            </a:avLst>
          </a:prstGeom>
          <a:solidFill>
            <a:srgbClr val="FFFFFF"/>
          </a:solidFill>
          <a:ln w="12700">
            <a:solidFill>
              <a:srgbClr val="E6E1D6"/>
            </a:solidFill>
            <a:prstDash val="solid"/>
          </a:ln>
        </p:spPr>
      </p:sp>
      <p:sp>
        <p:nvSpPr>
          <p:cNvPr id="17" name="Text 13"/>
          <p:cNvSpPr/>
          <p:nvPr/>
        </p:nvSpPr>
        <p:spPr>
          <a:xfrm>
            <a:off x="7726680" y="1691640"/>
            <a:ext cx="3749040" cy="457200"/>
          </a:xfrm>
          <a:prstGeom prst="rect">
            <a:avLst/>
          </a:prstGeom>
          <a:noFill/>
          <a:ln/>
        </p:spPr>
        <p:txBody>
          <a:bodyPr wrap="square" lIns="0" tIns="0" rIns="0" bIns="0" rtlCol="0" anchor="ctr"/>
          <a:lstStyle/>
          <a:p>
            <a:pPr indent="0" marL="0">
              <a:buNone/>
            </a:pPr>
            <a:r>
              <a:rPr lang="en-US" sz="1500" dirty="0">
                <a:solidFill>
                  <a:srgbClr val="0B5A4D"/>
                </a:solidFill>
                <a:latin typeface="Atkinson Hyperlegible Mono" pitchFamily="34" charset="0"/>
                <a:ea typeface="Atkinson Hyperlegible Mono" pitchFamily="34" charset="-122"/>
                <a:cs typeface="Atkinson Hyperlegible Mono" pitchFamily="34" charset="-120"/>
              </a:rPr>
              <a:t>import java.util.ArrayList;</a:t>
            </a:r>
            <a:endParaRPr lang="en-US" sz="1500" dirty="0"/>
          </a:p>
        </p:txBody>
      </p:sp>
      <p:sp>
        <p:nvSpPr>
          <p:cNvPr id="18" name="Text 14"/>
          <p:cNvSpPr/>
          <p:nvPr/>
        </p:nvSpPr>
        <p:spPr>
          <a:xfrm>
            <a:off x="7726680" y="2194560"/>
            <a:ext cx="3749040" cy="594360"/>
          </a:xfrm>
          <a:prstGeom prst="rect">
            <a:avLst/>
          </a:prstGeom>
          <a:noFill/>
          <a:ln/>
        </p:spPr>
        <p:txBody>
          <a:bodyPr wrap="square" lIns="0" tIns="0" rIns="0" bIns="0" rtlCol="0" anchor="t"/>
          <a:lstStyle/>
          <a:p>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ArrayList is in java.util, so import it</a:t>
            </a:r>
            <a:endParaRPr lang="en-US" sz="1600" dirty="0"/>
          </a:p>
        </p:txBody>
      </p:sp>
      <p:sp>
        <p:nvSpPr>
          <p:cNvPr id="19" name="Shape 15"/>
          <p:cNvSpPr/>
          <p:nvPr/>
        </p:nvSpPr>
        <p:spPr>
          <a:xfrm>
            <a:off x="7498080" y="3090672"/>
            <a:ext cx="4142232" cy="1371600"/>
          </a:xfrm>
          <a:prstGeom prst="roundRect">
            <a:avLst>
              <a:gd name="adj" fmla="val 8000"/>
            </a:avLst>
          </a:prstGeom>
          <a:solidFill>
            <a:srgbClr val="FFFFFF"/>
          </a:solidFill>
          <a:ln w="12700">
            <a:solidFill>
              <a:srgbClr val="E6E1D6"/>
            </a:solidFill>
            <a:prstDash val="solid"/>
          </a:ln>
        </p:spPr>
      </p:sp>
      <p:sp>
        <p:nvSpPr>
          <p:cNvPr id="20" name="Text 16"/>
          <p:cNvSpPr/>
          <p:nvPr/>
        </p:nvSpPr>
        <p:spPr>
          <a:xfrm>
            <a:off x="7726680" y="3227832"/>
            <a:ext cx="3749040" cy="457200"/>
          </a:xfrm>
          <a:prstGeom prst="rect">
            <a:avLst/>
          </a:prstGeom>
          <a:noFill/>
          <a:ln/>
        </p:spPr>
        <p:txBody>
          <a:bodyPr wrap="square" lIns="0" tIns="0" rIns="0" bIns="0" rtlCol="0" anchor="ctr"/>
          <a:lstStyle/>
          <a:p>
            <a:pPr indent="0" marL="0">
              <a:buNone/>
            </a:pPr>
            <a:r>
              <a:rPr lang="en-US" sz="1500" dirty="0">
                <a:solidFill>
                  <a:srgbClr val="0B5A4D"/>
                </a:solidFill>
                <a:latin typeface="Atkinson Hyperlegible Mono" pitchFamily="34" charset="0"/>
                <a:ea typeface="Atkinson Hyperlegible Mono" pitchFamily="34" charset="-122"/>
                <a:cs typeface="Atkinson Hyperlegible Mono" pitchFamily="34" charset="-120"/>
              </a:rPr>
              <a:t>ArrayList&lt;String&gt;</a:t>
            </a:r>
            <a:endParaRPr lang="en-US" sz="1500" dirty="0"/>
          </a:p>
        </p:txBody>
      </p:sp>
      <p:sp>
        <p:nvSpPr>
          <p:cNvPr id="21" name="Text 17"/>
          <p:cNvSpPr/>
          <p:nvPr/>
        </p:nvSpPr>
        <p:spPr>
          <a:xfrm>
            <a:off x="7726680" y="3730752"/>
            <a:ext cx="3749040" cy="594360"/>
          </a:xfrm>
          <a:prstGeom prst="rect">
            <a:avLst/>
          </a:prstGeom>
          <a:noFill/>
          <a:ln/>
        </p:spPr>
        <p:txBody>
          <a:bodyPr wrap="square" lIns="0" tIns="0" rIns="0" bIns="0" rtlCol="0" anchor="t"/>
          <a:lstStyle/>
          <a:p>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the type: a list whose elements are Strings</a:t>
            </a:r>
            <a:endParaRPr lang="en-US" sz="1600" dirty="0"/>
          </a:p>
        </p:txBody>
      </p:sp>
      <p:sp>
        <p:nvSpPr>
          <p:cNvPr id="22" name="Shape 18"/>
          <p:cNvSpPr/>
          <p:nvPr/>
        </p:nvSpPr>
        <p:spPr>
          <a:xfrm>
            <a:off x="7498080" y="4626864"/>
            <a:ext cx="4142232" cy="1371600"/>
          </a:xfrm>
          <a:prstGeom prst="roundRect">
            <a:avLst>
              <a:gd name="adj" fmla="val 8000"/>
            </a:avLst>
          </a:prstGeom>
          <a:solidFill>
            <a:srgbClr val="FFFFFF"/>
          </a:solidFill>
          <a:ln w="12700">
            <a:solidFill>
              <a:srgbClr val="E6E1D6"/>
            </a:solidFill>
            <a:prstDash val="solid"/>
          </a:ln>
        </p:spPr>
      </p:sp>
      <p:sp>
        <p:nvSpPr>
          <p:cNvPr id="23" name="Text 19"/>
          <p:cNvSpPr/>
          <p:nvPr/>
        </p:nvSpPr>
        <p:spPr>
          <a:xfrm>
            <a:off x="7726680" y="4764024"/>
            <a:ext cx="3749040" cy="457200"/>
          </a:xfrm>
          <a:prstGeom prst="rect">
            <a:avLst/>
          </a:prstGeom>
          <a:noFill/>
          <a:ln/>
        </p:spPr>
        <p:txBody>
          <a:bodyPr wrap="square" lIns="0" tIns="0" rIns="0" bIns="0" rtlCol="0" anchor="ctr"/>
          <a:lstStyle/>
          <a:p>
            <a:pPr indent="0" marL="0">
              <a:buNone/>
            </a:pPr>
            <a:r>
              <a:rPr lang="en-US" sz="1500" dirty="0">
                <a:solidFill>
                  <a:srgbClr val="0B5A4D"/>
                </a:solidFill>
                <a:latin typeface="Atkinson Hyperlegible Mono" pitchFamily="34" charset="0"/>
                <a:ea typeface="Atkinson Hyperlegible Mono" pitchFamily="34" charset="-122"/>
                <a:cs typeface="Atkinson Hyperlegible Mono" pitchFamily="34" charset="-120"/>
              </a:rPr>
              <a:t>new ArrayList&lt;String&gt;()</a:t>
            </a:r>
            <a:endParaRPr lang="en-US" sz="1500" dirty="0"/>
          </a:p>
        </p:txBody>
      </p:sp>
      <p:sp>
        <p:nvSpPr>
          <p:cNvPr id="24" name="Text 20"/>
          <p:cNvSpPr/>
          <p:nvPr/>
        </p:nvSpPr>
        <p:spPr>
          <a:xfrm>
            <a:off x="7726680" y="5266944"/>
            <a:ext cx="3749040" cy="594360"/>
          </a:xfrm>
          <a:prstGeom prst="rect">
            <a:avLst/>
          </a:prstGeom>
          <a:noFill/>
          <a:ln/>
        </p:spPr>
        <p:txBody>
          <a:bodyPr wrap="square" lIns="0" tIns="0" rIns="0" bIns="0" rtlCol="0" anchor="t"/>
          <a:lstStyle/>
          <a:p>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the constructor: always builds an empty list</a:t>
            </a:r>
            <a:endParaRPr lang="en-US" sz="16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WATCH OUT</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The element type must be a class</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4.8 ArrayList Methods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6</a:t>
            </a:r>
            <a:endParaRPr lang="en-US" sz="1000" dirty="0"/>
          </a:p>
        </p:txBody>
      </p:sp>
      <p:sp>
        <p:nvSpPr>
          <p:cNvPr id="8" name="Shape 4"/>
          <p:cNvSpPr/>
          <p:nvPr/>
        </p:nvSpPr>
        <p:spPr>
          <a:xfrm>
            <a:off x="548640" y="1554480"/>
            <a:ext cx="11094415" cy="914400"/>
          </a:xfrm>
          <a:prstGeom prst="roundRect">
            <a:avLst>
              <a:gd name="adj" fmla="val 20000"/>
            </a:avLst>
          </a:prstGeom>
          <a:solidFill>
            <a:srgbClr val="FFF1DD"/>
          </a:solidFill>
          <a:ln w="12700">
            <a:solidFill>
              <a:srgbClr val="FFF1DD"/>
            </a:solidFill>
            <a:prstDash val="solid"/>
          </a:ln>
        </p:spPr>
      </p:sp>
      <p:pic>
        <p:nvPicPr>
          <p:cNvPr id="9" name="Image 1" descr="/private/tmp/claude-501/-Users-jamemclaughlin-Projects-HopperLearn/c79be0e7-6e47-4000-8505-888903230d9a/scratchpad/slides21/assets/image-7-1.png">    </p:cNvPr>
          <p:cNvPicPr>
            <a:picLocks noChangeAspect="1"/>
          </p:cNvPicPr>
          <p:nvPr/>
        </p:nvPicPr>
        <p:blipFill>
          <a:blip r:embed="rId2"/>
          <a:stretch>
            <a:fillRect/>
          </a:stretch>
        </p:blipFill>
        <p:spPr>
          <a:xfrm>
            <a:off x="822960" y="1810512"/>
            <a:ext cx="566928" cy="566928"/>
          </a:xfrm>
          <a:prstGeom prst="rect">
            <a:avLst/>
          </a:prstGeom>
        </p:spPr>
      </p:pic>
      <p:sp>
        <p:nvSpPr>
          <p:cNvPr id="10" name="Text 5"/>
          <p:cNvSpPr/>
          <p:nvPr/>
        </p:nvSpPr>
        <p:spPr>
          <a:xfrm>
            <a:off x="1600200" y="1691640"/>
            <a:ext cx="9768535" cy="640080"/>
          </a:xfrm>
          <a:prstGeom prst="rect">
            <a:avLst/>
          </a:prstGeom>
          <a:noFill/>
          <a:ln/>
        </p:spPr>
        <p:txBody>
          <a:bodyPr wrap="square" lIns="0" tIns="0" rIns="0" bIns="0" rtlCol="0" anchor="ctr"/>
          <a:lstStyle/>
          <a:p>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No primitives in the angle brackets. A list of numbers is an </a:t>
            </a:r>
            <a:pPr indent="0" marL="0">
              <a:buNone/>
            </a:pPr>
            <a:r>
              <a:rPr lang="en-US" sz="1800" b="1" dirty="0">
                <a:solidFill>
                  <a:srgbClr val="1F2B28"/>
                </a:solidFill>
                <a:latin typeface="Atkinson Hyperlegible Next" pitchFamily="34" charset="0"/>
                <a:ea typeface="Atkinson Hyperlegible Next" pitchFamily="34" charset="-122"/>
                <a:cs typeface="Atkinson Hyperlegible Next" pitchFamily="34" charset="-120"/>
              </a:rPr>
              <a:t>ArrayList&lt;Integer&gt;</a:t>
            </a:r>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 or an </a:t>
            </a:r>
            <a:pPr indent="0" marL="0">
              <a:buNone/>
            </a:pPr>
            <a:r>
              <a:rPr lang="en-US" sz="1800" b="1" dirty="0">
                <a:solidFill>
                  <a:srgbClr val="1F2B28"/>
                </a:solidFill>
                <a:latin typeface="Atkinson Hyperlegible Next" pitchFamily="34" charset="0"/>
                <a:ea typeface="Atkinson Hyperlegible Next" pitchFamily="34" charset="-122"/>
                <a:cs typeface="Atkinson Hyperlegible Next" pitchFamily="34" charset="-120"/>
              </a:rPr>
              <a:t>ArrayList&lt;Double&gt;</a:t>
            </a:r>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a:t>
            </a:r>
            <a:endParaRPr lang="en-US" sz="1800" dirty="0"/>
          </a:p>
        </p:txBody>
      </p:sp>
      <p:sp>
        <p:nvSpPr>
          <p:cNvPr id="11" name="Shape 6"/>
          <p:cNvSpPr/>
          <p:nvPr/>
        </p:nvSpPr>
        <p:spPr>
          <a:xfrm>
            <a:off x="548640" y="2743200"/>
            <a:ext cx="3520440" cy="3291840"/>
          </a:xfrm>
          <a:prstGeom prst="roundRect">
            <a:avLst>
              <a:gd name="adj" fmla="val 4167"/>
            </a:avLst>
          </a:prstGeom>
          <a:solidFill>
            <a:srgbClr val="FFF1DD"/>
          </a:solidFill>
          <a:ln w="12700">
            <a:solidFill>
              <a:srgbClr val="FFF1DD"/>
            </a:solidFill>
            <a:prstDash val="solid"/>
          </a:ln>
        </p:spPr>
      </p:sp>
      <p:sp>
        <p:nvSpPr>
          <p:cNvPr id="12" name="Text 7"/>
          <p:cNvSpPr/>
          <p:nvPr/>
        </p:nvSpPr>
        <p:spPr>
          <a:xfrm>
            <a:off x="822960" y="2926080"/>
            <a:ext cx="3017520" cy="256032"/>
          </a:xfrm>
          <a:prstGeom prst="rect">
            <a:avLst/>
          </a:prstGeom>
          <a:noFill/>
          <a:ln/>
        </p:spPr>
        <p:txBody>
          <a:bodyPr wrap="square" lIns="0" tIns="0" rIns="0" bIns="0" rtlCol="0" anchor="ctr"/>
          <a:lstStyle/>
          <a:p>
            <a:pPr indent="0" marL="0">
              <a:buNone/>
            </a:pPr>
            <a:r>
              <a:rPr lang="en-US" sz="1050" b="1" spc="300" kern="0" dirty="0">
                <a:solidFill>
                  <a:srgbClr val="8A4B0F"/>
                </a:solidFill>
                <a:latin typeface="Atkinson Hyperlegible Next" pitchFamily="34" charset="0"/>
                <a:ea typeface="Atkinson Hyperlegible Next" pitchFamily="34" charset="-122"/>
                <a:cs typeface="Atkinson Hyperlegible Next" pitchFamily="34" charset="-120"/>
              </a:rPr>
              <a:t>DOES NOT COMPILE</a:t>
            </a:r>
            <a:endParaRPr lang="en-US" sz="1050" dirty="0"/>
          </a:p>
        </p:txBody>
      </p:sp>
      <p:sp>
        <p:nvSpPr>
          <p:cNvPr id="13" name="Text 8"/>
          <p:cNvSpPr/>
          <p:nvPr/>
        </p:nvSpPr>
        <p:spPr>
          <a:xfrm>
            <a:off x="822960" y="3291840"/>
            <a:ext cx="3063240" cy="1234440"/>
          </a:xfrm>
          <a:prstGeom prst="rect">
            <a:avLst/>
          </a:prstGeom>
          <a:noFill/>
          <a:ln/>
        </p:spPr>
        <p:txBody>
          <a:bodyPr wrap="square" lIns="0" tIns="0" rIns="0" bIns="0" rtlCol="0" anchor="t"/>
          <a:lstStyle/>
          <a:p>
            <a:pPr indent="0" marL="0">
              <a:buNone/>
            </a:pPr>
            <a:r>
              <a:rPr lang="en-US" sz="1400" dirty="0">
                <a:solidFill>
                  <a:srgbClr val="1F2B28"/>
                </a:solidFill>
                <a:latin typeface="Atkinson Hyperlegible Mono" pitchFamily="34" charset="0"/>
                <a:ea typeface="Atkinson Hyperlegible Mono" pitchFamily="34" charset="-122"/>
                <a:cs typeface="Atkinson Hyperlegible Mono" pitchFamily="34" charset="-120"/>
              </a:rPr>
              <a:t>ArrayList&lt;double&gt; prices =</a:t>
            </a:r>
            <a:endParaRPr lang="en-US" sz="1400" dirty="0"/>
          </a:p>
          <a:p>
            <a:pPr indent="0" marL="0">
              <a:buNone/>
            </a:pPr>
            <a:r>
              <a:rPr lang="en-US" sz="1400" dirty="0">
                <a:solidFill>
                  <a:srgbClr val="1F2B28"/>
                </a:solidFill>
                <a:latin typeface="Atkinson Hyperlegible Mono" pitchFamily="34" charset="0"/>
                <a:ea typeface="Atkinson Hyperlegible Mono" pitchFamily="34" charset="-122"/>
                <a:cs typeface="Atkinson Hyperlegible Mono" pitchFamily="34" charset="-120"/>
              </a:rPr>
              <a:t>  new ArrayList&lt;double&gt;();</a:t>
            </a:r>
            <a:endParaRPr lang="en-US" sz="1400" dirty="0"/>
          </a:p>
        </p:txBody>
      </p:sp>
      <p:sp>
        <p:nvSpPr>
          <p:cNvPr id="14" name="Text 9"/>
          <p:cNvSpPr/>
          <p:nvPr/>
        </p:nvSpPr>
        <p:spPr>
          <a:xfrm>
            <a:off x="822960" y="4617720"/>
            <a:ext cx="3063240" cy="1280160"/>
          </a:xfrm>
          <a:prstGeom prst="rect">
            <a:avLst/>
          </a:prstGeom>
          <a:noFill/>
          <a:ln/>
        </p:spPr>
        <p:txBody>
          <a:bodyPr wrap="square" lIns="0" tIns="0" rIns="0" bIns="0" rtlCol="0" anchor="t"/>
          <a:lstStyle/>
          <a:p>
            <a:pPr indent="0" marL="0">
              <a:buNone/>
            </a:pPr>
            <a:r>
              <a:rPr lang="en-US" sz="1400" dirty="0">
                <a:solidFill>
                  <a:srgbClr val="8A4B0F"/>
                </a:solidFill>
                <a:latin typeface="Atkinson Hyperlegible Mono" pitchFamily="34" charset="0"/>
                <a:ea typeface="Atkinson Hyperlegible Mono" pitchFamily="34" charset="-122"/>
                <a:cs typeface="Atkinson Hyperlegible Mono" pitchFamily="34" charset="-120"/>
              </a:rPr>
              <a:t>unexpected type:</a:t>
            </a:r>
            <a:endParaRPr lang="en-US" sz="1400" dirty="0"/>
          </a:p>
          <a:p>
            <a:pPr indent="0" marL="0">
              <a:buNone/>
            </a:pPr>
            <a:r>
              <a:rPr lang="en-US" sz="1400" dirty="0">
                <a:solidFill>
                  <a:srgbClr val="8A4B0F"/>
                </a:solidFill>
                <a:latin typeface="Atkinson Hyperlegible Mono" pitchFamily="34" charset="0"/>
                <a:ea typeface="Atkinson Hyperlegible Mono" pitchFamily="34" charset="-122"/>
                <a:cs typeface="Atkinson Hyperlegible Mono" pitchFamily="34" charset="-120"/>
              </a:rPr>
              <a:t>required: reference</a:t>
            </a:r>
            <a:endParaRPr lang="en-US" sz="1400" dirty="0"/>
          </a:p>
          <a:p>
            <a:pPr indent="0" marL="0">
              <a:buNone/>
            </a:pPr>
            <a:r>
              <a:rPr lang="en-US" sz="1400" dirty="0">
                <a:solidFill>
                  <a:srgbClr val="8A4B0F"/>
                </a:solidFill>
                <a:latin typeface="Atkinson Hyperlegible Mono" pitchFamily="34" charset="0"/>
                <a:ea typeface="Atkinson Hyperlegible Mono" pitchFamily="34" charset="-122"/>
                <a:cs typeface="Atkinson Hyperlegible Mono" pitchFamily="34" charset="-120"/>
              </a:rPr>
              <a:t>found: double</a:t>
            </a:r>
            <a:endParaRPr lang="en-US" sz="1400" dirty="0"/>
          </a:p>
        </p:txBody>
      </p:sp>
      <p:sp>
        <p:nvSpPr>
          <p:cNvPr id="15" name="Shape 10"/>
          <p:cNvSpPr/>
          <p:nvPr/>
        </p:nvSpPr>
        <p:spPr>
          <a:xfrm>
            <a:off x="4343400" y="2743200"/>
            <a:ext cx="3520440" cy="3291840"/>
          </a:xfrm>
          <a:prstGeom prst="roundRect">
            <a:avLst>
              <a:gd name="adj" fmla="val 4167"/>
            </a:avLst>
          </a:prstGeom>
          <a:solidFill>
            <a:srgbClr val="DDF5EE"/>
          </a:solidFill>
          <a:ln w="12700">
            <a:solidFill>
              <a:srgbClr val="DDF5EE"/>
            </a:solidFill>
            <a:prstDash val="solid"/>
          </a:ln>
        </p:spPr>
      </p:sp>
      <p:sp>
        <p:nvSpPr>
          <p:cNvPr id="16" name="Text 11"/>
          <p:cNvSpPr/>
          <p:nvPr/>
        </p:nvSpPr>
        <p:spPr>
          <a:xfrm>
            <a:off x="4617720" y="2926080"/>
            <a:ext cx="301752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COMPILES</a:t>
            </a:r>
            <a:endParaRPr lang="en-US" sz="1050" dirty="0"/>
          </a:p>
        </p:txBody>
      </p:sp>
      <p:sp>
        <p:nvSpPr>
          <p:cNvPr id="17" name="Text 12"/>
          <p:cNvSpPr/>
          <p:nvPr/>
        </p:nvSpPr>
        <p:spPr>
          <a:xfrm>
            <a:off x="4617720" y="3291840"/>
            <a:ext cx="3063240" cy="1234440"/>
          </a:xfrm>
          <a:prstGeom prst="rect">
            <a:avLst/>
          </a:prstGeom>
          <a:noFill/>
          <a:ln/>
        </p:spPr>
        <p:txBody>
          <a:bodyPr wrap="square" lIns="0" tIns="0" rIns="0" bIns="0" rtlCol="0" anchor="t"/>
          <a:lstStyle/>
          <a:p>
            <a:pPr indent="0" marL="0">
              <a:buNone/>
            </a:pPr>
            <a:r>
              <a:rPr lang="en-US" sz="1400" dirty="0">
                <a:solidFill>
                  <a:srgbClr val="1F2B28"/>
                </a:solidFill>
                <a:latin typeface="Atkinson Hyperlegible Mono" pitchFamily="34" charset="0"/>
                <a:ea typeface="Atkinson Hyperlegible Mono" pitchFamily="34" charset="-122"/>
                <a:cs typeface="Atkinson Hyperlegible Mono" pitchFamily="34" charset="-120"/>
              </a:rPr>
              <a:t>ArrayList&lt;Double&gt; prices =</a:t>
            </a:r>
            <a:endParaRPr lang="en-US" sz="1400" dirty="0"/>
          </a:p>
          <a:p>
            <a:pPr indent="0" marL="0">
              <a:buNone/>
            </a:pPr>
            <a:r>
              <a:rPr lang="en-US" sz="1400" dirty="0">
                <a:solidFill>
                  <a:srgbClr val="1F2B28"/>
                </a:solidFill>
                <a:latin typeface="Atkinson Hyperlegible Mono" pitchFamily="34" charset="0"/>
                <a:ea typeface="Atkinson Hyperlegible Mono" pitchFamily="34" charset="-122"/>
                <a:cs typeface="Atkinson Hyperlegible Mono" pitchFamily="34" charset="-120"/>
              </a:rPr>
              <a:t>  new ArrayList&lt;Double&gt;();</a:t>
            </a:r>
            <a:endParaRPr lang="en-US" sz="1400" dirty="0"/>
          </a:p>
          <a:p>
            <a:pPr indent="0" marL="0">
              <a:buNone/>
            </a:pPr>
            <a:r>
              <a:rPr lang="en-US" sz="1400" dirty="0">
                <a:solidFill>
                  <a:srgbClr val="1F2B28"/>
                </a:solidFill>
                <a:latin typeface="Atkinson Hyperlegible Mono" pitchFamily="34" charset="0"/>
                <a:ea typeface="Atkinson Hyperlegible Mono" pitchFamily="34" charset="-122"/>
                <a:cs typeface="Atkinson Hyperlegible Mono" pitchFamily="34" charset="-120"/>
              </a:rPr>
              <a:t>prices.add(2.5);</a:t>
            </a:r>
            <a:endParaRPr lang="en-US" sz="1400" dirty="0"/>
          </a:p>
        </p:txBody>
      </p:sp>
      <p:sp>
        <p:nvSpPr>
          <p:cNvPr id="18" name="Text 13"/>
          <p:cNvSpPr/>
          <p:nvPr/>
        </p:nvSpPr>
        <p:spPr>
          <a:xfrm>
            <a:off x="4617720" y="4617720"/>
            <a:ext cx="3063240" cy="1280160"/>
          </a:xfrm>
          <a:prstGeom prst="rect">
            <a:avLst/>
          </a:prstGeom>
          <a:noFill/>
          <a:ln/>
        </p:spPr>
        <p:txBody>
          <a:bodyPr wrap="square" lIns="0" tIns="0" rIns="0" bIns="0" rtlCol="0" anchor="t"/>
          <a:lstStyle/>
          <a:p>
            <a:pPr indent="0" marL="0">
              <a:buNone/>
            </a:pPr>
            <a:r>
              <a:rPr lang="en-US" sz="1400" dirty="0">
                <a:solidFill>
                  <a:srgbClr val="0B5A4D"/>
                </a:solidFill>
                <a:latin typeface="Atkinson Hyperlegible Mono" pitchFamily="34" charset="0"/>
                <a:ea typeface="Atkinson Hyperlegible Mono" pitchFamily="34" charset="-122"/>
                <a:cs typeface="Atkinson Hyperlegible Mono" pitchFamily="34" charset="-120"/>
              </a:rPr>
              <a:t>prints [2.5]</a:t>
            </a:r>
            <a:endParaRPr lang="en-US" sz="1400" dirty="0"/>
          </a:p>
        </p:txBody>
      </p:sp>
      <p:sp>
        <p:nvSpPr>
          <p:cNvPr id="19" name="Shape 14"/>
          <p:cNvSpPr/>
          <p:nvPr/>
        </p:nvSpPr>
        <p:spPr>
          <a:xfrm>
            <a:off x="8138160" y="2743200"/>
            <a:ext cx="3520440" cy="3291840"/>
          </a:xfrm>
          <a:prstGeom prst="roundRect">
            <a:avLst>
              <a:gd name="adj" fmla="val 4167"/>
            </a:avLst>
          </a:prstGeom>
          <a:solidFill>
            <a:srgbClr val="FFF1DD"/>
          </a:solidFill>
          <a:ln w="12700">
            <a:solidFill>
              <a:srgbClr val="FFF1DD"/>
            </a:solidFill>
            <a:prstDash val="solid"/>
          </a:ln>
        </p:spPr>
      </p:sp>
      <p:sp>
        <p:nvSpPr>
          <p:cNvPr id="20" name="Text 15"/>
          <p:cNvSpPr/>
          <p:nvPr/>
        </p:nvSpPr>
        <p:spPr>
          <a:xfrm>
            <a:off x="8412480" y="2926080"/>
            <a:ext cx="3017520" cy="256032"/>
          </a:xfrm>
          <a:prstGeom prst="rect">
            <a:avLst/>
          </a:prstGeom>
          <a:noFill/>
          <a:ln/>
        </p:spPr>
        <p:txBody>
          <a:bodyPr wrap="square" lIns="0" tIns="0" rIns="0" bIns="0" rtlCol="0" anchor="ctr"/>
          <a:lstStyle/>
          <a:p>
            <a:pPr indent="0" marL="0">
              <a:buNone/>
            </a:pPr>
            <a:r>
              <a:rPr lang="en-US" sz="1050" b="1" spc="300" kern="0" dirty="0">
                <a:solidFill>
                  <a:srgbClr val="8A4B0F"/>
                </a:solidFill>
                <a:latin typeface="Atkinson Hyperlegible Next" pitchFamily="34" charset="0"/>
                <a:ea typeface="Atkinson Hyperlegible Next" pitchFamily="34" charset="-122"/>
                <a:cs typeface="Atkinson Hyperlegible Next" pitchFamily="34" charset="-120"/>
              </a:rPr>
              <a:t>CAUGHT BY THE COMPILER</a:t>
            </a:r>
            <a:endParaRPr lang="en-US" sz="1050" dirty="0"/>
          </a:p>
        </p:txBody>
      </p:sp>
      <p:sp>
        <p:nvSpPr>
          <p:cNvPr id="21" name="Text 16"/>
          <p:cNvSpPr/>
          <p:nvPr/>
        </p:nvSpPr>
        <p:spPr>
          <a:xfrm>
            <a:off x="8412480" y="3291840"/>
            <a:ext cx="3063240" cy="1234440"/>
          </a:xfrm>
          <a:prstGeom prst="rect">
            <a:avLst/>
          </a:prstGeom>
          <a:noFill/>
          <a:ln/>
        </p:spPr>
        <p:txBody>
          <a:bodyPr wrap="square" lIns="0" tIns="0" rIns="0" bIns="0" rtlCol="0" anchor="t"/>
          <a:lstStyle/>
          <a:p>
            <a:pPr indent="0" marL="0">
              <a:buNone/>
            </a:pPr>
            <a:r>
              <a:rPr lang="en-US" sz="1400" dirty="0">
                <a:solidFill>
                  <a:srgbClr val="1F2B28"/>
                </a:solidFill>
                <a:latin typeface="Atkinson Hyperlegible Mono" pitchFamily="34" charset="0"/>
                <a:ea typeface="Atkinson Hyperlegible Mono" pitchFamily="34" charset="-122"/>
                <a:cs typeface="Atkinson Hyperlegible Mono" pitchFamily="34" charset="-120"/>
              </a:rPr>
              <a:t>ages.add("ten");</a:t>
            </a:r>
            <a:endParaRPr lang="en-US" sz="1400" dirty="0"/>
          </a:p>
        </p:txBody>
      </p:sp>
      <p:sp>
        <p:nvSpPr>
          <p:cNvPr id="22" name="Text 17"/>
          <p:cNvSpPr/>
          <p:nvPr/>
        </p:nvSpPr>
        <p:spPr>
          <a:xfrm>
            <a:off x="8412480" y="4617720"/>
            <a:ext cx="3063240" cy="1280160"/>
          </a:xfrm>
          <a:prstGeom prst="rect">
            <a:avLst/>
          </a:prstGeom>
          <a:noFill/>
          <a:ln/>
        </p:spPr>
        <p:txBody>
          <a:bodyPr wrap="square" lIns="0" tIns="0" rIns="0" bIns="0" rtlCol="0" anchor="t"/>
          <a:lstStyle/>
          <a:p>
            <a:pPr indent="0" marL="0">
              <a:buNone/>
            </a:pPr>
            <a:r>
              <a:rPr lang="en-US" sz="1400" dirty="0">
                <a:solidFill>
                  <a:srgbClr val="8A4B0F"/>
                </a:solidFill>
                <a:latin typeface="Atkinson Hyperlegible Mono" pitchFamily="34" charset="0"/>
                <a:ea typeface="Atkinson Hyperlegible Mono" pitchFamily="34" charset="-122"/>
                <a:cs typeface="Atkinson Hyperlegible Mono" pitchFamily="34" charset="-120"/>
              </a:rPr>
              <a:t>incompatible types:</a:t>
            </a:r>
            <a:endParaRPr lang="en-US" sz="1400" dirty="0"/>
          </a:p>
          <a:p>
            <a:pPr indent="0" marL="0">
              <a:buNone/>
            </a:pPr>
            <a:r>
              <a:rPr lang="en-US" sz="1400" dirty="0">
                <a:solidFill>
                  <a:srgbClr val="8A4B0F"/>
                </a:solidFill>
                <a:latin typeface="Atkinson Hyperlegible Mono" pitchFamily="34" charset="0"/>
                <a:ea typeface="Atkinson Hyperlegible Mono" pitchFamily="34" charset="-122"/>
                <a:cs typeface="Atkinson Hyperlegible Mono" pitchFamily="34" charset="-120"/>
              </a:rPr>
              <a:t>String cannot be converted to Integer</a:t>
            </a:r>
            <a:endParaRPr lang="en-US" sz="1400" dirty="0"/>
          </a:p>
        </p:txBody>
      </p:sp>
      <p:sp>
        <p:nvSpPr>
          <p:cNvPr id="23" name="Text 18"/>
          <p:cNvSpPr/>
          <p:nvPr/>
        </p:nvSpPr>
        <p:spPr>
          <a:xfrm>
            <a:off x="8412480" y="3840480"/>
            <a:ext cx="3108960" cy="274320"/>
          </a:xfrm>
          <a:prstGeom prst="rect">
            <a:avLst/>
          </a:prstGeom>
          <a:noFill/>
          <a:ln/>
        </p:spPr>
        <p:txBody>
          <a:bodyPr wrap="square" lIns="0" tIns="0" rIns="0" bIns="0" rtlCol="0" anchor="ctr"/>
          <a:lstStyle/>
          <a:p>
            <a:pPr indent="0" marL="0">
              <a:buNone/>
            </a:pPr>
            <a:r>
              <a:rPr lang="en-US" sz="1300" dirty="0">
                <a:solidFill>
                  <a:srgbClr val="4F5D58"/>
                </a:solidFill>
                <a:latin typeface="Atkinson Hyperlegible Next" pitchFamily="34" charset="0"/>
                <a:ea typeface="Atkinson Hyperlegible Next" pitchFamily="34" charset="-122"/>
                <a:cs typeface="Atkinson Hyperlegible Next" pitchFamily="34" charset="-120"/>
              </a:rPr>
              <a:t>(ages is an ArrayList&lt;Integer&gt;)</a:t>
            </a:r>
            <a:endParaRPr lang="en-US" sz="13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0E7C6B"/>
        </a:solidFill>
      </p:bgPr>
    </p:bg>
    <p:spTree>
      <p:nvGrpSpPr>
        <p:cNvPr id="1" name=""/>
        <p:cNvGrpSpPr/>
        <p:nvPr/>
      </p:nvGrpSpPr>
      <p:grpSpPr>
        <a:xfrm>
          <a:off x="0" y="0"/>
          <a:ext cx="0" cy="0"/>
          <a:chOff x="0" y="0"/>
          <a:chExt cx="0" cy="0"/>
        </a:xfrm>
      </p:grpSpPr>
      <p:pic>
        <p:nvPicPr>
          <p:cNvPr id="2" name="Image 0" descr="/private/tmp/claude-501/-Users-jamemclaughlin-Projects-HopperLearn/c79be0e7-6e47-4000-8505-888903230d9a/scratchpad/slides21/assets/image-1003-1.png">    </p:cNvPr>
          <p:cNvPicPr>
            <a:picLocks noChangeAspect="1"/>
          </p:cNvPicPr>
          <p:nvPr/>
        </p:nvPicPr>
        <p:blipFill>
          <a:blip r:embed="rId1"/>
          <a:stretch>
            <a:fillRect/>
          </a:stretch>
        </p:blipFill>
        <p:spPr>
          <a:xfrm>
            <a:off x="548640" y="457200"/>
            <a:ext cx="1463040" cy="365760"/>
          </a:xfrm>
          <a:prstGeom prst="rect">
            <a:avLst/>
          </a:prstGeom>
        </p:spPr>
      </p:pic>
      <p:sp>
        <p:nvSpPr>
          <p:cNvPr id="3" name="Shape 0"/>
          <p:cNvSpPr/>
          <p:nvPr/>
        </p:nvSpPr>
        <p:spPr>
          <a:xfrm rot="-240000">
            <a:off x="685800" y="2423160"/>
            <a:ext cx="1783080" cy="1783080"/>
          </a:xfrm>
          <a:prstGeom prst="roundRect">
            <a:avLst>
              <a:gd name="adj" fmla="val 15385"/>
            </a:avLst>
          </a:prstGeom>
          <a:solidFill>
            <a:srgbClr val="FFFFFF"/>
          </a:solidFill>
          <a:ln w="12700">
            <a:solidFill>
              <a:srgbClr val="FFFFFF"/>
            </a:solidFill>
            <a:prstDash val="solid"/>
          </a:ln>
        </p:spPr>
      </p:sp>
      <p:sp>
        <p:nvSpPr>
          <p:cNvPr id="4" name="Text 1"/>
          <p:cNvSpPr/>
          <p:nvPr/>
        </p:nvSpPr>
        <p:spPr>
          <a:xfrm rot="-240000">
            <a:off x="685800" y="2423160"/>
            <a:ext cx="1783080" cy="1783080"/>
          </a:xfrm>
          <a:prstGeom prst="rect">
            <a:avLst/>
          </a:prstGeom>
          <a:noFill/>
          <a:ln/>
        </p:spPr>
        <p:txBody>
          <a:bodyPr wrap="square" lIns="0" tIns="0" rIns="0" bIns="0" rtlCol="0" anchor="ctr"/>
          <a:lstStyle/>
          <a:p>
            <a:pPr algn="ctr" indent="0" marL="0">
              <a:buNone/>
            </a:pPr>
            <a:r>
              <a:rPr lang="en-US" sz="8000" dirty="0">
                <a:solidFill>
                  <a:srgbClr val="0E7C6B"/>
                </a:solidFill>
                <a:latin typeface="Atkinson Hyperlegible Next ExtraBold" pitchFamily="34" charset="0"/>
                <a:ea typeface="Atkinson Hyperlegible Next ExtraBold" pitchFamily="34" charset="-122"/>
                <a:cs typeface="Atkinson Hyperlegible Next ExtraBold" pitchFamily="34" charset="-120"/>
              </a:rPr>
              <a:t>2</a:t>
            </a:r>
            <a:endParaRPr lang="en-US" sz="8000" dirty="0"/>
          </a:p>
        </p:txBody>
      </p:sp>
      <p:sp>
        <p:nvSpPr>
          <p:cNvPr id="5" name="Text 2"/>
          <p:cNvSpPr/>
          <p:nvPr/>
        </p:nvSpPr>
        <p:spPr>
          <a:xfrm>
            <a:off x="3017520" y="2697480"/>
            <a:ext cx="8229600" cy="320040"/>
          </a:xfrm>
          <a:prstGeom prst="rect">
            <a:avLst/>
          </a:prstGeom>
          <a:noFill/>
          <a:ln/>
        </p:spPr>
        <p:txBody>
          <a:bodyPr wrap="square" lIns="0" tIns="0" rIns="0" bIns="0" rtlCol="0" anchor="ctr"/>
          <a:lstStyle/>
          <a:p>
            <a:pPr indent="0" marL="0">
              <a:buNone/>
            </a:pPr>
            <a:r>
              <a:rPr lang="en-US" sz="1200" b="1" spc="300" kern="0" dirty="0">
                <a:solidFill>
                  <a:srgbClr val="8FE0C8"/>
                </a:solidFill>
                <a:latin typeface="Atkinson Hyperlegible Next" pitchFamily="34" charset="0"/>
                <a:ea typeface="Atkinson Hyperlegible Next" pitchFamily="34" charset="-122"/>
                <a:cs typeface="Atkinson Hyperlegible Next" pitchFamily="34" charset="-120"/>
              </a:rPr>
              <a:t>PART 2</a:t>
            </a:r>
            <a:endParaRPr lang="en-US" sz="1200" dirty="0"/>
          </a:p>
        </p:txBody>
      </p:sp>
      <p:sp>
        <p:nvSpPr>
          <p:cNvPr id="6" name="Text 3"/>
          <p:cNvSpPr/>
          <p:nvPr/>
        </p:nvSpPr>
        <p:spPr>
          <a:xfrm>
            <a:off x="3017520" y="3063240"/>
            <a:ext cx="8595360" cy="1005840"/>
          </a:xfrm>
          <a:prstGeom prst="rect">
            <a:avLst/>
          </a:prstGeom>
          <a:noFill/>
          <a:ln/>
        </p:spPr>
        <p:txBody>
          <a:bodyPr wrap="square" lIns="0" tIns="0" rIns="0" bIns="0" rtlCol="0" anchor="ctr"/>
          <a:lstStyle/>
          <a:p>
            <a:pPr indent="0" marL="0">
              <a:buNone/>
            </a:pPr>
            <a:r>
              <a:rPr lang="en-US" sz="40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add, size, and get</a:t>
            </a:r>
            <a:endParaRPr lang="en-US" sz="4000" dirty="0"/>
          </a:p>
        </p:txBody>
      </p:sp>
      <p:sp>
        <p:nvSpPr>
          <p:cNvPr id="7" name="Text 4"/>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8FE0C8"/>
                </a:solidFill>
                <a:latin typeface="Atkinson Hyperlegible Next" pitchFamily="34" charset="0"/>
                <a:ea typeface="Atkinson Hyperlegible Next" pitchFamily="34" charset="-122"/>
                <a:cs typeface="Atkinson Hyperlegible Next" pitchFamily="34" charset="-120"/>
              </a:rPr>
              <a:t>7</a:t>
            </a:r>
            <a:endParaRPr lang="en-US" sz="1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KEY IDEA</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Append, count, and look</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4.8 ArrayList Methods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8</a:t>
            </a:r>
            <a:endParaRPr lang="en-US" sz="1000" dirty="0"/>
          </a:p>
        </p:txBody>
      </p:sp>
      <p:sp>
        <p:nvSpPr>
          <p:cNvPr id="8" name="Shape 4"/>
          <p:cNvSpPr/>
          <p:nvPr/>
        </p:nvSpPr>
        <p:spPr>
          <a:xfrm>
            <a:off x="548640" y="1554480"/>
            <a:ext cx="6400800" cy="4526280"/>
          </a:xfrm>
          <a:prstGeom prst="roundRect">
            <a:avLst>
              <a:gd name="adj" fmla="val 2424"/>
            </a:avLst>
          </a:prstGeom>
          <a:solidFill>
            <a:srgbClr val="EEF3F1"/>
          </a:solidFill>
          <a:ln w="12700">
            <a:solidFill>
              <a:srgbClr val="E6E1D6"/>
            </a:solidFill>
            <a:prstDash val="solid"/>
          </a:ln>
        </p:spPr>
      </p:sp>
      <p:sp>
        <p:nvSpPr>
          <p:cNvPr id="9" name="Text 5"/>
          <p:cNvSpPr/>
          <p:nvPr/>
        </p:nvSpPr>
        <p:spPr>
          <a:xfrm>
            <a:off x="822960" y="1737360"/>
            <a:ext cx="585216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GROCERY.JAVA (MAIN)</a:t>
            </a:r>
            <a:endParaRPr lang="en-US" sz="1050" dirty="0"/>
          </a:p>
        </p:txBody>
      </p:sp>
      <p:sp>
        <p:nvSpPr>
          <p:cNvPr id="10" name="Text 6"/>
          <p:cNvSpPr/>
          <p:nvPr/>
        </p:nvSpPr>
        <p:spPr>
          <a:xfrm>
            <a:off x="822960" y="2057400"/>
            <a:ext cx="5852160" cy="3840480"/>
          </a:xfrm>
          <a:prstGeom prst="rect">
            <a:avLst/>
          </a:prstGeom>
          <a:noFill/>
          <a:ln/>
        </p:spPr>
        <p:txBody>
          <a:bodyPr wrap="square" lIns="0" tIns="0" rIns="0" bIns="0" rtlCol="0" anchor="t"/>
          <a:lstStyle/>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ArrayList&lt;String&gt; list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new ArrayList&lt;String&gt;();</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list.add("milk");</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list.add("eggs");</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list.add("bread");</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System.out.println(list);</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System.out.println(list.size());</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System.out.println(list.get(0));</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System.out.println(list.get(list.size() - 1));</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System.out.println(list.add("jam"));</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System.out.println(list);</a:t>
            </a:r>
            <a:endParaRPr lang="en-US" sz="1500" dirty="0"/>
          </a:p>
        </p:txBody>
      </p:sp>
      <p:sp>
        <p:nvSpPr>
          <p:cNvPr id="11" name="Shape 7"/>
          <p:cNvSpPr/>
          <p:nvPr/>
        </p:nvSpPr>
        <p:spPr>
          <a:xfrm>
            <a:off x="7178040" y="1554480"/>
            <a:ext cx="4462272" cy="2697480"/>
          </a:xfrm>
          <a:prstGeom prst="roundRect">
            <a:avLst>
              <a:gd name="adj" fmla="val 4068"/>
            </a:avLst>
          </a:prstGeom>
          <a:solidFill>
            <a:srgbClr val="1F2B28"/>
          </a:solidFill>
          <a:ln w="12700">
            <a:solidFill>
              <a:srgbClr val="1F2B28"/>
            </a:solidFill>
            <a:prstDash val="solid"/>
          </a:ln>
        </p:spPr>
      </p:sp>
      <p:sp>
        <p:nvSpPr>
          <p:cNvPr id="12" name="Text 8"/>
          <p:cNvSpPr/>
          <p:nvPr/>
        </p:nvSpPr>
        <p:spPr>
          <a:xfrm>
            <a:off x="7452360" y="1691640"/>
            <a:ext cx="18288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OUTPUT</a:t>
            </a:r>
            <a:endParaRPr lang="en-US" sz="1050" dirty="0"/>
          </a:p>
        </p:txBody>
      </p:sp>
      <p:sp>
        <p:nvSpPr>
          <p:cNvPr id="13" name="Text 9"/>
          <p:cNvSpPr/>
          <p:nvPr/>
        </p:nvSpPr>
        <p:spPr>
          <a:xfrm>
            <a:off x="7452360" y="1965960"/>
            <a:ext cx="3913632" cy="2194560"/>
          </a:xfrm>
          <a:prstGeom prst="rect">
            <a:avLst/>
          </a:prstGeom>
          <a:noFill/>
          <a:ln/>
        </p:spPr>
        <p:txBody>
          <a:bodyPr wrap="square" lIns="0" tIns="0" rIns="0" bIns="0" rtlCol="0" anchor="t"/>
          <a:lstStyle/>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[milk, eggs, bread]</a:t>
            </a:r>
            <a:endParaRPr lang="en-US" sz="2000" dirty="0"/>
          </a:p>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3</a:t>
            </a:r>
            <a:endParaRPr lang="en-US" sz="2000" dirty="0"/>
          </a:p>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milk</a:t>
            </a:r>
            <a:endParaRPr lang="en-US" sz="2000" dirty="0"/>
          </a:p>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bread</a:t>
            </a:r>
            <a:endParaRPr lang="en-US" sz="2000" dirty="0"/>
          </a:p>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true</a:t>
            </a:r>
            <a:endParaRPr lang="en-US" sz="2000" dirty="0"/>
          </a:p>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[milk, eggs, bread, jam]</a:t>
            </a:r>
            <a:endParaRPr lang="en-US" sz="2000" dirty="0"/>
          </a:p>
        </p:txBody>
      </p:sp>
      <p:graphicFrame>
        <p:nvGraphicFramePr>
          <p:cNvPr id="9" name="Table 0"/>
          <p:cNvGraphicFramePr>
            <a:graphicFrameLocks noGrp="1"/>
          </p:cNvGraphicFramePr>
          <p:nvPr>
            <p:extLst>
              <p:ext uri="{D42A27DB-BD31-4B8C-83A1-F6EECF244321}">
                <p14:modId xmlns:p14="http://schemas.microsoft.com/office/powerpoint/2010/main" val="1579011935"/>
              </p:ext>
            </p:extLst>
          </p:nvPr>
        </p:nvGraphicFramePr>
        <p:xfrm>
          <a:off x="7178040" y="4434840"/>
          <a:ext cx="4462272" cy="914400"/>
        </p:xfrm>
        <a:graphic>
          <a:graphicData uri="http://schemas.openxmlformats.org/drawingml/2006/table">
            <a:tbl>
              <a:tblPr/>
              <a:tblGrid>
                <a:gridCol w="1737360"/>
                <a:gridCol w="2724912"/>
              </a:tblGrid>
              <a:tr h="411480">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Method</a:t>
                      </a:r>
                      <a:endParaRPr lang="en-US" sz="1600" dirty="0">
                        <a:latin typeface="Atkinson Hyperlegible Next" charset="0"/>
                        <a:ea typeface="Atkinson Hyperlegible Next" charset="0"/>
                        <a:cs typeface="Atkinson Hyperlegible Next" charset="0"/>
                      </a:endParaRPr>
                    </a:p>
                  </a:txBody>
                  <a:tcPr marL="73152" marR="73152" marT="73152" marB="73152"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Returns</a:t>
                      </a:r>
                      <a:endParaRPr lang="en-US" sz="1600" dirty="0">
                        <a:latin typeface="Atkinson Hyperlegible Next" charset="0"/>
                        <a:ea typeface="Atkinson Hyperlegible Next" charset="0"/>
                        <a:cs typeface="Atkinson Hyperlegible Next" charset="0"/>
                      </a:endParaRPr>
                    </a:p>
                  </a:txBody>
                  <a:tcPr marL="73152" marR="73152" marT="73152" marB="73152"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r>
              <a:tr h="411480">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add(obj)</a:t>
                      </a:r>
                      <a:endParaRPr lang="en-US" sz="1600" dirty="0">
                        <a:latin typeface="Atkinson Hyperlegible Mono" charset="0"/>
                        <a:ea typeface="Atkinson Hyperlegible Mono" charset="0"/>
                        <a:cs typeface="Atkinson Hyperlegible Mono" charset="0"/>
                      </a:endParaRPr>
                    </a:p>
                  </a:txBody>
                  <a:tcPr marL="73152" marR="73152" marT="73152" marB="73152"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true</a:t>
                      </a:r>
                      <a:endParaRPr lang="en-US" sz="1700" dirty="0">
                        <a:latin typeface="Atkinson Hyperlegible Next" charset="0"/>
                        <a:ea typeface="Atkinson Hyperlegible Next" charset="0"/>
                        <a:cs typeface="Atkinson Hyperlegible Next" charset="0"/>
                      </a:endParaRPr>
                    </a:p>
                  </a:txBody>
                  <a:tcPr marL="73152" marR="73152" marT="73152" marB="73152"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411480">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size()</a:t>
                      </a:r>
                      <a:endParaRPr lang="en-US" sz="1600" dirty="0">
                        <a:latin typeface="Atkinson Hyperlegible Mono" charset="0"/>
                        <a:ea typeface="Atkinson Hyperlegible Mono" charset="0"/>
                        <a:cs typeface="Atkinson Hyperlegible Mono" charset="0"/>
                      </a:endParaRPr>
                    </a:p>
                  </a:txBody>
                  <a:tcPr marL="73152" marR="73152" marT="73152" marB="73152"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number of elements</a:t>
                      </a:r>
                      <a:endParaRPr lang="en-US" sz="1700" dirty="0">
                        <a:latin typeface="Atkinson Hyperlegible Next" charset="0"/>
                        <a:ea typeface="Atkinson Hyperlegible Next" charset="0"/>
                        <a:cs typeface="Atkinson Hyperlegible Next" charset="0"/>
                      </a:endParaRPr>
                    </a:p>
                  </a:txBody>
                  <a:tcPr marL="73152" marR="73152" marT="73152" marB="73152"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411480">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get(index)</a:t>
                      </a:r>
                      <a:endParaRPr lang="en-US" sz="1600" dirty="0">
                        <a:latin typeface="Atkinson Hyperlegible Mono" charset="0"/>
                        <a:ea typeface="Atkinson Hyperlegible Mono" charset="0"/>
                        <a:cs typeface="Atkinson Hyperlegible Mono" charset="0"/>
                      </a:endParaRPr>
                    </a:p>
                  </a:txBody>
                  <a:tcPr marL="73152" marR="73152" marT="73152" marB="73152"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element at index</a:t>
                      </a:r>
                      <a:endParaRPr lang="en-US" sz="1700" dirty="0">
                        <a:latin typeface="Atkinson Hyperlegible Next" charset="0"/>
                        <a:ea typeface="Atkinson Hyperlegible Next" charset="0"/>
                        <a:cs typeface="Atkinson Hyperlegible Next" charset="0"/>
                      </a:endParaRPr>
                    </a:p>
                  </a:txBody>
                  <a:tcPr marL="73152" marR="73152" marT="73152" marB="73152"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WATCH OUT</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size() is not a valid index</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4.8 ArrayList Methods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9</a:t>
            </a:r>
            <a:endParaRPr lang="en-US" sz="1000" dirty="0"/>
          </a:p>
        </p:txBody>
      </p:sp>
      <p:sp>
        <p:nvSpPr>
          <p:cNvPr id="8" name="Shape 4"/>
          <p:cNvSpPr/>
          <p:nvPr/>
        </p:nvSpPr>
        <p:spPr>
          <a:xfrm>
            <a:off x="548640" y="1554480"/>
            <a:ext cx="11094415" cy="914400"/>
          </a:xfrm>
          <a:prstGeom prst="roundRect">
            <a:avLst>
              <a:gd name="adj" fmla="val 20000"/>
            </a:avLst>
          </a:prstGeom>
          <a:solidFill>
            <a:srgbClr val="FFF1DD"/>
          </a:solidFill>
          <a:ln w="12700">
            <a:solidFill>
              <a:srgbClr val="FFF1DD"/>
            </a:solidFill>
            <a:prstDash val="solid"/>
          </a:ln>
        </p:spPr>
      </p:sp>
      <p:pic>
        <p:nvPicPr>
          <p:cNvPr id="9" name="Image 1" descr="/private/tmp/claude-501/-Users-jamemclaughlin-Projects-HopperLearn/c79be0e7-6e47-4000-8505-888903230d9a/scratchpad/slides21/assets/image-7-1.png">    </p:cNvPr>
          <p:cNvPicPr>
            <a:picLocks noChangeAspect="1"/>
          </p:cNvPicPr>
          <p:nvPr/>
        </p:nvPicPr>
        <p:blipFill>
          <a:blip r:embed="rId2"/>
          <a:stretch>
            <a:fillRect/>
          </a:stretch>
        </p:blipFill>
        <p:spPr>
          <a:xfrm>
            <a:off x="822960" y="1810512"/>
            <a:ext cx="566928" cy="566928"/>
          </a:xfrm>
          <a:prstGeom prst="rect">
            <a:avLst/>
          </a:prstGeom>
        </p:spPr>
      </p:pic>
      <p:sp>
        <p:nvSpPr>
          <p:cNvPr id="10" name="Text 5"/>
          <p:cNvSpPr/>
          <p:nvPr/>
        </p:nvSpPr>
        <p:spPr>
          <a:xfrm>
            <a:off x="1600200" y="1691640"/>
            <a:ext cx="9768535" cy="640080"/>
          </a:xfrm>
          <a:prstGeom prst="rect">
            <a:avLst/>
          </a:prstGeom>
          <a:noFill/>
          <a:ln/>
        </p:spPr>
        <p:txBody>
          <a:bodyPr wrap="square" lIns="0" tIns="0" rIns="0" bIns="0" rtlCol="0" anchor="ctr"/>
          <a:lstStyle/>
          <a:p>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Valid indexes run from </a:t>
            </a:r>
            <a:pPr indent="0" marL="0">
              <a:buNone/>
            </a:pPr>
            <a:r>
              <a:rPr lang="en-US" sz="1800" b="1" dirty="0">
                <a:solidFill>
                  <a:srgbClr val="1F2B28"/>
                </a:solidFill>
                <a:latin typeface="Atkinson Hyperlegible Next" pitchFamily="34" charset="0"/>
                <a:ea typeface="Atkinson Hyperlegible Next" pitchFamily="34" charset="-122"/>
                <a:cs typeface="Atkinson Hyperlegible Next" pitchFamily="34" charset="-120"/>
              </a:rPr>
              <a:t>0</a:t>
            </a:r>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 to </a:t>
            </a:r>
            <a:pPr indent="0" marL="0">
              <a:buNone/>
            </a:pPr>
            <a:r>
              <a:rPr lang="en-US" sz="1800" b="1" dirty="0">
                <a:solidFill>
                  <a:srgbClr val="1F2B28"/>
                </a:solidFill>
                <a:latin typeface="Atkinson Hyperlegible Next" pitchFamily="34" charset="0"/>
                <a:ea typeface="Atkinson Hyperlegible Next" pitchFamily="34" charset="-122"/>
                <a:cs typeface="Atkinson Hyperlegible Next" pitchFamily="34" charset="-120"/>
              </a:rPr>
              <a:t>size() - 1</a:t>
            </a:r>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 Anything else throws an </a:t>
            </a:r>
            <a:pPr indent="0" marL="0">
              <a:buNone/>
            </a:pPr>
            <a:r>
              <a:rPr lang="en-US" sz="1800" b="1" dirty="0">
                <a:solidFill>
                  <a:srgbClr val="1F2B28"/>
                </a:solidFill>
                <a:latin typeface="Atkinson Hyperlegible Next" pitchFamily="34" charset="0"/>
                <a:ea typeface="Atkinson Hyperlegible Next" pitchFamily="34" charset="-122"/>
                <a:cs typeface="Atkinson Hyperlegible Next" pitchFamily="34" charset="-120"/>
              </a:rPr>
              <a:t>IndexOutOfBoundsException</a:t>
            </a:r>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a:t>
            </a:r>
            <a:endParaRPr lang="en-US" sz="1800" dirty="0"/>
          </a:p>
        </p:txBody>
      </p:sp>
      <p:sp>
        <p:nvSpPr>
          <p:cNvPr id="11" name="Text 6"/>
          <p:cNvSpPr/>
          <p:nvPr/>
        </p:nvSpPr>
        <p:spPr>
          <a:xfrm>
            <a:off x="822960" y="2761488"/>
            <a:ext cx="5486400" cy="274320"/>
          </a:xfrm>
          <a:prstGeom prst="rect">
            <a:avLst/>
          </a:prstGeom>
          <a:noFill/>
          <a:ln/>
        </p:spPr>
        <p:txBody>
          <a:bodyPr wrap="square" lIns="0" tIns="0" rIns="0" bIns="0" rtlCol="0" anchor="ctr"/>
          <a:lstStyle/>
          <a:p>
            <a:pPr indent="0" marL="0">
              <a:buNone/>
            </a:pPr>
            <a:r>
              <a:rPr lang="en-US" sz="1300" b="1" dirty="0">
                <a:solidFill>
                  <a:srgbClr val="4F5D58"/>
                </a:solidFill>
                <a:latin typeface="Atkinson Hyperlegible Next" pitchFamily="34" charset="0"/>
                <a:ea typeface="Atkinson Hyperlegible Next" pitchFamily="34" charset="-122"/>
                <a:cs typeface="Atkinson Hyperlegible Next" pitchFamily="34" charset="-120"/>
              </a:rPr>
              <a:t>list</a:t>
            </a:r>
            <a:endParaRPr lang="en-US" sz="1300" dirty="0"/>
          </a:p>
        </p:txBody>
      </p:sp>
      <p:sp>
        <p:nvSpPr>
          <p:cNvPr id="12" name="Shape 7"/>
          <p:cNvSpPr/>
          <p:nvPr/>
        </p:nvSpPr>
        <p:spPr>
          <a:xfrm>
            <a:off x="822960" y="3108960"/>
            <a:ext cx="1463040" cy="566928"/>
          </a:xfrm>
          <a:prstGeom prst="rect">
            <a:avLst/>
          </a:prstGeom>
          <a:solidFill>
            <a:srgbClr val="FFFFFF"/>
          </a:solidFill>
          <a:ln w="12700">
            <a:solidFill>
              <a:srgbClr val="868F8A"/>
            </a:solidFill>
            <a:prstDash val="solid"/>
          </a:ln>
        </p:spPr>
      </p:sp>
      <p:sp>
        <p:nvSpPr>
          <p:cNvPr id="13" name="Text 8"/>
          <p:cNvSpPr/>
          <p:nvPr/>
        </p:nvSpPr>
        <p:spPr>
          <a:xfrm>
            <a:off x="822960" y="3108960"/>
            <a:ext cx="1463040" cy="566928"/>
          </a:xfrm>
          <a:prstGeom prst="rect">
            <a:avLst/>
          </a:prstGeom>
          <a:noFill/>
          <a:ln/>
        </p:spPr>
        <p:txBody>
          <a:bodyPr wrap="square" lIns="0" tIns="0" rIns="0" bIns="0" rtlCol="0" anchor="ctr"/>
          <a:lstStyle/>
          <a:p>
            <a:pPr algn="ct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milk</a:t>
            </a:r>
            <a:endParaRPr lang="en-US" sz="1600" dirty="0"/>
          </a:p>
        </p:txBody>
      </p:sp>
      <p:sp>
        <p:nvSpPr>
          <p:cNvPr id="14" name="Text 9"/>
          <p:cNvSpPr/>
          <p:nvPr/>
        </p:nvSpPr>
        <p:spPr>
          <a:xfrm>
            <a:off x="822960" y="3703320"/>
            <a:ext cx="1463040" cy="256032"/>
          </a:xfrm>
          <a:prstGeom prst="rect">
            <a:avLst/>
          </a:prstGeom>
          <a:noFill/>
          <a:ln/>
        </p:spPr>
        <p:txBody>
          <a:bodyPr wrap="square" lIns="0" tIns="0" rIns="0" bIns="0" rtlCol="0" anchor="ctr"/>
          <a:lstStyle/>
          <a:p>
            <a:pPr algn="ctr" indent="0" marL="0">
              <a:buNone/>
            </a:pPr>
            <a:r>
              <a:rPr lang="en-US" sz="1200" dirty="0">
                <a:solidFill>
                  <a:srgbClr val="4F5D58"/>
                </a:solidFill>
                <a:latin typeface="Atkinson Hyperlegible Mono" pitchFamily="34" charset="0"/>
                <a:ea typeface="Atkinson Hyperlegible Mono" pitchFamily="34" charset="-122"/>
                <a:cs typeface="Atkinson Hyperlegible Mono" pitchFamily="34" charset="-120"/>
              </a:rPr>
              <a:t>0</a:t>
            </a:r>
            <a:endParaRPr lang="en-US" sz="1200" dirty="0"/>
          </a:p>
        </p:txBody>
      </p:sp>
      <p:sp>
        <p:nvSpPr>
          <p:cNvPr id="15" name="Shape 10"/>
          <p:cNvSpPr/>
          <p:nvPr/>
        </p:nvSpPr>
        <p:spPr>
          <a:xfrm>
            <a:off x="2286000" y="3108960"/>
            <a:ext cx="1463040" cy="566928"/>
          </a:xfrm>
          <a:prstGeom prst="rect">
            <a:avLst/>
          </a:prstGeom>
          <a:solidFill>
            <a:srgbClr val="FFFFFF"/>
          </a:solidFill>
          <a:ln w="12700">
            <a:solidFill>
              <a:srgbClr val="868F8A"/>
            </a:solidFill>
            <a:prstDash val="solid"/>
          </a:ln>
        </p:spPr>
      </p:sp>
      <p:sp>
        <p:nvSpPr>
          <p:cNvPr id="16" name="Text 11"/>
          <p:cNvSpPr/>
          <p:nvPr/>
        </p:nvSpPr>
        <p:spPr>
          <a:xfrm>
            <a:off x="2286000" y="3108960"/>
            <a:ext cx="1463040" cy="566928"/>
          </a:xfrm>
          <a:prstGeom prst="rect">
            <a:avLst/>
          </a:prstGeom>
          <a:noFill/>
          <a:ln/>
        </p:spPr>
        <p:txBody>
          <a:bodyPr wrap="square" lIns="0" tIns="0" rIns="0" bIns="0" rtlCol="0" anchor="ctr"/>
          <a:lstStyle/>
          <a:p>
            <a:pPr algn="ct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eggs</a:t>
            </a:r>
            <a:endParaRPr lang="en-US" sz="1600" dirty="0"/>
          </a:p>
        </p:txBody>
      </p:sp>
      <p:sp>
        <p:nvSpPr>
          <p:cNvPr id="17" name="Text 12"/>
          <p:cNvSpPr/>
          <p:nvPr/>
        </p:nvSpPr>
        <p:spPr>
          <a:xfrm>
            <a:off x="2286000" y="3703320"/>
            <a:ext cx="1463040" cy="256032"/>
          </a:xfrm>
          <a:prstGeom prst="rect">
            <a:avLst/>
          </a:prstGeom>
          <a:noFill/>
          <a:ln/>
        </p:spPr>
        <p:txBody>
          <a:bodyPr wrap="square" lIns="0" tIns="0" rIns="0" bIns="0" rtlCol="0" anchor="ctr"/>
          <a:lstStyle/>
          <a:p>
            <a:pPr algn="ctr" indent="0" marL="0">
              <a:buNone/>
            </a:pPr>
            <a:r>
              <a:rPr lang="en-US" sz="1200" dirty="0">
                <a:solidFill>
                  <a:srgbClr val="4F5D58"/>
                </a:solidFill>
                <a:latin typeface="Atkinson Hyperlegible Mono" pitchFamily="34" charset="0"/>
                <a:ea typeface="Atkinson Hyperlegible Mono" pitchFamily="34" charset="-122"/>
                <a:cs typeface="Atkinson Hyperlegible Mono" pitchFamily="34" charset="-120"/>
              </a:rPr>
              <a:t>1</a:t>
            </a:r>
            <a:endParaRPr lang="en-US" sz="1200" dirty="0"/>
          </a:p>
        </p:txBody>
      </p:sp>
      <p:sp>
        <p:nvSpPr>
          <p:cNvPr id="18" name="Shape 13"/>
          <p:cNvSpPr/>
          <p:nvPr/>
        </p:nvSpPr>
        <p:spPr>
          <a:xfrm>
            <a:off x="3749040" y="3108960"/>
            <a:ext cx="1463040" cy="566928"/>
          </a:xfrm>
          <a:prstGeom prst="rect">
            <a:avLst/>
          </a:prstGeom>
          <a:solidFill>
            <a:srgbClr val="FFFFFF"/>
          </a:solidFill>
          <a:ln w="12700">
            <a:solidFill>
              <a:srgbClr val="868F8A"/>
            </a:solidFill>
            <a:prstDash val="solid"/>
          </a:ln>
        </p:spPr>
      </p:sp>
      <p:sp>
        <p:nvSpPr>
          <p:cNvPr id="19" name="Text 14"/>
          <p:cNvSpPr/>
          <p:nvPr/>
        </p:nvSpPr>
        <p:spPr>
          <a:xfrm>
            <a:off x="3749040" y="3108960"/>
            <a:ext cx="1463040" cy="566928"/>
          </a:xfrm>
          <a:prstGeom prst="rect">
            <a:avLst/>
          </a:prstGeom>
          <a:noFill/>
          <a:ln/>
        </p:spPr>
        <p:txBody>
          <a:bodyPr wrap="square" lIns="0" tIns="0" rIns="0" bIns="0" rtlCol="0" anchor="ctr"/>
          <a:lstStyle/>
          <a:p>
            <a:pPr algn="ct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bread</a:t>
            </a:r>
            <a:endParaRPr lang="en-US" sz="1600" dirty="0"/>
          </a:p>
        </p:txBody>
      </p:sp>
      <p:sp>
        <p:nvSpPr>
          <p:cNvPr id="20" name="Text 15"/>
          <p:cNvSpPr/>
          <p:nvPr/>
        </p:nvSpPr>
        <p:spPr>
          <a:xfrm>
            <a:off x="3749040" y="3703320"/>
            <a:ext cx="1463040" cy="256032"/>
          </a:xfrm>
          <a:prstGeom prst="rect">
            <a:avLst/>
          </a:prstGeom>
          <a:noFill/>
          <a:ln/>
        </p:spPr>
        <p:txBody>
          <a:bodyPr wrap="square" lIns="0" tIns="0" rIns="0" bIns="0" rtlCol="0" anchor="ctr"/>
          <a:lstStyle/>
          <a:p>
            <a:pPr algn="ctr" indent="0" marL="0">
              <a:buNone/>
            </a:pPr>
            <a:r>
              <a:rPr lang="en-US" sz="1200" dirty="0">
                <a:solidFill>
                  <a:srgbClr val="4F5D58"/>
                </a:solidFill>
                <a:latin typeface="Atkinson Hyperlegible Mono" pitchFamily="34" charset="0"/>
                <a:ea typeface="Atkinson Hyperlegible Mono" pitchFamily="34" charset="-122"/>
                <a:cs typeface="Atkinson Hyperlegible Mono" pitchFamily="34" charset="-120"/>
              </a:rPr>
              <a:t>2</a:t>
            </a:r>
            <a:endParaRPr lang="en-US" sz="1200" dirty="0"/>
          </a:p>
        </p:txBody>
      </p:sp>
      <p:sp>
        <p:nvSpPr>
          <p:cNvPr id="21" name="Shape 16"/>
          <p:cNvSpPr/>
          <p:nvPr/>
        </p:nvSpPr>
        <p:spPr>
          <a:xfrm>
            <a:off x="5212080" y="3108960"/>
            <a:ext cx="1463040" cy="566928"/>
          </a:xfrm>
          <a:prstGeom prst="rect">
            <a:avLst/>
          </a:prstGeom>
          <a:solidFill>
            <a:srgbClr val="FFF1DD"/>
          </a:solidFill>
          <a:ln w="12700">
            <a:solidFill>
              <a:srgbClr val="D06F1A"/>
            </a:solidFill>
            <a:prstDash val="dash"/>
          </a:ln>
        </p:spPr>
      </p:sp>
      <p:sp>
        <p:nvSpPr>
          <p:cNvPr id="22" name="Text 17"/>
          <p:cNvSpPr/>
          <p:nvPr/>
        </p:nvSpPr>
        <p:spPr>
          <a:xfrm>
            <a:off x="5212080" y="3108960"/>
            <a:ext cx="1463040" cy="566928"/>
          </a:xfrm>
          <a:prstGeom prst="rect">
            <a:avLst/>
          </a:prstGeom>
          <a:noFill/>
          <a:ln/>
        </p:spPr>
        <p:txBody>
          <a:bodyPr wrap="square" lIns="0" tIns="0" rIns="0" bIns="0" rtlCol="0" anchor="ctr"/>
          <a:lstStyle/>
          <a:p>
            <a:pPr algn="ctr" indent="0" marL="0">
              <a:buNone/>
            </a:pPr>
            <a:r>
              <a:rPr lang="en-US" sz="1600" dirty="0">
                <a:solidFill>
                  <a:srgbClr val="8A4B0F"/>
                </a:solidFill>
                <a:latin typeface="Atkinson Hyperlegible Mono" pitchFamily="34" charset="0"/>
                <a:ea typeface="Atkinson Hyperlegible Mono" pitchFamily="34" charset="-122"/>
                <a:cs typeface="Atkinson Hyperlegible Mono" pitchFamily="34" charset="-120"/>
              </a:rPr>
              <a:t>3 ?</a:t>
            </a:r>
            <a:endParaRPr lang="en-US" sz="1600" dirty="0"/>
          </a:p>
        </p:txBody>
      </p:sp>
      <p:sp>
        <p:nvSpPr>
          <p:cNvPr id="23" name="Shape 18"/>
          <p:cNvSpPr/>
          <p:nvPr/>
        </p:nvSpPr>
        <p:spPr>
          <a:xfrm>
            <a:off x="548640" y="4023360"/>
            <a:ext cx="11094415" cy="731520"/>
          </a:xfrm>
          <a:prstGeom prst="roundRect">
            <a:avLst>
              <a:gd name="adj" fmla="val 15000"/>
            </a:avLst>
          </a:prstGeom>
          <a:solidFill>
            <a:srgbClr val="EEF3F1"/>
          </a:solidFill>
          <a:ln w="12700">
            <a:solidFill>
              <a:srgbClr val="E6E1D6"/>
            </a:solidFill>
            <a:prstDash val="solid"/>
          </a:ln>
        </p:spPr>
      </p:sp>
      <p:sp>
        <p:nvSpPr>
          <p:cNvPr id="24" name="Text 19"/>
          <p:cNvSpPr/>
          <p:nvPr/>
        </p:nvSpPr>
        <p:spPr>
          <a:xfrm>
            <a:off x="822960" y="4206240"/>
            <a:ext cx="10545775" cy="365760"/>
          </a:xfrm>
          <a:prstGeom prst="rect">
            <a:avLst/>
          </a:prstGeom>
          <a:noFill/>
          <a:ln/>
        </p:spPr>
        <p:txBody>
          <a:bodyPr wrap="square" lIns="0" tIns="0" rIns="0" bIns="0" rtlCol="0" anchor="t"/>
          <a:lstStyle/>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System.out.println(list.get(list.size()));</a:t>
            </a:r>
            <a:endParaRPr lang="en-US" sz="1700" dirty="0"/>
          </a:p>
        </p:txBody>
      </p:sp>
      <p:sp>
        <p:nvSpPr>
          <p:cNvPr id="25" name="Shape 20"/>
          <p:cNvSpPr/>
          <p:nvPr/>
        </p:nvSpPr>
        <p:spPr>
          <a:xfrm>
            <a:off x="548640" y="4892040"/>
            <a:ext cx="11094415" cy="1188720"/>
          </a:xfrm>
          <a:prstGeom prst="roundRect">
            <a:avLst>
              <a:gd name="adj" fmla="val 9231"/>
            </a:avLst>
          </a:prstGeom>
          <a:solidFill>
            <a:srgbClr val="1F2B28"/>
          </a:solidFill>
          <a:ln w="12700">
            <a:solidFill>
              <a:srgbClr val="1F2B28"/>
            </a:solidFill>
            <a:prstDash val="solid"/>
          </a:ln>
        </p:spPr>
      </p:sp>
      <p:sp>
        <p:nvSpPr>
          <p:cNvPr id="26" name="Text 21"/>
          <p:cNvSpPr/>
          <p:nvPr/>
        </p:nvSpPr>
        <p:spPr>
          <a:xfrm>
            <a:off x="822960" y="5029200"/>
            <a:ext cx="10545775"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CRASH</a:t>
            </a:r>
            <a:endParaRPr lang="en-US" sz="1050" dirty="0"/>
          </a:p>
        </p:txBody>
      </p:sp>
      <p:sp>
        <p:nvSpPr>
          <p:cNvPr id="27" name="Text 22"/>
          <p:cNvSpPr/>
          <p:nvPr/>
        </p:nvSpPr>
        <p:spPr>
          <a:xfrm>
            <a:off x="822960" y="5303520"/>
            <a:ext cx="10545775" cy="685800"/>
          </a:xfrm>
          <a:prstGeom prst="rect">
            <a:avLst/>
          </a:prstGeom>
          <a:noFill/>
          <a:ln/>
        </p:spPr>
        <p:txBody>
          <a:bodyPr wrap="square" lIns="0" tIns="0" rIns="0" bIns="0" rtlCol="0" anchor="t"/>
          <a:lstStyle/>
          <a:p>
            <a:pPr indent="0" marL="0">
              <a:buNone/>
            </a:pPr>
            <a:r>
              <a:rPr lang="en-US" sz="1600" dirty="0">
                <a:solidFill>
                  <a:srgbClr val="E9F7F2"/>
                </a:solidFill>
                <a:latin typeface="Atkinson Hyperlegible Mono" pitchFamily="34" charset="0"/>
                <a:ea typeface="Atkinson Hyperlegible Mono" pitchFamily="34" charset="-122"/>
                <a:cs typeface="Atkinson Hyperlegible Mono" pitchFamily="34" charset="-120"/>
              </a:rPr>
              <a:t>Exception in thread "main" java.lang.IndexOutOfBoundsException:</a:t>
            </a:r>
            <a:endParaRPr lang="en-US" sz="1600" dirty="0"/>
          </a:p>
          <a:p>
            <a:pPr indent="0" marL="0">
              <a:buNone/>
            </a:pPr>
            <a:r>
              <a:rPr lang="en-US" sz="1600" dirty="0">
                <a:solidFill>
                  <a:srgbClr val="E9F7F2"/>
                </a:solidFill>
                <a:latin typeface="Atkinson Hyperlegible Mono" pitchFamily="34" charset="0"/>
                <a:ea typeface="Atkinson Hyperlegible Mono" pitchFamily="34" charset="-122"/>
                <a:cs typeface="Atkinson Hyperlegible Mono" pitchFamily="34" charset="-120"/>
              </a:rPr>
              <a:t>Index 3 out of bounds for length 3</a:t>
            </a:r>
            <a:endParaRPr lang="en-US" sz="16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PAUSE AND TRY</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Which hat?</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4.8 ArrayList Methods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10</a:t>
            </a:r>
            <a:endParaRPr lang="en-US" sz="1000" dirty="0"/>
          </a:p>
        </p:txBody>
      </p:sp>
      <p:sp>
        <p:nvSpPr>
          <p:cNvPr id="8" name="Shape 4"/>
          <p:cNvSpPr/>
          <p:nvPr/>
        </p:nvSpPr>
        <p:spPr>
          <a:xfrm>
            <a:off x="548640" y="1508760"/>
            <a:ext cx="11094415" cy="4526280"/>
          </a:xfrm>
          <a:prstGeom prst="roundRect">
            <a:avLst>
              <a:gd name="adj" fmla="val 5051"/>
            </a:avLst>
          </a:prstGeom>
          <a:solidFill>
            <a:srgbClr val="FFF5C7"/>
          </a:solidFill>
          <a:ln w="12700">
            <a:solidFill>
              <a:srgbClr val="FFF5C7"/>
            </a:solidFill>
            <a:prstDash val="solid"/>
          </a:ln>
        </p:spPr>
      </p:sp>
      <p:sp>
        <p:nvSpPr>
          <p:cNvPr id="9" name="Shape 5"/>
          <p:cNvSpPr/>
          <p:nvPr/>
        </p:nvSpPr>
        <p:spPr>
          <a:xfrm>
            <a:off x="868680" y="1801368"/>
            <a:ext cx="1783080" cy="365760"/>
          </a:xfrm>
          <a:prstGeom prst="roundRect">
            <a:avLst>
              <a:gd name="adj" fmla="val 50000"/>
            </a:avLst>
          </a:prstGeom>
          <a:solidFill>
            <a:srgbClr val="F2B705"/>
          </a:solidFill>
          <a:ln w="12700">
            <a:solidFill>
              <a:srgbClr val="F2B705"/>
            </a:solidFill>
            <a:prstDash val="solid"/>
          </a:ln>
        </p:spPr>
      </p:sp>
      <p:sp>
        <p:nvSpPr>
          <p:cNvPr id="10" name="Text 6"/>
          <p:cNvSpPr/>
          <p:nvPr/>
        </p:nvSpPr>
        <p:spPr>
          <a:xfrm>
            <a:off x="868680" y="1801368"/>
            <a:ext cx="1783080" cy="365760"/>
          </a:xfrm>
          <a:prstGeom prst="rect">
            <a:avLst/>
          </a:prstGeom>
          <a:noFill/>
          <a:ln/>
        </p:spPr>
        <p:txBody>
          <a:bodyPr wrap="square" lIns="0" tIns="0" rIns="0" bIns="0" rtlCol="0" anchor="ctr"/>
          <a:lstStyle/>
          <a:p>
            <a:pPr algn="ctr" indent="0" marL="0">
              <a:buNone/>
            </a:pPr>
            <a:r>
              <a:rPr lang="en-US" sz="1050" b="1" spc="200" kern="0" dirty="0">
                <a:solidFill>
                  <a:srgbClr val="1F2B28"/>
                </a:solidFill>
                <a:latin typeface="Atkinson Hyperlegible Next" pitchFamily="34" charset="0"/>
                <a:ea typeface="Atkinson Hyperlegible Next" pitchFamily="34" charset="-122"/>
                <a:cs typeface="Atkinson Hyperlegible Next" pitchFamily="34" charset="-120"/>
              </a:rPr>
              <a:t>PAUSE AND TRY</a:t>
            </a:r>
            <a:endParaRPr lang="en-US" sz="1050" dirty="0"/>
          </a:p>
        </p:txBody>
      </p:sp>
      <p:sp>
        <p:nvSpPr>
          <p:cNvPr id="11" name="Text 7"/>
          <p:cNvSpPr/>
          <p:nvPr/>
        </p:nvSpPr>
        <p:spPr>
          <a:xfrm>
            <a:off x="868680" y="2286000"/>
            <a:ext cx="10454335"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Write the exact output.</a:t>
            </a:r>
            <a:endParaRPr lang="en-US" sz="2200" dirty="0"/>
          </a:p>
        </p:txBody>
      </p:sp>
      <p:sp>
        <p:nvSpPr>
          <p:cNvPr id="12" name="Shape 8"/>
          <p:cNvSpPr/>
          <p:nvPr/>
        </p:nvSpPr>
        <p:spPr>
          <a:xfrm>
            <a:off x="868680" y="2971800"/>
            <a:ext cx="10454335" cy="2697480"/>
          </a:xfrm>
          <a:prstGeom prst="roundRect">
            <a:avLst>
              <a:gd name="adj" fmla="val 4068"/>
            </a:avLst>
          </a:prstGeom>
          <a:solidFill>
            <a:srgbClr val="EEF3F1"/>
          </a:solidFill>
          <a:ln w="12700">
            <a:solidFill>
              <a:srgbClr val="E6E1D6"/>
            </a:solidFill>
            <a:prstDash val="solid"/>
          </a:ln>
        </p:spPr>
      </p:sp>
      <p:sp>
        <p:nvSpPr>
          <p:cNvPr id="13" name="Text 9"/>
          <p:cNvSpPr/>
          <p:nvPr/>
        </p:nvSpPr>
        <p:spPr>
          <a:xfrm>
            <a:off x="1143000" y="3154680"/>
            <a:ext cx="9905695" cy="2331720"/>
          </a:xfrm>
          <a:prstGeom prst="rect">
            <a:avLst/>
          </a:prstGeom>
          <a:noFill/>
          <a:ln/>
        </p:spPr>
        <p:txBody>
          <a:bodyPr wrap="square" lIns="0" tIns="0" rIns="0" bIns="0" rtlCol="0" anchor="t"/>
          <a:lstStyle/>
          <a:p>
            <a:pPr indent="0" marL="0">
              <a:lnSpc>
                <a:spcPct val="115000"/>
              </a:lnSpc>
              <a:buNone/>
            </a:pPr>
            <a:r>
              <a:rPr lang="en-US" sz="1900" dirty="0">
                <a:solidFill>
                  <a:srgbClr val="1F2B28"/>
                </a:solidFill>
                <a:latin typeface="Atkinson Hyperlegible Mono" pitchFamily="34" charset="0"/>
                <a:ea typeface="Atkinson Hyperlegible Mono" pitchFamily="34" charset="-122"/>
                <a:cs typeface="Atkinson Hyperlegible Mono" pitchFamily="34" charset="-120"/>
              </a:rPr>
              <a:t>ArrayList&lt;String&gt; hats =</a:t>
            </a:r>
            <a:endParaRPr lang="en-US" sz="1900" dirty="0"/>
          </a:p>
          <a:p>
            <a:pPr indent="0" marL="0">
              <a:lnSpc>
                <a:spcPct val="115000"/>
              </a:lnSpc>
              <a:buNone/>
            </a:pPr>
            <a:r>
              <a:rPr lang="en-US" sz="1900" dirty="0">
                <a:solidFill>
                  <a:srgbClr val="1F2B28"/>
                </a:solidFill>
                <a:latin typeface="Atkinson Hyperlegible Mono" pitchFamily="34" charset="0"/>
                <a:ea typeface="Atkinson Hyperlegible Mono" pitchFamily="34" charset="-122"/>
                <a:cs typeface="Atkinson Hyperlegible Mono" pitchFamily="34" charset="-120"/>
              </a:rPr>
              <a:t>        new ArrayList&lt;String&gt;();</a:t>
            </a:r>
            <a:endParaRPr lang="en-US" sz="1900" dirty="0"/>
          </a:p>
          <a:p>
            <a:pPr indent="0" marL="0">
              <a:lnSpc>
                <a:spcPct val="115000"/>
              </a:lnSpc>
              <a:buNone/>
            </a:pPr>
            <a:r>
              <a:rPr lang="en-US" sz="1900" dirty="0">
                <a:solidFill>
                  <a:srgbClr val="1F2B28"/>
                </a:solidFill>
                <a:latin typeface="Atkinson Hyperlegible Mono" pitchFamily="34" charset="0"/>
                <a:ea typeface="Atkinson Hyperlegible Mono" pitchFamily="34" charset="-122"/>
                <a:cs typeface="Atkinson Hyperlegible Mono" pitchFamily="34" charset="-120"/>
              </a:rPr>
              <a:t>hats.add("cap");</a:t>
            </a:r>
            <a:endParaRPr lang="en-US" sz="1900" dirty="0"/>
          </a:p>
          <a:p>
            <a:pPr indent="0" marL="0">
              <a:lnSpc>
                <a:spcPct val="115000"/>
              </a:lnSpc>
              <a:buNone/>
            </a:pPr>
            <a:r>
              <a:rPr lang="en-US" sz="1900" dirty="0">
                <a:solidFill>
                  <a:srgbClr val="1F2B28"/>
                </a:solidFill>
                <a:latin typeface="Atkinson Hyperlegible Mono" pitchFamily="34" charset="0"/>
                <a:ea typeface="Atkinson Hyperlegible Mono" pitchFamily="34" charset="-122"/>
                <a:cs typeface="Atkinson Hyperlegible Mono" pitchFamily="34" charset="-120"/>
              </a:rPr>
              <a:t>hats.add("beanie");</a:t>
            </a:r>
            <a:endParaRPr lang="en-US" sz="1900" dirty="0"/>
          </a:p>
          <a:p>
            <a:pPr indent="0" marL="0">
              <a:lnSpc>
                <a:spcPct val="115000"/>
              </a:lnSpc>
              <a:buNone/>
            </a:pPr>
            <a:r>
              <a:rPr lang="en-US" sz="1900" dirty="0">
                <a:solidFill>
                  <a:srgbClr val="1F2B28"/>
                </a:solidFill>
                <a:latin typeface="Atkinson Hyperlegible Mono" pitchFamily="34" charset="0"/>
                <a:ea typeface="Atkinson Hyperlegible Mono" pitchFamily="34" charset="-122"/>
                <a:cs typeface="Atkinson Hyperlegible Mono" pitchFamily="34" charset="-120"/>
              </a:rPr>
              <a:t>hats.add("fedora");</a:t>
            </a:r>
            <a:endParaRPr lang="en-US" sz="1900" dirty="0"/>
          </a:p>
          <a:p>
            <a:pPr indent="0" marL="0">
              <a:lnSpc>
                <a:spcPct val="115000"/>
              </a:lnSpc>
              <a:buNone/>
            </a:pPr>
            <a:r>
              <a:rPr lang="en-US" sz="1900" dirty="0">
                <a:solidFill>
                  <a:srgbClr val="1F2B28"/>
                </a:solidFill>
                <a:latin typeface="Atkinson Hyperlegible Mono" pitchFamily="34" charset="0"/>
                <a:ea typeface="Atkinson Hyperlegible Mono" pitchFamily="34" charset="-122"/>
                <a:cs typeface="Atkinson Hyperlegible Mono" pitchFamily="34" charset="-120"/>
              </a:rPr>
              <a:t>System.out.println(hats.get(1) + " " + hats.size());</a:t>
            </a:r>
            <a:endParaRPr lang="en-US" sz="1900" dirty="0"/>
          </a:p>
          <a:p>
            <a:pPr indent="0" marL="0">
              <a:lnSpc>
                <a:spcPct val="115000"/>
              </a:lnSpc>
              <a:buNone/>
            </a:pPr>
            <a:r>
              <a:rPr lang="en-US" sz="1900" dirty="0">
                <a:solidFill>
                  <a:srgbClr val="1F2B28"/>
                </a:solidFill>
                <a:latin typeface="Atkinson Hyperlegible Mono" pitchFamily="34" charset="0"/>
                <a:ea typeface="Atkinson Hyperlegible Mono" pitchFamily="34" charset="-122"/>
                <a:cs typeface="Atkinson Hyperlegible Mono" pitchFamily="34" charset="-120"/>
              </a:rPr>
              <a:t>System.out.println(hats.get(hats.size() - 2));</a:t>
            </a:r>
            <a:endParaRPr lang="en-US" sz="19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0E7C6B"/>
        </a:solidFill>
      </p:bgPr>
    </p:bg>
    <p:spTree>
      <p:nvGrpSpPr>
        <p:cNvPr id="1" name=""/>
        <p:cNvGrpSpPr/>
        <p:nvPr/>
      </p:nvGrpSpPr>
      <p:grpSpPr>
        <a:xfrm>
          <a:off x="0" y="0"/>
          <a:ext cx="0" cy="0"/>
          <a:chOff x="0" y="0"/>
          <a:chExt cx="0" cy="0"/>
        </a:xfrm>
      </p:grpSpPr>
      <p:pic>
        <p:nvPicPr>
          <p:cNvPr id="2" name="Image 0" descr="/private/tmp/claude-501/-Users-jamemclaughlin-Projects-HopperLearn/c79be0e7-6e47-4000-8505-888903230d9a/scratchpad/slides21/assets/image-1003-1.png">    </p:cNvPr>
          <p:cNvPicPr>
            <a:picLocks noChangeAspect="1"/>
          </p:cNvPicPr>
          <p:nvPr/>
        </p:nvPicPr>
        <p:blipFill>
          <a:blip r:embed="rId1"/>
          <a:stretch>
            <a:fillRect/>
          </a:stretch>
        </p:blipFill>
        <p:spPr>
          <a:xfrm>
            <a:off x="548640" y="457200"/>
            <a:ext cx="1463040" cy="365760"/>
          </a:xfrm>
          <a:prstGeom prst="rect">
            <a:avLst/>
          </a:prstGeom>
        </p:spPr>
      </p:pic>
      <p:sp>
        <p:nvSpPr>
          <p:cNvPr id="3" name="Shape 0"/>
          <p:cNvSpPr/>
          <p:nvPr/>
        </p:nvSpPr>
        <p:spPr>
          <a:xfrm rot="-240000">
            <a:off x="685800" y="2423160"/>
            <a:ext cx="1783080" cy="1783080"/>
          </a:xfrm>
          <a:prstGeom prst="roundRect">
            <a:avLst>
              <a:gd name="adj" fmla="val 15385"/>
            </a:avLst>
          </a:prstGeom>
          <a:solidFill>
            <a:srgbClr val="FFFFFF"/>
          </a:solidFill>
          <a:ln w="12700">
            <a:solidFill>
              <a:srgbClr val="FFFFFF"/>
            </a:solidFill>
            <a:prstDash val="solid"/>
          </a:ln>
        </p:spPr>
      </p:sp>
      <p:sp>
        <p:nvSpPr>
          <p:cNvPr id="4" name="Text 1"/>
          <p:cNvSpPr/>
          <p:nvPr/>
        </p:nvSpPr>
        <p:spPr>
          <a:xfrm rot="-240000">
            <a:off x="685800" y="2423160"/>
            <a:ext cx="1783080" cy="1783080"/>
          </a:xfrm>
          <a:prstGeom prst="rect">
            <a:avLst/>
          </a:prstGeom>
          <a:noFill/>
          <a:ln/>
        </p:spPr>
        <p:txBody>
          <a:bodyPr wrap="square" lIns="0" tIns="0" rIns="0" bIns="0" rtlCol="0" anchor="ctr"/>
          <a:lstStyle/>
          <a:p>
            <a:pPr algn="ctr" indent="0" marL="0">
              <a:buNone/>
            </a:pPr>
            <a:r>
              <a:rPr lang="en-US" sz="8000" dirty="0">
                <a:solidFill>
                  <a:srgbClr val="0E7C6B"/>
                </a:solidFill>
                <a:latin typeface="Atkinson Hyperlegible Next ExtraBold" pitchFamily="34" charset="0"/>
                <a:ea typeface="Atkinson Hyperlegible Next ExtraBold" pitchFamily="34" charset="-122"/>
                <a:cs typeface="Atkinson Hyperlegible Next ExtraBold" pitchFamily="34" charset="-120"/>
              </a:rPr>
              <a:t>3</a:t>
            </a:r>
            <a:endParaRPr lang="en-US" sz="8000" dirty="0"/>
          </a:p>
        </p:txBody>
      </p:sp>
      <p:sp>
        <p:nvSpPr>
          <p:cNvPr id="5" name="Text 2"/>
          <p:cNvSpPr/>
          <p:nvPr/>
        </p:nvSpPr>
        <p:spPr>
          <a:xfrm>
            <a:off x="3017520" y="2697480"/>
            <a:ext cx="8229600" cy="320040"/>
          </a:xfrm>
          <a:prstGeom prst="rect">
            <a:avLst/>
          </a:prstGeom>
          <a:noFill/>
          <a:ln/>
        </p:spPr>
        <p:txBody>
          <a:bodyPr wrap="square" lIns="0" tIns="0" rIns="0" bIns="0" rtlCol="0" anchor="ctr"/>
          <a:lstStyle/>
          <a:p>
            <a:pPr indent="0" marL="0">
              <a:buNone/>
            </a:pPr>
            <a:r>
              <a:rPr lang="en-US" sz="1200" b="1" spc="300" kern="0" dirty="0">
                <a:solidFill>
                  <a:srgbClr val="8FE0C8"/>
                </a:solidFill>
                <a:latin typeface="Atkinson Hyperlegible Next" pitchFamily="34" charset="0"/>
                <a:ea typeface="Atkinson Hyperlegible Next" pitchFamily="34" charset="-122"/>
                <a:cs typeface="Atkinson Hyperlegible Next" pitchFamily="34" charset="-120"/>
              </a:rPr>
              <a:t>PART 3</a:t>
            </a:r>
            <a:endParaRPr lang="en-US" sz="1200" dirty="0"/>
          </a:p>
        </p:txBody>
      </p:sp>
      <p:sp>
        <p:nvSpPr>
          <p:cNvPr id="6" name="Text 3"/>
          <p:cNvSpPr/>
          <p:nvPr/>
        </p:nvSpPr>
        <p:spPr>
          <a:xfrm>
            <a:off x="3017520" y="3063240"/>
            <a:ext cx="8595360" cy="1005840"/>
          </a:xfrm>
          <a:prstGeom prst="rect">
            <a:avLst/>
          </a:prstGeom>
          <a:noFill/>
          <a:ln/>
        </p:spPr>
        <p:txBody>
          <a:bodyPr wrap="square" lIns="0" tIns="0" rIns="0" bIns="0" rtlCol="0" anchor="ctr"/>
          <a:lstStyle/>
          <a:p>
            <a:pPr indent="0" marL="0">
              <a:buNone/>
            </a:pPr>
            <a:r>
              <a:rPr lang="en-US" sz="40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Insert or replace?</a:t>
            </a:r>
            <a:endParaRPr lang="en-US" sz="4000" dirty="0"/>
          </a:p>
        </p:txBody>
      </p:sp>
      <p:sp>
        <p:nvSpPr>
          <p:cNvPr id="7" name="Text 4"/>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8FE0C8"/>
                </a:solidFill>
                <a:latin typeface="Atkinson Hyperlegible Next" pitchFamily="34" charset="0"/>
                <a:ea typeface="Atkinson Hyperlegible Next" pitchFamily="34" charset="-122"/>
                <a:cs typeface="Atkinson Hyperlegible Next" pitchFamily="34" charset="-120"/>
              </a:rPr>
              <a:t>11</a:t>
            </a:r>
            <a:endParaRPr lang="en-US" sz="10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KEY IDEA</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add(index, obj) inserts and scoots</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4.8 ArrayList Methods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12</a:t>
            </a:r>
            <a:endParaRPr lang="en-US" sz="1000" dirty="0"/>
          </a:p>
        </p:txBody>
      </p:sp>
      <p:sp>
        <p:nvSpPr>
          <p:cNvPr id="8" name="Shape 4"/>
          <p:cNvSpPr/>
          <p:nvPr/>
        </p:nvSpPr>
        <p:spPr>
          <a:xfrm>
            <a:off x="548640" y="1554480"/>
            <a:ext cx="5486400" cy="3017520"/>
          </a:xfrm>
          <a:prstGeom prst="roundRect">
            <a:avLst>
              <a:gd name="adj" fmla="val 3636"/>
            </a:avLst>
          </a:prstGeom>
          <a:solidFill>
            <a:srgbClr val="EEF3F1"/>
          </a:solidFill>
          <a:ln w="12700">
            <a:solidFill>
              <a:srgbClr val="E6E1D6"/>
            </a:solidFill>
            <a:prstDash val="solid"/>
          </a:ln>
        </p:spPr>
      </p:sp>
      <p:sp>
        <p:nvSpPr>
          <p:cNvPr id="9" name="Text 5"/>
          <p:cNvSpPr/>
          <p:nvPr/>
        </p:nvSpPr>
        <p:spPr>
          <a:xfrm>
            <a:off x="822960" y="1737360"/>
            <a:ext cx="493776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INSERT.JAVA (MAIN)</a:t>
            </a:r>
            <a:endParaRPr lang="en-US" sz="1050" dirty="0"/>
          </a:p>
        </p:txBody>
      </p:sp>
      <p:sp>
        <p:nvSpPr>
          <p:cNvPr id="10" name="Text 6"/>
          <p:cNvSpPr/>
          <p:nvPr/>
        </p:nvSpPr>
        <p:spPr>
          <a:xfrm>
            <a:off x="822960" y="2057400"/>
            <a:ext cx="4937760" cy="2331720"/>
          </a:xfrm>
          <a:prstGeom prst="rect">
            <a:avLst/>
          </a:prstGeom>
          <a:noFill/>
          <a:ln/>
        </p:spPr>
        <p:txBody>
          <a:bodyPr wrap="square" lIns="0" tIns="0" rIns="0" bIns="0" rtlCol="0" anchor="t"/>
          <a:lstStyle/>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ArrayList&lt;String&gt; colors =</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        new ArrayList&lt;String&gt;();</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colors.add("red");</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colors.add("blue");</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colors.add("green");</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System.out.println(colors);</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colors.add(1, "gold");</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System.out.println(colors);</a:t>
            </a:r>
            <a:endParaRPr lang="en-US" sz="1600" dirty="0"/>
          </a:p>
        </p:txBody>
      </p:sp>
      <p:sp>
        <p:nvSpPr>
          <p:cNvPr id="11" name="Shape 7"/>
          <p:cNvSpPr/>
          <p:nvPr/>
        </p:nvSpPr>
        <p:spPr>
          <a:xfrm>
            <a:off x="548640" y="4709160"/>
            <a:ext cx="5486400" cy="1371600"/>
          </a:xfrm>
          <a:prstGeom prst="roundRect">
            <a:avLst>
              <a:gd name="adj" fmla="val 8000"/>
            </a:avLst>
          </a:prstGeom>
          <a:solidFill>
            <a:srgbClr val="1F2B28"/>
          </a:solidFill>
          <a:ln w="12700">
            <a:solidFill>
              <a:srgbClr val="1F2B28"/>
            </a:solidFill>
            <a:prstDash val="solid"/>
          </a:ln>
        </p:spPr>
      </p:sp>
      <p:sp>
        <p:nvSpPr>
          <p:cNvPr id="12" name="Text 8"/>
          <p:cNvSpPr/>
          <p:nvPr/>
        </p:nvSpPr>
        <p:spPr>
          <a:xfrm>
            <a:off x="822960" y="4846320"/>
            <a:ext cx="18288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OUTPUT</a:t>
            </a:r>
            <a:endParaRPr lang="en-US" sz="1050" dirty="0"/>
          </a:p>
        </p:txBody>
      </p:sp>
      <p:sp>
        <p:nvSpPr>
          <p:cNvPr id="13" name="Text 9"/>
          <p:cNvSpPr/>
          <p:nvPr/>
        </p:nvSpPr>
        <p:spPr>
          <a:xfrm>
            <a:off x="822960" y="5120640"/>
            <a:ext cx="4937760" cy="868680"/>
          </a:xfrm>
          <a:prstGeom prst="rect">
            <a:avLst/>
          </a:prstGeom>
          <a:noFill/>
          <a:ln/>
        </p:spPr>
        <p:txBody>
          <a:bodyPr wrap="square" lIns="0" tIns="0" rIns="0" bIns="0" rtlCol="0" anchor="t"/>
          <a:lstStyle/>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[red, blue, green]</a:t>
            </a:r>
            <a:endParaRPr lang="en-US" sz="2000" dirty="0"/>
          </a:p>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[red, gold, blue, green]</a:t>
            </a:r>
            <a:endParaRPr lang="en-US" sz="2000" dirty="0"/>
          </a:p>
        </p:txBody>
      </p:sp>
      <p:sp>
        <p:nvSpPr>
          <p:cNvPr id="14" name="Text 10"/>
          <p:cNvSpPr/>
          <p:nvPr/>
        </p:nvSpPr>
        <p:spPr>
          <a:xfrm>
            <a:off x="6400800" y="1664208"/>
            <a:ext cx="5486400" cy="274320"/>
          </a:xfrm>
          <a:prstGeom prst="rect">
            <a:avLst/>
          </a:prstGeom>
          <a:noFill/>
          <a:ln/>
        </p:spPr>
        <p:txBody>
          <a:bodyPr wrap="square" lIns="0" tIns="0" rIns="0" bIns="0" rtlCol="0" anchor="ctr"/>
          <a:lstStyle/>
          <a:p>
            <a:pPr indent="0" marL="0">
              <a:buNone/>
            </a:pPr>
            <a:r>
              <a:rPr lang="en-US" sz="1300" b="1" dirty="0">
                <a:solidFill>
                  <a:srgbClr val="4F5D58"/>
                </a:solidFill>
                <a:latin typeface="Atkinson Hyperlegible Next" pitchFamily="34" charset="0"/>
                <a:ea typeface="Atkinson Hyperlegible Next" pitchFamily="34" charset="-122"/>
                <a:cs typeface="Atkinson Hyperlegible Next" pitchFamily="34" charset="-120"/>
              </a:rPr>
              <a:t>Before</a:t>
            </a:r>
            <a:endParaRPr lang="en-US" sz="1300" dirty="0"/>
          </a:p>
        </p:txBody>
      </p:sp>
      <p:sp>
        <p:nvSpPr>
          <p:cNvPr id="15" name="Shape 11"/>
          <p:cNvSpPr/>
          <p:nvPr/>
        </p:nvSpPr>
        <p:spPr>
          <a:xfrm>
            <a:off x="6400800" y="2011680"/>
            <a:ext cx="1143000" cy="566928"/>
          </a:xfrm>
          <a:prstGeom prst="rect">
            <a:avLst/>
          </a:prstGeom>
          <a:solidFill>
            <a:srgbClr val="FFFFFF"/>
          </a:solidFill>
          <a:ln w="12700">
            <a:solidFill>
              <a:srgbClr val="868F8A"/>
            </a:solidFill>
            <a:prstDash val="solid"/>
          </a:ln>
        </p:spPr>
      </p:sp>
      <p:sp>
        <p:nvSpPr>
          <p:cNvPr id="16" name="Text 12"/>
          <p:cNvSpPr/>
          <p:nvPr/>
        </p:nvSpPr>
        <p:spPr>
          <a:xfrm>
            <a:off x="6400800" y="2011680"/>
            <a:ext cx="1143000" cy="566928"/>
          </a:xfrm>
          <a:prstGeom prst="rect">
            <a:avLst/>
          </a:prstGeom>
          <a:noFill/>
          <a:ln/>
        </p:spPr>
        <p:txBody>
          <a:bodyPr wrap="square" lIns="0" tIns="0" rIns="0" bIns="0" rtlCol="0" anchor="ctr"/>
          <a:lstStyle/>
          <a:p>
            <a:pPr algn="ct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red</a:t>
            </a:r>
            <a:endParaRPr lang="en-US" sz="1600" dirty="0"/>
          </a:p>
        </p:txBody>
      </p:sp>
      <p:sp>
        <p:nvSpPr>
          <p:cNvPr id="17" name="Text 13"/>
          <p:cNvSpPr/>
          <p:nvPr/>
        </p:nvSpPr>
        <p:spPr>
          <a:xfrm>
            <a:off x="6400800" y="2606040"/>
            <a:ext cx="1143000" cy="256032"/>
          </a:xfrm>
          <a:prstGeom prst="rect">
            <a:avLst/>
          </a:prstGeom>
          <a:noFill/>
          <a:ln/>
        </p:spPr>
        <p:txBody>
          <a:bodyPr wrap="square" lIns="0" tIns="0" rIns="0" bIns="0" rtlCol="0" anchor="ctr"/>
          <a:lstStyle/>
          <a:p>
            <a:pPr algn="ctr" indent="0" marL="0">
              <a:buNone/>
            </a:pPr>
            <a:r>
              <a:rPr lang="en-US" sz="1200" dirty="0">
                <a:solidFill>
                  <a:srgbClr val="4F5D58"/>
                </a:solidFill>
                <a:latin typeface="Atkinson Hyperlegible Mono" pitchFamily="34" charset="0"/>
                <a:ea typeface="Atkinson Hyperlegible Mono" pitchFamily="34" charset="-122"/>
                <a:cs typeface="Atkinson Hyperlegible Mono" pitchFamily="34" charset="-120"/>
              </a:rPr>
              <a:t>0</a:t>
            </a:r>
            <a:endParaRPr lang="en-US" sz="1200" dirty="0"/>
          </a:p>
        </p:txBody>
      </p:sp>
      <p:sp>
        <p:nvSpPr>
          <p:cNvPr id="18" name="Shape 14"/>
          <p:cNvSpPr/>
          <p:nvPr/>
        </p:nvSpPr>
        <p:spPr>
          <a:xfrm>
            <a:off x="7543800" y="2011680"/>
            <a:ext cx="1143000" cy="566928"/>
          </a:xfrm>
          <a:prstGeom prst="rect">
            <a:avLst/>
          </a:prstGeom>
          <a:solidFill>
            <a:srgbClr val="FFFFFF"/>
          </a:solidFill>
          <a:ln w="12700">
            <a:solidFill>
              <a:srgbClr val="868F8A"/>
            </a:solidFill>
            <a:prstDash val="solid"/>
          </a:ln>
        </p:spPr>
      </p:sp>
      <p:sp>
        <p:nvSpPr>
          <p:cNvPr id="19" name="Text 15"/>
          <p:cNvSpPr/>
          <p:nvPr/>
        </p:nvSpPr>
        <p:spPr>
          <a:xfrm>
            <a:off x="7543800" y="2011680"/>
            <a:ext cx="1143000" cy="566928"/>
          </a:xfrm>
          <a:prstGeom prst="rect">
            <a:avLst/>
          </a:prstGeom>
          <a:noFill/>
          <a:ln/>
        </p:spPr>
        <p:txBody>
          <a:bodyPr wrap="square" lIns="0" tIns="0" rIns="0" bIns="0" rtlCol="0" anchor="ctr"/>
          <a:lstStyle/>
          <a:p>
            <a:pPr algn="ct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blue</a:t>
            </a:r>
            <a:endParaRPr lang="en-US" sz="1600" dirty="0"/>
          </a:p>
        </p:txBody>
      </p:sp>
      <p:sp>
        <p:nvSpPr>
          <p:cNvPr id="20" name="Text 16"/>
          <p:cNvSpPr/>
          <p:nvPr/>
        </p:nvSpPr>
        <p:spPr>
          <a:xfrm>
            <a:off x="7543800" y="2606040"/>
            <a:ext cx="1143000" cy="256032"/>
          </a:xfrm>
          <a:prstGeom prst="rect">
            <a:avLst/>
          </a:prstGeom>
          <a:noFill/>
          <a:ln/>
        </p:spPr>
        <p:txBody>
          <a:bodyPr wrap="square" lIns="0" tIns="0" rIns="0" bIns="0" rtlCol="0" anchor="ctr"/>
          <a:lstStyle/>
          <a:p>
            <a:pPr algn="ctr" indent="0" marL="0">
              <a:buNone/>
            </a:pPr>
            <a:r>
              <a:rPr lang="en-US" sz="1200" dirty="0">
                <a:solidFill>
                  <a:srgbClr val="4F5D58"/>
                </a:solidFill>
                <a:latin typeface="Atkinson Hyperlegible Mono" pitchFamily="34" charset="0"/>
                <a:ea typeface="Atkinson Hyperlegible Mono" pitchFamily="34" charset="-122"/>
                <a:cs typeface="Atkinson Hyperlegible Mono" pitchFamily="34" charset="-120"/>
              </a:rPr>
              <a:t>1</a:t>
            </a:r>
            <a:endParaRPr lang="en-US" sz="1200" dirty="0"/>
          </a:p>
        </p:txBody>
      </p:sp>
      <p:sp>
        <p:nvSpPr>
          <p:cNvPr id="21" name="Shape 17"/>
          <p:cNvSpPr/>
          <p:nvPr/>
        </p:nvSpPr>
        <p:spPr>
          <a:xfrm>
            <a:off x="8686800" y="2011680"/>
            <a:ext cx="1143000" cy="566928"/>
          </a:xfrm>
          <a:prstGeom prst="rect">
            <a:avLst/>
          </a:prstGeom>
          <a:solidFill>
            <a:srgbClr val="FFFFFF"/>
          </a:solidFill>
          <a:ln w="12700">
            <a:solidFill>
              <a:srgbClr val="868F8A"/>
            </a:solidFill>
            <a:prstDash val="solid"/>
          </a:ln>
        </p:spPr>
      </p:sp>
      <p:sp>
        <p:nvSpPr>
          <p:cNvPr id="22" name="Text 18"/>
          <p:cNvSpPr/>
          <p:nvPr/>
        </p:nvSpPr>
        <p:spPr>
          <a:xfrm>
            <a:off x="8686800" y="2011680"/>
            <a:ext cx="1143000" cy="566928"/>
          </a:xfrm>
          <a:prstGeom prst="rect">
            <a:avLst/>
          </a:prstGeom>
          <a:noFill/>
          <a:ln/>
        </p:spPr>
        <p:txBody>
          <a:bodyPr wrap="square" lIns="0" tIns="0" rIns="0" bIns="0" rtlCol="0" anchor="ctr"/>
          <a:lstStyle/>
          <a:p>
            <a:pPr algn="ct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green</a:t>
            </a:r>
            <a:endParaRPr lang="en-US" sz="1600" dirty="0"/>
          </a:p>
        </p:txBody>
      </p:sp>
      <p:sp>
        <p:nvSpPr>
          <p:cNvPr id="23" name="Text 19"/>
          <p:cNvSpPr/>
          <p:nvPr/>
        </p:nvSpPr>
        <p:spPr>
          <a:xfrm>
            <a:off x="8686800" y="2606040"/>
            <a:ext cx="1143000" cy="256032"/>
          </a:xfrm>
          <a:prstGeom prst="rect">
            <a:avLst/>
          </a:prstGeom>
          <a:noFill/>
          <a:ln/>
        </p:spPr>
        <p:txBody>
          <a:bodyPr wrap="square" lIns="0" tIns="0" rIns="0" bIns="0" rtlCol="0" anchor="ctr"/>
          <a:lstStyle/>
          <a:p>
            <a:pPr algn="ctr" indent="0" marL="0">
              <a:buNone/>
            </a:pPr>
            <a:r>
              <a:rPr lang="en-US" sz="1200" dirty="0">
                <a:solidFill>
                  <a:srgbClr val="4F5D58"/>
                </a:solidFill>
                <a:latin typeface="Atkinson Hyperlegible Mono" pitchFamily="34" charset="0"/>
                <a:ea typeface="Atkinson Hyperlegible Mono" pitchFamily="34" charset="-122"/>
                <a:cs typeface="Atkinson Hyperlegible Mono" pitchFamily="34" charset="-120"/>
              </a:rPr>
              <a:t>2</a:t>
            </a:r>
            <a:endParaRPr lang="en-US" sz="1200" dirty="0"/>
          </a:p>
        </p:txBody>
      </p:sp>
      <p:sp>
        <p:nvSpPr>
          <p:cNvPr id="24" name="Text 20"/>
          <p:cNvSpPr/>
          <p:nvPr/>
        </p:nvSpPr>
        <p:spPr>
          <a:xfrm>
            <a:off x="6400800" y="3081528"/>
            <a:ext cx="5486400" cy="274320"/>
          </a:xfrm>
          <a:prstGeom prst="rect">
            <a:avLst/>
          </a:prstGeom>
          <a:noFill/>
          <a:ln/>
        </p:spPr>
        <p:txBody>
          <a:bodyPr wrap="square" lIns="0" tIns="0" rIns="0" bIns="0" rtlCol="0" anchor="ctr"/>
          <a:lstStyle/>
          <a:p>
            <a:pPr indent="0" marL="0">
              <a:buNone/>
            </a:pPr>
            <a:r>
              <a:rPr lang="en-US" sz="1300" b="1" dirty="0">
                <a:solidFill>
                  <a:srgbClr val="0B5A4D"/>
                </a:solidFill>
                <a:latin typeface="Atkinson Hyperlegible Next" pitchFamily="34" charset="0"/>
                <a:ea typeface="Atkinson Hyperlegible Next" pitchFamily="34" charset="-122"/>
                <a:cs typeface="Atkinson Hyperlegible Next" pitchFamily="34" charset="-120"/>
              </a:rPr>
              <a:t>After add(1, "gold")</a:t>
            </a:r>
            <a:endParaRPr lang="en-US" sz="1300" dirty="0"/>
          </a:p>
        </p:txBody>
      </p:sp>
      <p:sp>
        <p:nvSpPr>
          <p:cNvPr id="25" name="Shape 21"/>
          <p:cNvSpPr/>
          <p:nvPr/>
        </p:nvSpPr>
        <p:spPr>
          <a:xfrm>
            <a:off x="6400800" y="3429000"/>
            <a:ext cx="1143000" cy="566928"/>
          </a:xfrm>
          <a:prstGeom prst="rect">
            <a:avLst/>
          </a:prstGeom>
          <a:solidFill>
            <a:srgbClr val="FFFFFF"/>
          </a:solidFill>
          <a:ln w="12700">
            <a:solidFill>
              <a:srgbClr val="868F8A"/>
            </a:solidFill>
            <a:prstDash val="solid"/>
          </a:ln>
        </p:spPr>
      </p:sp>
      <p:sp>
        <p:nvSpPr>
          <p:cNvPr id="26" name="Text 22"/>
          <p:cNvSpPr/>
          <p:nvPr/>
        </p:nvSpPr>
        <p:spPr>
          <a:xfrm>
            <a:off x="6400800" y="3429000"/>
            <a:ext cx="1143000" cy="566928"/>
          </a:xfrm>
          <a:prstGeom prst="rect">
            <a:avLst/>
          </a:prstGeom>
          <a:noFill/>
          <a:ln/>
        </p:spPr>
        <p:txBody>
          <a:bodyPr wrap="square" lIns="0" tIns="0" rIns="0" bIns="0" rtlCol="0" anchor="ctr"/>
          <a:lstStyle/>
          <a:p>
            <a:pPr algn="ct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red</a:t>
            </a:r>
            <a:endParaRPr lang="en-US" sz="1600" dirty="0"/>
          </a:p>
        </p:txBody>
      </p:sp>
      <p:sp>
        <p:nvSpPr>
          <p:cNvPr id="27" name="Text 23"/>
          <p:cNvSpPr/>
          <p:nvPr/>
        </p:nvSpPr>
        <p:spPr>
          <a:xfrm>
            <a:off x="6400800" y="4023360"/>
            <a:ext cx="1143000" cy="256032"/>
          </a:xfrm>
          <a:prstGeom prst="rect">
            <a:avLst/>
          </a:prstGeom>
          <a:noFill/>
          <a:ln/>
        </p:spPr>
        <p:txBody>
          <a:bodyPr wrap="square" lIns="0" tIns="0" rIns="0" bIns="0" rtlCol="0" anchor="ctr"/>
          <a:lstStyle/>
          <a:p>
            <a:pPr algn="ctr" indent="0" marL="0">
              <a:buNone/>
            </a:pPr>
            <a:r>
              <a:rPr lang="en-US" sz="1200" dirty="0">
                <a:solidFill>
                  <a:srgbClr val="4F5D58"/>
                </a:solidFill>
                <a:latin typeface="Atkinson Hyperlegible Mono" pitchFamily="34" charset="0"/>
                <a:ea typeface="Atkinson Hyperlegible Mono" pitchFamily="34" charset="-122"/>
                <a:cs typeface="Atkinson Hyperlegible Mono" pitchFamily="34" charset="-120"/>
              </a:rPr>
              <a:t>0</a:t>
            </a:r>
            <a:endParaRPr lang="en-US" sz="1200" dirty="0"/>
          </a:p>
        </p:txBody>
      </p:sp>
      <p:sp>
        <p:nvSpPr>
          <p:cNvPr id="28" name="Shape 24"/>
          <p:cNvSpPr/>
          <p:nvPr/>
        </p:nvSpPr>
        <p:spPr>
          <a:xfrm>
            <a:off x="7543800" y="3429000"/>
            <a:ext cx="1143000" cy="566928"/>
          </a:xfrm>
          <a:prstGeom prst="rect">
            <a:avLst/>
          </a:prstGeom>
          <a:solidFill>
            <a:srgbClr val="FFE28A"/>
          </a:solidFill>
          <a:ln w="12700">
            <a:solidFill>
              <a:srgbClr val="868F8A"/>
            </a:solidFill>
            <a:prstDash val="solid"/>
          </a:ln>
        </p:spPr>
      </p:sp>
      <p:sp>
        <p:nvSpPr>
          <p:cNvPr id="29" name="Text 25"/>
          <p:cNvSpPr/>
          <p:nvPr/>
        </p:nvSpPr>
        <p:spPr>
          <a:xfrm>
            <a:off x="7543800" y="3429000"/>
            <a:ext cx="1143000" cy="566928"/>
          </a:xfrm>
          <a:prstGeom prst="rect">
            <a:avLst/>
          </a:prstGeom>
          <a:noFill/>
          <a:ln/>
        </p:spPr>
        <p:txBody>
          <a:bodyPr wrap="square" lIns="0" tIns="0" rIns="0" bIns="0" rtlCol="0" anchor="ctr"/>
          <a:lstStyle/>
          <a:p>
            <a:pPr algn="ct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gold</a:t>
            </a:r>
            <a:endParaRPr lang="en-US" sz="1600" dirty="0"/>
          </a:p>
        </p:txBody>
      </p:sp>
      <p:sp>
        <p:nvSpPr>
          <p:cNvPr id="30" name="Text 26"/>
          <p:cNvSpPr/>
          <p:nvPr/>
        </p:nvSpPr>
        <p:spPr>
          <a:xfrm>
            <a:off x="7543800" y="4023360"/>
            <a:ext cx="1143000" cy="256032"/>
          </a:xfrm>
          <a:prstGeom prst="rect">
            <a:avLst/>
          </a:prstGeom>
          <a:noFill/>
          <a:ln/>
        </p:spPr>
        <p:txBody>
          <a:bodyPr wrap="square" lIns="0" tIns="0" rIns="0" bIns="0" rtlCol="0" anchor="ctr"/>
          <a:lstStyle/>
          <a:p>
            <a:pPr algn="ctr" indent="0" marL="0">
              <a:buNone/>
            </a:pPr>
            <a:r>
              <a:rPr lang="en-US" sz="1200" dirty="0">
                <a:solidFill>
                  <a:srgbClr val="4F5D58"/>
                </a:solidFill>
                <a:latin typeface="Atkinson Hyperlegible Mono" pitchFamily="34" charset="0"/>
                <a:ea typeface="Atkinson Hyperlegible Mono" pitchFamily="34" charset="-122"/>
                <a:cs typeface="Atkinson Hyperlegible Mono" pitchFamily="34" charset="-120"/>
              </a:rPr>
              <a:t>1</a:t>
            </a:r>
            <a:endParaRPr lang="en-US" sz="1200" dirty="0"/>
          </a:p>
        </p:txBody>
      </p:sp>
      <p:sp>
        <p:nvSpPr>
          <p:cNvPr id="31" name="Shape 27"/>
          <p:cNvSpPr/>
          <p:nvPr/>
        </p:nvSpPr>
        <p:spPr>
          <a:xfrm>
            <a:off x="8686800" y="3429000"/>
            <a:ext cx="1143000" cy="566928"/>
          </a:xfrm>
          <a:prstGeom prst="rect">
            <a:avLst/>
          </a:prstGeom>
          <a:solidFill>
            <a:srgbClr val="DDF5EE"/>
          </a:solidFill>
          <a:ln w="12700">
            <a:solidFill>
              <a:srgbClr val="868F8A"/>
            </a:solidFill>
            <a:prstDash val="solid"/>
          </a:ln>
        </p:spPr>
      </p:sp>
      <p:sp>
        <p:nvSpPr>
          <p:cNvPr id="32" name="Text 28"/>
          <p:cNvSpPr/>
          <p:nvPr/>
        </p:nvSpPr>
        <p:spPr>
          <a:xfrm>
            <a:off x="8686800" y="3429000"/>
            <a:ext cx="1143000" cy="566928"/>
          </a:xfrm>
          <a:prstGeom prst="rect">
            <a:avLst/>
          </a:prstGeom>
          <a:noFill/>
          <a:ln/>
        </p:spPr>
        <p:txBody>
          <a:bodyPr wrap="square" lIns="0" tIns="0" rIns="0" bIns="0" rtlCol="0" anchor="ctr"/>
          <a:lstStyle/>
          <a:p>
            <a:pPr algn="ct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blue</a:t>
            </a:r>
            <a:endParaRPr lang="en-US" sz="1600" dirty="0"/>
          </a:p>
        </p:txBody>
      </p:sp>
      <p:sp>
        <p:nvSpPr>
          <p:cNvPr id="33" name="Text 29"/>
          <p:cNvSpPr/>
          <p:nvPr/>
        </p:nvSpPr>
        <p:spPr>
          <a:xfrm>
            <a:off x="8686800" y="4023360"/>
            <a:ext cx="1143000" cy="256032"/>
          </a:xfrm>
          <a:prstGeom prst="rect">
            <a:avLst/>
          </a:prstGeom>
          <a:noFill/>
          <a:ln/>
        </p:spPr>
        <p:txBody>
          <a:bodyPr wrap="square" lIns="0" tIns="0" rIns="0" bIns="0" rtlCol="0" anchor="ctr"/>
          <a:lstStyle/>
          <a:p>
            <a:pPr algn="ctr" indent="0" marL="0">
              <a:buNone/>
            </a:pPr>
            <a:r>
              <a:rPr lang="en-US" sz="1200" dirty="0">
                <a:solidFill>
                  <a:srgbClr val="4F5D58"/>
                </a:solidFill>
                <a:latin typeface="Atkinson Hyperlegible Mono" pitchFamily="34" charset="0"/>
                <a:ea typeface="Atkinson Hyperlegible Mono" pitchFamily="34" charset="-122"/>
                <a:cs typeface="Atkinson Hyperlegible Mono" pitchFamily="34" charset="-120"/>
              </a:rPr>
              <a:t>2</a:t>
            </a:r>
            <a:endParaRPr lang="en-US" sz="1200" dirty="0"/>
          </a:p>
        </p:txBody>
      </p:sp>
      <p:sp>
        <p:nvSpPr>
          <p:cNvPr id="34" name="Shape 30"/>
          <p:cNvSpPr/>
          <p:nvPr/>
        </p:nvSpPr>
        <p:spPr>
          <a:xfrm>
            <a:off x="9829800" y="3429000"/>
            <a:ext cx="1143000" cy="566928"/>
          </a:xfrm>
          <a:prstGeom prst="rect">
            <a:avLst/>
          </a:prstGeom>
          <a:solidFill>
            <a:srgbClr val="DDF5EE"/>
          </a:solidFill>
          <a:ln w="12700">
            <a:solidFill>
              <a:srgbClr val="868F8A"/>
            </a:solidFill>
            <a:prstDash val="solid"/>
          </a:ln>
        </p:spPr>
      </p:sp>
      <p:sp>
        <p:nvSpPr>
          <p:cNvPr id="35" name="Text 31"/>
          <p:cNvSpPr/>
          <p:nvPr/>
        </p:nvSpPr>
        <p:spPr>
          <a:xfrm>
            <a:off x="9829800" y="3429000"/>
            <a:ext cx="1143000" cy="566928"/>
          </a:xfrm>
          <a:prstGeom prst="rect">
            <a:avLst/>
          </a:prstGeom>
          <a:noFill/>
          <a:ln/>
        </p:spPr>
        <p:txBody>
          <a:bodyPr wrap="square" lIns="0" tIns="0" rIns="0" bIns="0" rtlCol="0" anchor="ctr"/>
          <a:lstStyle/>
          <a:p>
            <a:pPr algn="ct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green</a:t>
            </a:r>
            <a:endParaRPr lang="en-US" sz="1600" dirty="0"/>
          </a:p>
        </p:txBody>
      </p:sp>
      <p:sp>
        <p:nvSpPr>
          <p:cNvPr id="36" name="Text 32"/>
          <p:cNvSpPr/>
          <p:nvPr/>
        </p:nvSpPr>
        <p:spPr>
          <a:xfrm>
            <a:off x="9829800" y="4023360"/>
            <a:ext cx="1143000" cy="256032"/>
          </a:xfrm>
          <a:prstGeom prst="rect">
            <a:avLst/>
          </a:prstGeom>
          <a:noFill/>
          <a:ln/>
        </p:spPr>
        <p:txBody>
          <a:bodyPr wrap="square" lIns="0" tIns="0" rIns="0" bIns="0" rtlCol="0" anchor="ctr"/>
          <a:lstStyle/>
          <a:p>
            <a:pPr algn="ctr" indent="0" marL="0">
              <a:buNone/>
            </a:pPr>
            <a:r>
              <a:rPr lang="en-US" sz="1200" dirty="0">
                <a:solidFill>
                  <a:srgbClr val="4F5D58"/>
                </a:solidFill>
                <a:latin typeface="Atkinson Hyperlegible Mono" pitchFamily="34" charset="0"/>
                <a:ea typeface="Atkinson Hyperlegible Mono" pitchFamily="34" charset="-122"/>
                <a:cs typeface="Atkinson Hyperlegible Mono" pitchFamily="34" charset="-120"/>
              </a:rPr>
              <a:t>3</a:t>
            </a:r>
            <a:endParaRPr lang="en-US" sz="1200" dirty="0"/>
          </a:p>
        </p:txBody>
      </p:sp>
      <p:sp>
        <p:nvSpPr>
          <p:cNvPr id="37" name="Shape 33"/>
          <p:cNvSpPr/>
          <p:nvPr/>
        </p:nvSpPr>
        <p:spPr>
          <a:xfrm>
            <a:off x="6400800" y="4526280"/>
            <a:ext cx="5239512" cy="1554480"/>
          </a:xfrm>
          <a:prstGeom prst="roundRect">
            <a:avLst>
              <a:gd name="adj" fmla="val 11765"/>
            </a:avLst>
          </a:prstGeom>
          <a:solidFill>
            <a:srgbClr val="E3F0FF"/>
          </a:solidFill>
          <a:ln w="12700">
            <a:solidFill>
              <a:srgbClr val="E3F0FF"/>
            </a:solidFill>
            <a:prstDash val="solid"/>
          </a:ln>
        </p:spPr>
      </p:sp>
      <p:sp>
        <p:nvSpPr>
          <p:cNvPr id="38" name="Text 34"/>
          <p:cNvSpPr/>
          <p:nvPr/>
        </p:nvSpPr>
        <p:spPr>
          <a:xfrm>
            <a:off x="6720840" y="4663440"/>
            <a:ext cx="4645152" cy="1280160"/>
          </a:xfrm>
          <a:prstGeom prst="rect">
            <a:avLst/>
          </a:prstGeom>
          <a:noFill/>
          <a:ln/>
        </p:spPr>
        <p:txBody>
          <a:bodyPr wrap="square" lIns="0" tIns="0" rIns="0" bIns="0" rtlCol="0" anchor="ctr"/>
          <a:lstStyle/>
          <a:p>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Everything from the index on moves </a:t>
            </a:r>
            <a:pPr indent="0" marL="0">
              <a:buNone/>
            </a:pPr>
            <a:r>
              <a:rPr lang="en-US" sz="1600" b="1" dirty="0">
                <a:solidFill>
                  <a:srgbClr val="1F2B28"/>
                </a:solidFill>
                <a:latin typeface="Atkinson Hyperlegible Next" pitchFamily="34" charset="0"/>
                <a:ea typeface="Atkinson Hyperlegible Next" pitchFamily="34" charset="-122"/>
                <a:cs typeface="Atkinson Hyperlegible Next" pitchFamily="34" charset="-120"/>
              </a:rPr>
              <a:t>right</a:t>
            </a:r>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 (index + 1). Size goes </a:t>
            </a:r>
            <a:pPr indent="0" marL="0">
              <a:buNone/>
            </a:pPr>
            <a:r>
              <a:rPr lang="en-US" sz="1600" b="1" dirty="0">
                <a:solidFill>
                  <a:srgbClr val="1F2B28"/>
                </a:solidFill>
                <a:latin typeface="Atkinson Hyperlegible Next" pitchFamily="34" charset="0"/>
                <a:ea typeface="Atkinson Hyperlegible Next" pitchFamily="34" charset="-122"/>
                <a:cs typeface="Atkinson Hyperlegible Next" pitchFamily="34" charset="-120"/>
              </a:rPr>
              <a:t>up by 1</a:t>
            </a:r>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 Valid index: 0 to size().</a:t>
            </a:r>
            <a:endParaRPr lang="en-US" sz="16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KEY IDEA</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set(index, obj) replaces</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4.8 ArrayList Methods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13</a:t>
            </a:r>
            <a:endParaRPr lang="en-US" sz="1000" dirty="0"/>
          </a:p>
        </p:txBody>
      </p:sp>
      <p:sp>
        <p:nvSpPr>
          <p:cNvPr id="8" name="Shape 4"/>
          <p:cNvSpPr/>
          <p:nvPr/>
        </p:nvSpPr>
        <p:spPr>
          <a:xfrm>
            <a:off x="548640" y="1554480"/>
            <a:ext cx="5486400" cy="3200400"/>
          </a:xfrm>
          <a:prstGeom prst="roundRect">
            <a:avLst>
              <a:gd name="adj" fmla="val 3429"/>
            </a:avLst>
          </a:prstGeom>
          <a:solidFill>
            <a:srgbClr val="EEF3F1"/>
          </a:solidFill>
          <a:ln w="12700">
            <a:solidFill>
              <a:srgbClr val="E6E1D6"/>
            </a:solidFill>
            <a:prstDash val="solid"/>
          </a:ln>
        </p:spPr>
      </p:sp>
      <p:sp>
        <p:nvSpPr>
          <p:cNvPr id="9" name="Text 5"/>
          <p:cNvSpPr/>
          <p:nvPr/>
        </p:nvSpPr>
        <p:spPr>
          <a:xfrm>
            <a:off x="822960" y="1737360"/>
            <a:ext cx="493776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SETDEMO.JAVA (MAIN)</a:t>
            </a:r>
            <a:endParaRPr lang="en-US" sz="1050" dirty="0"/>
          </a:p>
        </p:txBody>
      </p:sp>
      <p:sp>
        <p:nvSpPr>
          <p:cNvPr id="10" name="Text 6"/>
          <p:cNvSpPr/>
          <p:nvPr/>
        </p:nvSpPr>
        <p:spPr>
          <a:xfrm>
            <a:off x="822960" y="2057400"/>
            <a:ext cx="4937760" cy="2514600"/>
          </a:xfrm>
          <a:prstGeom prst="rect">
            <a:avLst/>
          </a:prstGeom>
          <a:noFill/>
          <a:ln/>
        </p:spPr>
        <p:txBody>
          <a:bodyPr wrap="square" lIns="0" tIns="0" rIns="0" bIns="0" rtlCol="0" anchor="t"/>
          <a:lstStyle/>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ArrayList&lt;String&gt; colors =</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        new ArrayList&lt;String&gt;();</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colors.add("red");</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colors.add("gold");</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colors.add("blue");</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colors.add("green");</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String old = colors.set(2, "pink");</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System.out.println(old);</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System.out.println(colors);</a:t>
            </a:r>
            <a:endParaRPr lang="en-US" sz="1600" dirty="0"/>
          </a:p>
        </p:txBody>
      </p:sp>
      <p:sp>
        <p:nvSpPr>
          <p:cNvPr id="11" name="Shape 7"/>
          <p:cNvSpPr/>
          <p:nvPr/>
        </p:nvSpPr>
        <p:spPr>
          <a:xfrm>
            <a:off x="548640" y="4892040"/>
            <a:ext cx="5486400" cy="1188720"/>
          </a:xfrm>
          <a:prstGeom prst="roundRect">
            <a:avLst>
              <a:gd name="adj" fmla="val 9231"/>
            </a:avLst>
          </a:prstGeom>
          <a:solidFill>
            <a:srgbClr val="1F2B28"/>
          </a:solidFill>
          <a:ln w="12700">
            <a:solidFill>
              <a:srgbClr val="1F2B28"/>
            </a:solidFill>
            <a:prstDash val="solid"/>
          </a:ln>
        </p:spPr>
      </p:sp>
      <p:sp>
        <p:nvSpPr>
          <p:cNvPr id="12" name="Text 8"/>
          <p:cNvSpPr/>
          <p:nvPr/>
        </p:nvSpPr>
        <p:spPr>
          <a:xfrm>
            <a:off x="822960" y="5029200"/>
            <a:ext cx="18288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OUTPUT</a:t>
            </a:r>
            <a:endParaRPr lang="en-US" sz="1050" dirty="0"/>
          </a:p>
        </p:txBody>
      </p:sp>
      <p:sp>
        <p:nvSpPr>
          <p:cNvPr id="13" name="Text 9"/>
          <p:cNvSpPr/>
          <p:nvPr/>
        </p:nvSpPr>
        <p:spPr>
          <a:xfrm>
            <a:off x="822960" y="5303520"/>
            <a:ext cx="4937760" cy="685800"/>
          </a:xfrm>
          <a:prstGeom prst="rect">
            <a:avLst/>
          </a:prstGeom>
          <a:noFill/>
          <a:ln/>
        </p:spPr>
        <p:txBody>
          <a:bodyPr wrap="square" lIns="0" tIns="0" rIns="0" bIns="0" rtlCol="0" anchor="t"/>
          <a:lstStyle/>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blue</a:t>
            </a:r>
            <a:endParaRPr lang="en-US" sz="2000" dirty="0"/>
          </a:p>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[red, gold, pink, green]</a:t>
            </a:r>
            <a:endParaRPr lang="en-US" sz="2000" dirty="0"/>
          </a:p>
        </p:txBody>
      </p:sp>
      <p:sp>
        <p:nvSpPr>
          <p:cNvPr id="14" name="Text 10"/>
          <p:cNvSpPr/>
          <p:nvPr/>
        </p:nvSpPr>
        <p:spPr>
          <a:xfrm>
            <a:off x="6400800" y="1664208"/>
            <a:ext cx="5486400" cy="274320"/>
          </a:xfrm>
          <a:prstGeom prst="rect">
            <a:avLst/>
          </a:prstGeom>
          <a:noFill/>
          <a:ln/>
        </p:spPr>
        <p:txBody>
          <a:bodyPr wrap="square" lIns="0" tIns="0" rIns="0" bIns="0" rtlCol="0" anchor="ctr"/>
          <a:lstStyle/>
          <a:p>
            <a:pPr indent="0" marL="0">
              <a:buNone/>
            </a:pPr>
            <a:r>
              <a:rPr lang="en-US" sz="1300" b="1" dirty="0">
                <a:solidFill>
                  <a:srgbClr val="4F5D58"/>
                </a:solidFill>
                <a:latin typeface="Atkinson Hyperlegible Next" pitchFamily="34" charset="0"/>
                <a:ea typeface="Atkinson Hyperlegible Next" pitchFamily="34" charset="-122"/>
                <a:cs typeface="Atkinson Hyperlegible Next" pitchFamily="34" charset="-120"/>
              </a:rPr>
              <a:t>Before</a:t>
            </a:r>
            <a:endParaRPr lang="en-US" sz="1300" dirty="0"/>
          </a:p>
        </p:txBody>
      </p:sp>
      <p:sp>
        <p:nvSpPr>
          <p:cNvPr id="15" name="Shape 11"/>
          <p:cNvSpPr/>
          <p:nvPr/>
        </p:nvSpPr>
        <p:spPr>
          <a:xfrm>
            <a:off x="6400800" y="2011680"/>
            <a:ext cx="1143000" cy="566928"/>
          </a:xfrm>
          <a:prstGeom prst="rect">
            <a:avLst/>
          </a:prstGeom>
          <a:solidFill>
            <a:srgbClr val="FFFFFF"/>
          </a:solidFill>
          <a:ln w="12700">
            <a:solidFill>
              <a:srgbClr val="868F8A"/>
            </a:solidFill>
            <a:prstDash val="solid"/>
          </a:ln>
        </p:spPr>
      </p:sp>
      <p:sp>
        <p:nvSpPr>
          <p:cNvPr id="16" name="Text 12"/>
          <p:cNvSpPr/>
          <p:nvPr/>
        </p:nvSpPr>
        <p:spPr>
          <a:xfrm>
            <a:off x="6400800" y="2011680"/>
            <a:ext cx="1143000" cy="566928"/>
          </a:xfrm>
          <a:prstGeom prst="rect">
            <a:avLst/>
          </a:prstGeom>
          <a:noFill/>
          <a:ln/>
        </p:spPr>
        <p:txBody>
          <a:bodyPr wrap="square" lIns="0" tIns="0" rIns="0" bIns="0" rtlCol="0" anchor="ctr"/>
          <a:lstStyle/>
          <a:p>
            <a:pPr algn="ct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red</a:t>
            </a:r>
            <a:endParaRPr lang="en-US" sz="1600" dirty="0"/>
          </a:p>
        </p:txBody>
      </p:sp>
      <p:sp>
        <p:nvSpPr>
          <p:cNvPr id="17" name="Text 13"/>
          <p:cNvSpPr/>
          <p:nvPr/>
        </p:nvSpPr>
        <p:spPr>
          <a:xfrm>
            <a:off x="6400800" y="2606040"/>
            <a:ext cx="1143000" cy="256032"/>
          </a:xfrm>
          <a:prstGeom prst="rect">
            <a:avLst/>
          </a:prstGeom>
          <a:noFill/>
          <a:ln/>
        </p:spPr>
        <p:txBody>
          <a:bodyPr wrap="square" lIns="0" tIns="0" rIns="0" bIns="0" rtlCol="0" anchor="ctr"/>
          <a:lstStyle/>
          <a:p>
            <a:pPr algn="ctr" indent="0" marL="0">
              <a:buNone/>
            </a:pPr>
            <a:r>
              <a:rPr lang="en-US" sz="1200" dirty="0">
                <a:solidFill>
                  <a:srgbClr val="4F5D58"/>
                </a:solidFill>
                <a:latin typeface="Atkinson Hyperlegible Mono" pitchFamily="34" charset="0"/>
                <a:ea typeface="Atkinson Hyperlegible Mono" pitchFamily="34" charset="-122"/>
                <a:cs typeface="Atkinson Hyperlegible Mono" pitchFamily="34" charset="-120"/>
              </a:rPr>
              <a:t>0</a:t>
            </a:r>
            <a:endParaRPr lang="en-US" sz="1200" dirty="0"/>
          </a:p>
        </p:txBody>
      </p:sp>
      <p:sp>
        <p:nvSpPr>
          <p:cNvPr id="18" name="Shape 14"/>
          <p:cNvSpPr/>
          <p:nvPr/>
        </p:nvSpPr>
        <p:spPr>
          <a:xfrm>
            <a:off x="7543800" y="2011680"/>
            <a:ext cx="1143000" cy="566928"/>
          </a:xfrm>
          <a:prstGeom prst="rect">
            <a:avLst/>
          </a:prstGeom>
          <a:solidFill>
            <a:srgbClr val="FFFFFF"/>
          </a:solidFill>
          <a:ln w="12700">
            <a:solidFill>
              <a:srgbClr val="868F8A"/>
            </a:solidFill>
            <a:prstDash val="solid"/>
          </a:ln>
        </p:spPr>
      </p:sp>
      <p:sp>
        <p:nvSpPr>
          <p:cNvPr id="19" name="Text 15"/>
          <p:cNvSpPr/>
          <p:nvPr/>
        </p:nvSpPr>
        <p:spPr>
          <a:xfrm>
            <a:off x="7543800" y="2011680"/>
            <a:ext cx="1143000" cy="566928"/>
          </a:xfrm>
          <a:prstGeom prst="rect">
            <a:avLst/>
          </a:prstGeom>
          <a:noFill/>
          <a:ln/>
        </p:spPr>
        <p:txBody>
          <a:bodyPr wrap="square" lIns="0" tIns="0" rIns="0" bIns="0" rtlCol="0" anchor="ctr"/>
          <a:lstStyle/>
          <a:p>
            <a:pPr algn="ct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gold</a:t>
            </a:r>
            <a:endParaRPr lang="en-US" sz="1600" dirty="0"/>
          </a:p>
        </p:txBody>
      </p:sp>
      <p:sp>
        <p:nvSpPr>
          <p:cNvPr id="20" name="Text 16"/>
          <p:cNvSpPr/>
          <p:nvPr/>
        </p:nvSpPr>
        <p:spPr>
          <a:xfrm>
            <a:off x="7543800" y="2606040"/>
            <a:ext cx="1143000" cy="256032"/>
          </a:xfrm>
          <a:prstGeom prst="rect">
            <a:avLst/>
          </a:prstGeom>
          <a:noFill/>
          <a:ln/>
        </p:spPr>
        <p:txBody>
          <a:bodyPr wrap="square" lIns="0" tIns="0" rIns="0" bIns="0" rtlCol="0" anchor="ctr"/>
          <a:lstStyle/>
          <a:p>
            <a:pPr algn="ctr" indent="0" marL="0">
              <a:buNone/>
            </a:pPr>
            <a:r>
              <a:rPr lang="en-US" sz="1200" dirty="0">
                <a:solidFill>
                  <a:srgbClr val="4F5D58"/>
                </a:solidFill>
                <a:latin typeface="Atkinson Hyperlegible Mono" pitchFamily="34" charset="0"/>
                <a:ea typeface="Atkinson Hyperlegible Mono" pitchFamily="34" charset="-122"/>
                <a:cs typeface="Atkinson Hyperlegible Mono" pitchFamily="34" charset="-120"/>
              </a:rPr>
              <a:t>1</a:t>
            </a:r>
            <a:endParaRPr lang="en-US" sz="1200" dirty="0"/>
          </a:p>
        </p:txBody>
      </p:sp>
      <p:sp>
        <p:nvSpPr>
          <p:cNvPr id="21" name="Shape 17"/>
          <p:cNvSpPr/>
          <p:nvPr/>
        </p:nvSpPr>
        <p:spPr>
          <a:xfrm>
            <a:off x="8686800" y="2011680"/>
            <a:ext cx="1143000" cy="566928"/>
          </a:xfrm>
          <a:prstGeom prst="rect">
            <a:avLst/>
          </a:prstGeom>
          <a:solidFill>
            <a:srgbClr val="FFFFFF"/>
          </a:solidFill>
          <a:ln w="12700">
            <a:solidFill>
              <a:srgbClr val="868F8A"/>
            </a:solidFill>
            <a:prstDash val="solid"/>
          </a:ln>
        </p:spPr>
      </p:sp>
      <p:sp>
        <p:nvSpPr>
          <p:cNvPr id="22" name="Text 18"/>
          <p:cNvSpPr/>
          <p:nvPr/>
        </p:nvSpPr>
        <p:spPr>
          <a:xfrm>
            <a:off x="8686800" y="2011680"/>
            <a:ext cx="1143000" cy="566928"/>
          </a:xfrm>
          <a:prstGeom prst="rect">
            <a:avLst/>
          </a:prstGeom>
          <a:noFill/>
          <a:ln/>
        </p:spPr>
        <p:txBody>
          <a:bodyPr wrap="square" lIns="0" tIns="0" rIns="0" bIns="0" rtlCol="0" anchor="ctr"/>
          <a:lstStyle/>
          <a:p>
            <a:pPr algn="ct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blue</a:t>
            </a:r>
            <a:endParaRPr lang="en-US" sz="1600" dirty="0"/>
          </a:p>
        </p:txBody>
      </p:sp>
      <p:sp>
        <p:nvSpPr>
          <p:cNvPr id="23" name="Text 19"/>
          <p:cNvSpPr/>
          <p:nvPr/>
        </p:nvSpPr>
        <p:spPr>
          <a:xfrm>
            <a:off x="8686800" y="2606040"/>
            <a:ext cx="1143000" cy="256032"/>
          </a:xfrm>
          <a:prstGeom prst="rect">
            <a:avLst/>
          </a:prstGeom>
          <a:noFill/>
          <a:ln/>
        </p:spPr>
        <p:txBody>
          <a:bodyPr wrap="square" lIns="0" tIns="0" rIns="0" bIns="0" rtlCol="0" anchor="ctr"/>
          <a:lstStyle/>
          <a:p>
            <a:pPr algn="ctr" indent="0" marL="0">
              <a:buNone/>
            </a:pPr>
            <a:r>
              <a:rPr lang="en-US" sz="1200" dirty="0">
                <a:solidFill>
                  <a:srgbClr val="4F5D58"/>
                </a:solidFill>
                <a:latin typeface="Atkinson Hyperlegible Mono" pitchFamily="34" charset="0"/>
                <a:ea typeface="Atkinson Hyperlegible Mono" pitchFamily="34" charset="-122"/>
                <a:cs typeface="Atkinson Hyperlegible Mono" pitchFamily="34" charset="-120"/>
              </a:rPr>
              <a:t>2</a:t>
            </a:r>
            <a:endParaRPr lang="en-US" sz="1200" dirty="0"/>
          </a:p>
        </p:txBody>
      </p:sp>
      <p:sp>
        <p:nvSpPr>
          <p:cNvPr id="24" name="Shape 20"/>
          <p:cNvSpPr/>
          <p:nvPr/>
        </p:nvSpPr>
        <p:spPr>
          <a:xfrm>
            <a:off x="9829800" y="2011680"/>
            <a:ext cx="1143000" cy="566928"/>
          </a:xfrm>
          <a:prstGeom prst="rect">
            <a:avLst/>
          </a:prstGeom>
          <a:solidFill>
            <a:srgbClr val="FFFFFF"/>
          </a:solidFill>
          <a:ln w="12700">
            <a:solidFill>
              <a:srgbClr val="868F8A"/>
            </a:solidFill>
            <a:prstDash val="solid"/>
          </a:ln>
        </p:spPr>
      </p:sp>
      <p:sp>
        <p:nvSpPr>
          <p:cNvPr id="25" name="Text 21"/>
          <p:cNvSpPr/>
          <p:nvPr/>
        </p:nvSpPr>
        <p:spPr>
          <a:xfrm>
            <a:off x="9829800" y="2011680"/>
            <a:ext cx="1143000" cy="566928"/>
          </a:xfrm>
          <a:prstGeom prst="rect">
            <a:avLst/>
          </a:prstGeom>
          <a:noFill/>
          <a:ln/>
        </p:spPr>
        <p:txBody>
          <a:bodyPr wrap="square" lIns="0" tIns="0" rIns="0" bIns="0" rtlCol="0" anchor="ctr"/>
          <a:lstStyle/>
          <a:p>
            <a:pPr algn="ct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green</a:t>
            </a:r>
            <a:endParaRPr lang="en-US" sz="1600" dirty="0"/>
          </a:p>
        </p:txBody>
      </p:sp>
      <p:sp>
        <p:nvSpPr>
          <p:cNvPr id="26" name="Text 22"/>
          <p:cNvSpPr/>
          <p:nvPr/>
        </p:nvSpPr>
        <p:spPr>
          <a:xfrm>
            <a:off x="9829800" y="2606040"/>
            <a:ext cx="1143000" cy="256032"/>
          </a:xfrm>
          <a:prstGeom prst="rect">
            <a:avLst/>
          </a:prstGeom>
          <a:noFill/>
          <a:ln/>
        </p:spPr>
        <p:txBody>
          <a:bodyPr wrap="square" lIns="0" tIns="0" rIns="0" bIns="0" rtlCol="0" anchor="ctr"/>
          <a:lstStyle/>
          <a:p>
            <a:pPr algn="ctr" indent="0" marL="0">
              <a:buNone/>
            </a:pPr>
            <a:r>
              <a:rPr lang="en-US" sz="1200" dirty="0">
                <a:solidFill>
                  <a:srgbClr val="4F5D58"/>
                </a:solidFill>
                <a:latin typeface="Atkinson Hyperlegible Mono" pitchFamily="34" charset="0"/>
                <a:ea typeface="Atkinson Hyperlegible Mono" pitchFamily="34" charset="-122"/>
                <a:cs typeface="Atkinson Hyperlegible Mono" pitchFamily="34" charset="-120"/>
              </a:rPr>
              <a:t>3</a:t>
            </a:r>
            <a:endParaRPr lang="en-US" sz="1200" dirty="0"/>
          </a:p>
        </p:txBody>
      </p:sp>
      <p:sp>
        <p:nvSpPr>
          <p:cNvPr id="27" name="Text 23"/>
          <p:cNvSpPr/>
          <p:nvPr/>
        </p:nvSpPr>
        <p:spPr>
          <a:xfrm>
            <a:off x="6400800" y="3081528"/>
            <a:ext cx="5486400" cy="274320"/>
          </a:xfrm>
          <a:prstGeom prst="rect">
            <a:avLst/>
          </a:prstGeom>
          <a:noFill/>
          <a:ln/>
        </p:spPr>
        <p:txBody>
          <a:bodyPr wrap="square" lIns="0" tIns="0" rIns="0" bIns="0" rtlCol="0" anchor="ctr"/>
          <a:lstStyle/>
          <a:p>
            <a:pPr indent="0" marL="0">
              <a:buNone/>
            </a:pPr>
            <a:r>
              <a:rPr lang="en-US" sz="1300" b="1" dirty="0">
                <a:solidFill>
                  <a:srgbClr val="0B5A4D"/>
                </a:solidFill>
                <a:latin typeface="Atkinson Hyperlegible Next" pitchFamily="34" charset="0"/>
                <a:ea typeface="Atkinson Hyperlegible Next" pitchFamily="34" charset="-122"/>
                <a:cs typeface="Atkinson Hyperlegible Next" pitchFamily="34" charset="-120"/>
              </a:rPr>
              <a:t>After set(2, "pink")</a:t>
            </a:r>
            <a:endParaRPr lang="en-US" sz="1300" dirty="0"/>
          </a:p>
        </p:txBody>
      </p:sp>
      <p:sp>
        <p:nvSpPr>
          <p:cNvPr id="28" name="Shape 24"/>
          <p:cNvSpPr/>
          <p:nvPr/>
        </p:nvSpPr>
        <p:spPr>
          <a:xfrm>
            <a:off x="6400800" y="3429000"/>
            <a:ext cx="1143000" cy="566928"/>
          </a:xfrm>
          <a:prstGeom prst="rect">
            <a:avLst/>
          </a:prstGeom>
          <a:solidFill>
            <a:srgbClr val="FFFFFF"/>
          </a:solidFill>
          <a:ln w="12700">
            <a:solidFill>
              <a:srgbClr val="868F8A"/>
            </a:solidFill>
            <a:prstDash val="solid"/>
          </a:ln>
        </p:spPr>
      </p:sp>
      <p:sp>
        <p:nvSpPr>
          <p:cNvPr id="29" name="Text 25"/>
          <p:cNvSpPr/>
          <p:nvPr/>
        </p:nvSpPr>
        <p:spPr>
          <a:xfrm>
            <a:off x="6400800" y="3429000"/>
            <a:ext cx="1143000" cy="566928"/>
          </a:xfrm>
          <a:prstGeom prst="rect">
            <a:avLst/>
          </a:prstGeom>
          <a:noFill/>
          <a:ln/>
        </p:spPr>
        <p:txBody>
          <a:bodyPr wrap="square" lIns="0" tIns="0" rIns="0" bIns="0" rtlCol="0" anchor="ctr"/>
          <a:lstStyle/>
          <a:p>
            <a:pPr algn="ct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red</a:t>
            </a:r>
            <a:endParaRPr lang="en-US" sz="1600" dirty="0"/>
          </a:p>
        </p:txBody>
      </p:sp>
      <p:sp>
        <p:nvSpPr>
          <p:cNvPr id="30" name="Text 26"/>
          <p:cNvSpPr/>
          <p:nvPr/>
        </p:nvSpPr>
        <p:spPr>
          <a:xfrm>
            <a:off x="6400800" y="4023360"/>
            <a:ext cx="1143000" cy="256032"/>
          </a:xfrm>
          <a:prstGeom prst="rect">
            <a:avLst/>
          </a:prstGeom>
          <a:noFill/>
          <a:ln/>
        </p:spPr>
        <p:txBody>
          <a:bodyPr wrap="square" lIns="0" tIns="0" rIns="0" bIns="0" rtlCol="0" anchor="ctr"/>
          <a:lstStyle/>
          <a:p>
            <a:pPr algn="ctr" indent="0" marL="0">
              <a:buNone/>
            </a:pPr>
            <a:r>
              <a:rPr lang="en-US" sz="1200" dirty="0">
                <a:solidFill>
                  <a:srgbClr val="4F5D58"/>
                </a:solidFill>
                <a:latin typeface="Atkinson Hyperlegible Mono" pitchFamily="34" charset="0"/>
                <a:ea typeface="Atkinson Hyperlegible Mono" pitchFamily="34" charset="-122"/>
                <a:cs typeface="Atkinson Hyperlegible Mono" pitchFamily="34" charset="-120"/>
              </a:rPr>
              <a:t>0</a:t>
            </a:r>
            <a:endParaRPr lang="en-US" sz="1200" dirty="0"/>
          </a:p>
        </p:txBody>
      </p:sp>
      <p:sp>
        <p:nvSpPr>
          <p:cNvPr id="31" name="Shape 27"/>
          <p:cNvSpPr/>
          <p:nvPr/>
        </p:nvSpPr>
        <p:spPr>
          <a:xfrm>
            <a:off x="7543800" y="3429000"/>
            <a:ext cx="1143000" cy="566928"/>
          </a:xfrm>
          <a:prstGeom prst="rect">
            <a:avLst/>
          </a:prstGeom>
          <a:solidFill>
            <a:srgbClr val="FFFFFF"/>
          </a:solidFill>
          <a:ln w="12700">
            <a:solidFill>
              <a:srgbClr val="868F8A"/>
            </a:solidFill>
            <a:prstDash val="solid"/>
          </a:ln>
        </p:spPr>
      </p:sp>
      <p:sp>
        <p:nvSpPr>
          <p:cNvPr id="32" name="Text 28"/>
          <p:cNvSpPr/>
          <p:nvPr/>
        </p:nvSpPr>
        <p:spPr>
          <a:xfrm>
            <a:off x="7543800" y="3429000"/>
            <a:ext cx="1143000" cy="566928"/>
          </a:xfrm>
          <a:prstGeom prst="rect">
            <a:avLst/>
          </a:prstGeom>
          <a:noFill/>
          <a:ln/>
        </p:spPr>
        <p:txBody>
          <a:bodyPr wrap="square" lIns="0" tIns="0" rIns="0" bIns="0" rtlCol="0" anchor="ctr"/>
          <a:lstStyle/>
          <a:p>
            <a:pPr algn="ct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gold</a:t>
            </a:r>
            <a:endParaRPr lang="en-US" sz="1600" dirty="0"/>
          </a:p>
        </p:txBody>
      </p:sp>
      <p:sp>
        <p:nvSpPr>
          <p:cNvPr id="33" name="Text 29"/>
          <p:cNvSpPr/>
          <p:nvPr/>
        </p:nvSpPr>
        <p:spPr>
          <a:xfrm>
            <a:off x="7543800" y="4023360"/>
            <a:ext cx="1143000" cy="256032"/>
          </a:xfrm>
          <a:prstGeom prst="rect">
            <a:avLst/>
          </a:prstGeom>
          <a:noFill/>
          <a:ln/>
        </p:spPr>
        <p:txBody>
          <a:bodyPr wrap="square" lIns="0" tIns="0" rIns="0" bIns="0" rtlCol="0" anchor="ctr"/>
          <a:lstStyle/>
          <a:p>
            <a:pPr algn="ctr" indent="0" marL="0">
              <a:buNone/>
            </a:pPr>
            <a:r>
              <a:rPr lang="en-US" sz="1200" dirty="0">
                <a:solidFill>
                  <a:srgbClr val="4F5D58"/>
                </a:solidFill>
                <a:latin typeface="Atkinson Hyperlegible Mono" pitchFamily="34" charset="0"/>
                <a:ea typeface="Atkinson Hyperlegible Mono" pitchFamily="34" charset="-122"/>
                <a:cs typeface="Atkinson Hyperlegible Mono" pitchFamily="34" charset="-120"/>
              </a:rPr>
              <a:t>1</a:t>
            </a:r>
            <a:endParaRPr lang="en-US" sz="1200" dirty="0"/>
          </a:p>
        </p:txBody>
      </p:sp>
      <p:sp>
        <p:nvSpPr>
          <p:cNvPr id="34" name="Shape 30"/>
          <p:cNvSpPr/>
          <p:nvPr/>
        </p:nvSpPr>
        <p:spPr>
          <a:xfrm>
            <a:off x="8686800" y="3429000"/>
            <a:ext cx="1143000" cy="566928"/>
          </a:xfrm>
          <a:prstGeom prst="rect">
            <a:avLst/>
          </a:prstGeom>
          <a:solidFill>
            <a:srgbClr val="FFE28A"/>
          </a:solidFill>
          <a:ln w="12700">
            <a:solidFill>
              <a:srgbClr val="868F8A"/>
            </a:solidFill>
            <a:prstDash val="solid"/>
          </a:ln>
        </p:spPr>
      </p:sp>
      <p:sp>
        <p:nvSpPr>
          <p:cNvPr id="35" name="Text 31"/>
          <p:cNvSpPr/>
          <p:nvPr/>
        </p:nvSpPr>
        <p:spPr>
          <a:xfrm>
            <a:off x="8686800" y="3429000"/>
            <a:ext cx="1143000" cy="566928"/>
          </a:xfrm>
          <a:prstGeom prst="rect">
            <a:avLst/>
          </a:prstGeom>
          <a:noFill/>
          <a:ln/>
        </p:spPr>
        <p:txBody>
          <a:bodyPr wrap="square" lIns="0" tIns="0" rIns="0" bIns="0" rtlCol="0" anchor="ctr"/>
          <a:lstStyle/>
          <a:p>
            <a:pPr algn="ct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pink</a:t>
            </a:r>
            <a:endParaRPr lang="en-US" sz="1600" dirty="0"/>
          </a:p>
        </p:txBody>
      </p:sp>
      <p:sp>
        <p:nvSpPr>
          <p:cNvPr id="36" name="Text 32"/>
          <p:cNvSpPr/>
          <p:nvPr/>
        </p:nvSpPr>
        <p:spPr>
          <a:xfrm>
            <a:off x="8686800" y="4023360"/>
            <a:ext cx="1143000" cy="256032"/>
          </a:xfrm>
          <a:prstGeom prst="rect">
            <a:avLst/>
          </a:prstGeom>
          <a:noFill/>
          <a:ln/>
        </p:spPr>
        <p:txBody>
          <a:bodyPr wrap="square" lIns="0" tIns="0" rIns="0" bIns="0" rtlCol="0" anchor="ctr"/>
          <a:lstStyle/>
          <a:p>
            <a:pPr algn="ctr" indent="0" marL="0">
              <a:buNone/>
            </a:pPr>
            <a:r>
              <a:rPr lang="en-US" sz="1200" dirty="0">
                <a:solidFill>
                  <a:srgbClr val="4F5D58"/>
                </a:solidFill>
                <a:latin typeface="Atkinson Hyperlegible Mono" pitchFamily="34" charset="0"/>
                <a:ea typeface="Atkinson Hyperlegible Mono" pitchFamily="34" charset="-122"/>
                <a:cs typeface="Atkinson Hyperlegible Mono" pitchFamily="34" charset="-120"/>
              </a:rPr>
              <a:t>2</a:t>
            </a:r>
            <a:endParaRPr lang="en-US" sz="1200" dirty="0"/>
          </a:p>
        </p:txBody>
      </p:sp>
      <p:sp>
        <p:nvSpPr>
          <p:cNvPr id="37" name="Shape 33"/>
          <p:cNvSpPr/>
          <p:nvPr/>
        </p:nvSpPr>
        <p:spPr>
          <a:xfrm>
            <a:off x="9829800" y="3429000"/>
            <a:ext cx="1143000" cy="566928"/>
          </a:xfrm>
          <a:prstGeom prst="rect">
            <a:avLst/>
          </a:prstGeom>
          <a:solidFill>
            <a:srgbClr val="FFFFFF"/>
          </a:solidFill>
          <a:ln w="12700">
            <a:solidFill>
              <a:srgbClr val="868F8A"/>
            </a:solidFill>
            <a:prstDash val="solid"/>
          </a:ln>
        </p:spPr>
      </p:sp>
      <p:sp>
        <p:nvSpPr>
          <p:cNvPr id="38" name="Text 34"/>
          <p:cNvSpPr/>
          <p:nvPr/>
        </p:nvSpPr>
        <p:spPr>
          <a:xfrm>
            <a:off x="9829800" y="3429000"/>
            <a:ext cx="1143000" cy="566928"/>
          </a:xfrm>
          <a:prstGeom prst="rect">
            <a:avLst/>
          </a:prstGeom>
          <a:noFill/>
          <a:ln/>
        </p:spPr>
        <p:txBody>
          <a:bodyPr wrap="square" lIns="0" tIns="0" rIns="0" bIns="0" rtlCol="0" anchor="ctr"/>
          <a:lstStyle/>
          <a:p>
            <a:pPr algn="ct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green</a:t>
            </a:r>
            <a:endParaRPr lang="en-US" sz="1600" dirty="0"/>
          </a:p>
        </p:txBody>
      </p:sp>
      <p:sp>
        <p:nvSpPr>
          <p:cNvPr id="39" name="Text 35"/>
          <p:cNvSpPr/>
          <p:nvPr/>
        </p:nvSpPr>
        <p:spPr>
          <a:xfrm>
            <a:off x="9829800" y="4023360"/>
            <a:ext cx="1143000" cy="256032"/>
          </a:xfrm>
          <a:prstGeom prst="rect">
            <a:avLst/>
          </a:prstGeom>
          <a:noFill/>
          <a:ln/>
        </p:spPr>
        <p:txBody>
          <a:bodyPr wrap="square" lIns="0" tIns="0" rIns="0" bIns="0" rtlCol="0" anchor="ctr"/>
          <a:lstStyle/>
          <a:p>
            <a:pPr algn="ctr" indent="0" marL="0">
              <a:buNone/>
            </a:pPr>
            <a:r>
              <a:rPr lang="en-US" sz="1200" dirty="0">
                <a:solidFill>
                  <a:srgbClr val="4F5D58"/>
                </a:solidFill>
                <a:latin typeface="Atkinson Hyperlegible Mono" pitchFamily="34" charset="0"/>
                <a:ea typeface="Atkinson Hyperlegible Mono" pitchFamily="34" charset="-122"/>
                <a:cs typeface="Atkinson Hyperlegible Mono" pitchFamily="34" charset="-120"/>
              </a:rPr>
              <a:t>3</a:t>
            </a:r>
            <a:endParaRPr lang="en-US" sz="1200" dirty="0"/>
          </a:p>
        </p:txBody>
      </p:sp>
      <p:graphicFrame>
        <p:nvGraphicFramePr>
          <p:cNvPr id="14" name="Table 0"/>
          <p:cNvGraphicFramePr>
            <a:graphicFrameLocks noGrp="1"/>
          </p:cNvGraphicFramePr>
          <p:nvPr>
            <p:extLst>
              <p:ext uri="{D42A27DB-BD31-4B8C-83A1-F6EECF244321}">
                <p14:modId xmlns:p14="http://schemas.microsoft.com/office/powerpoint/2010/main" val="1579011935"/>
              </p:ext>
            </p:extLst>
          </p:nvPr>
        </p:nvGraphicFramePr>
        <p:xfrm>
          <a:off x="6400800" y="4343400"/>
          <a:ext cx="5239512" cy="914400"/>
        </p:xfrm>
        <a:graphic>
          <a:graphicData uri="http://schemas.openxmlformats.org/drawingml/2006/table">
            <a:tbl>
              <a:tblPr/>
              <a:tblGrid>
                <a:gridCol w="1188720"/>
                <a:gridCol w="1920240"/>
                <a:gridCol w="2130552"/>
              </a:tblGrid>
              <a:tr h="411480">
                <a:tc>
                  <a:txBody>
                    <a:bodyPr/>
                    <a:lstStyle/>
                    <a:p>
                      <a:pPr indent="0" marL="0">
                        <a:buNone/>
                      </a:pPr>
                      <a:endParaRPr lang="en-US" sz="1600" dirty="0">
                        <a:latin typeface="Atkinson Hyperlegible Next" charset="0"/>
                        <a:ea typeface="Atkinson Hyperlegible Next" charset="0"/>
                        <a:cs typeface="Atkinson Hyperlegible Next" charset="0"/>
                      </a:endParaRPr>
                    </a:p>
                  </a:txBody>
                  <a:tcPr marL="73152" marR="73152" marT="73152" marB="73152"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add(i, x)</a:t>
                      </a:r>
                      <a:endParaRPr lang="en-US" sz="1600" dirty="0">
                        <a:latin typeface="Atkinson Hyperlegible Next" charset="0"/>
                        <a:ea typeface="Atkinson Hyperlegible Next" charset="0"/>
                        <a:cs typeface="Atkinson Hyperlegible Next" charset="0"/>
                      </a:endParaRPr>
                    </a:p>
                  </a:txBody>
                  <a:tcPr marL="73152" marR="73152" marT="73152" marB="73152"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set(i, x)</a:t>
                      </a:r>
                      <a:endParaRPr lang="en-US" sz="1600" dirty="0">
                        <a:latin typeface="Atkinson Hyperlegible Next" charset="0"/>
                        <a:ea typeface="Atkinson Hyperlegible Next" charset="0"/>
                        <a:cs typeface="Atkinson Hyperlegible Next" charset="0"/>
                      </a:endParaRPr>
                    </a:p>
                  </a:txBody>
                  <a:tcPr marL="73152" marR="73152" marT="73152" marB="73152"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r>
              <a:tr h="411480">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Size</a:t>
                      </a:r>
                      <a:endParaRPr lang="en-US" sz="1700" dirty="0">
                        <a:latin typeface="Atkinson Hyperlegible Next" charset="0"/>
                        <a:ea typeface="Atkinson Hyperlegible Next" charset="0"/>
                        <a:cs typeface="Atkinson Hyperlegible Next" charset="0"/>
                      </a:endParaRPr>
                    </a:p>
                  </a:txBody>
                  <a:tcPr marL="54864" marR="54864" marT="54864" marB="54864"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+ 1</a:t>
                      </a:r>
                      <a:endParaRPr lang="en-US" sz="1700" dirty="0">
                        <a:latin typeface="Atkinson Hyperlegible Next" charset="0"/>
                        <a:ea typeface="Atkinson Hyperlegible Next" charset="0"/>
                        <a:cs typeface="Atkinson Hyperlegible Next" charset="0"/>
                      </a:endParaRPr>
                    </a:p>
                  </a:txBody>
                  <a:tcPr marL="54864" marR="54864" marT="54864" marB="54864"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same</a:t>
                      </a:r>
                      <a:endParaRPr lang="en-US" sz="1700" dirty="0">
                        <a:latin typeface="Atkinson Hyperlegible Next" charset="0"/>
                        <a:ea typeface="Atkinson Hyperlegible Next" charset="0"/>
                        <a:cs typeface="Atkinson Hyperlegible Next" charset="0"/>
                      </a:endParaRPr>
                    </a:p>
                  </a:txBody>
                  <a:tcPr marL="54864" marR="54864" marT="54864" marB="54864"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411480">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Returns</a:t>
                      </a:r>
                      <a:endParaRPr lang="en-US" sz="1700" dirty="0">
                        <a:latin typeface="Atkinson Hyperlegible Next" charset="0"/>
                        <a:ea typeface="Atkinson Hyperlegible Next" charset="0"/>
                        <a:cs typeface="Atkinson Hyperlegible Next" charset="0"/>
                      </a:endParaRPr>
                    </a:p>
                  </a:txBody>
                  <a:tcPr marL="54864" marR="54864" marT="54864" marB="54864"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nothing (void)</a:t>
                      </a:r>
                      <a:endParaRPr lang="en-US" sz="1700" dirty="0">
                        <a:latin typeface="Atkinson Hyperlegible Next" charset="0"/>
                        <a:ea typeface="Atkinson Hyperlegible Next" charset="0"/>
                        <a:cs typeface="Atkinson Hyperlegible Next" charset="0"/>
                      </a:endParaRPr>
                    </a:p>
                  </a:txBody>
                  <a:tcPr marL="54864" marR="54864" marT="54864" marB="54864"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the old element</a:t>
                      </a:r>
                      <a:endParaRPr lang="en-US" sz="1700" dirty="0">
                        <a:latin typeface="Atkinson Hyperlegible Next" charset="0"/>
                        <a:ea typeface="Atkinson Hyperlegible Next" charset="0"/>
                        <a:cs typeface="Atkinson Hyperlegible Next" charset="0"/>
                      </a:endParaRPr>
                    </a:p>
                  </a:txBody>
                  <a:tcPr marL="54864" marR="54864" marT="54864" marB="54864"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411480">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Valid i</a:t>
                      </a:r>
                      <a:endParaRPr lang="en-US" sz="1700" dirty="0">
                        <a:latin typeface="Atkinson Hyperlegible Next" charset="0"/>
                        <a:ea typeface="Atkinson Hyperlegible Next" charset="0"/>
                        <a:cs typeface="Atkinson Hyperlegible Next" charset="0"/>
                      </a:endParaRPr>
                    </a:p>
                  </a:txBody>
                  <a:tcPr marL="54864" marR="54864" marT="54864" marB="54864"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0 to size()</a:t>
                      </a:r>
                      <a:endParaRPr lang="en-US" sz="1700" dirty="0">
                        <a:latin typeface="Atkinson Hyperlegible Next" charset="0"/>
                        <a:ea typeface="Atkinson Hyperlegible Next" charset="0"/>
                        <a:cs typeface="Atkinson Hyperlegible Next" charset="0"/>
                      </a:endParaRPr>
                    </a:p>
                  </a:txBody>
                  <a:tcPr marL="54864" marR="54864" marT="54864" marB="54864"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0 to size() - 1</a:t>
                      </a:r>
                      <a:endParaRPr lang="en-US" sz="1700" dirty="0">
                        <a:latin typeface="Atkinson Hyperlegible Next" charset="0"/>
                        <a:ea typeface="Atkinson Hyperlegible Next" charset="0"/>
                        <a:cs typeface="Atkinson Hyperlegible Next" charset="0"/>
                      </a:endParaRPr>
                    </a:p>
                  </a:txBody>
                  <a:tcPr marL="54864" marR="54864" marT="54864" marB="54864"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bl>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PAUSE AND TRY</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Track the list</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4.8 ArrayList Methods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14</a:t>
            </a:r>
            <a:endParaRPr lang="en-US" sz="1000" dirty="0"/>
          </a:p>
        </p:txBody>
      </p:sp>
      <p:sp>
        <p:nvSpPr>
          <p:cNvPr id="8" name="Shape 4"/>
          <p:cNvSpPr/>
          <p:nvPr/>
        </p:nvSpPr>
        <p:spPr>
          <a:xfrm>
            <a:off x="548640" y="1508760"/>
            <a:ext cx="11094415" cy="4526280"/>
          </a:xfrm>
          <a:prstGeom prst="roundRect">
            <a:avLst>
              <a:gd name="adj" fmla="val 5051"/>
            </a:avLst>
          </a:prstGeom>
          <a:solidFill>
            <a:srgbClr val="FFF5C7"/>
          </a:solidFill>
          <a:ln w="12700">
            <a:solidFill>
              <a:srgbClr val="FFF5C7"/>
            </a:solidFill>
            <a:prstDash val="solid"/>
          </a:ln>
        </p:spPr>
      </p:sp>
      <p:sp>
        <p:nvSpPr>
          <p:cNvPr id="9" name="Shape 5"/>
          <p:cNvSpPr/>
          <p:nvPr/>
        </p:nvSpPr>
        <p:spPr>
          <a:xfrm>
            <a:off x="868680" y="1801368"/>
            <a:ext cx="1783080" cy="365760"/>
          </a:xfrm>
          <a:prstGeom prst="roundRect">
            <a:avLst>
              <a:gd name="adj" fmla="val 50000"/>
            </a:avLst>
          </a:prstGeom>
          <a:solidFill>
            <a:srgbClr val="F2B705"/>
          </a:solidFill>
          <a:ln w="12700">
            <a:solidFill>
              <a:srgbClr val="F2B705"/>
            </a:solidFill>
            <a:prstDash val="solid"/>
          </a:ln>
        </p:spPr>
      </p:sp>
      <p:sp>
        <p:nvSpPr>
          <p:cNvPr id="10" name="Text 6"/>
          <p:cNvSpPr/>
          <p:nvPr/>
        </p:nvSpPr>
        <p:spPr>
          <a:xfrm>
            <a:off x="868680" y="1801368"/>
            <a:ext cx="1783080" cy="365760"/>
          </a:xfrm>
          <a:prstGeom prst="rect">
            <a:avLst/>
          </a:prstGeom>
          <a:noFill/>
          <a:ln/>
        </p:spPr>
        <p:txBody>
          <a:bodyPr wrap="square" lIns="0" tIns="0" rIns="0" bIns="0" rtlCol="0" anchor="ctr"/>
          <a:lstStyle/>
          <a:p>
            <a:pPr algn="ctr" indent="0" marL="0">
              <a:buNone/>
            </a:pPr>
            <a:r>
              <a:rPr lang="en-US" sz="1050" b="1" spc="200" kern="0" dirty="0">
                <a:solidFill>
                  <a:srgbClr val="1F2B28"/>
                </a:solidFill>
                <a:latin typeface="Atkinson Hyperlegible Next" pitchFamily="34" charset="0"/>
                <a:ea typeface="Atkinson Hyperlegible Next" pitchFamily="34" charset="-122"/>
                <a:cs typeface="Atkinson Hyperlegible Next" pitchFamily="34" charset="-120"/>
              </a:rPr>
              <a:t>PAUSE AND TRY</a:t>
            </a:r>
            <a:endParaRPr lang="en-US" sz="1050" dirty="0"/>
          </a:p>
        </p:txBody>
      </p:sp>
      <p:sp>
        <p:nvSpPr>
          <p:cNvPr id="11" name="Text 7"/>
          <p:cNvSpPr/>
          <p:nvPr/>
        </p:nvSpPr>
        <p:spPr>
          <a:xfrm>
            <a:off x="868680" y="2286000"/>
            <a:ext cx="10454335"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Draw the list after each line. What prints?</a:t>
            </a:r>
            <a:endParaRPr lang="en-US" sz="2200" dirty="0"/>
          </a:p>
        </p:txBody>
      </p:sp>
      <p:sp>
        <p:nvSpPr>
          <p:cNvPr id="12" name="Shape 8"/>
          <p:cNvSpPr/>
          <p:nvPr/>
        </p:nvSpPr>
        <p:spPr>
          <a:xfrm>
            <a:off x="868680" y="2971800"/>
            <a:ext cx="6035040" cy="2926080"/>
          </a:xfrm>
          <a:prstGeom prst="roundRect">
            <a:avLst>
              <a:gd name="adj" fmla="val 3750"/>
            </a:avLst>
          </a:prstGeom>
          <a:solidFill>
            <a:srgbClr val="EEF3F1"/>
          </a:solidFill>
          <a:ln w="12700">
            <a:solidFill>
              <a:srgbClr val="E6E1D6"/>
            </a:solidFill>
            <a:prstDash val="solid"/>
          </a:ln>
        </p:spPr>
      </p:sp>
      <p:sp>
        <p:nvSpPr>
          <p:cNvPr id="13" name="Text 9"/>
          <p:cNvSpPr/>
          <p:nvPr/>
        </p:nvSpPr>
        <p:spPr>
          <a:xfrm>
            <a:off x="1143000" y="3154680"/>
            <a:ext cx="5486400" cy="2560320"/>
          </a:xfrm>
          <a:prstGeom prst="rect">
            <a:avLst/>
          </a:prstGeom>
          <a:noFill/>
          <a:ln/>
        </p:spPr>
        <p:txBody>
          <a:bodyPr wrap="square" lIns="0" tIns="0" rIns="0" bIns="0" rtlCol="0" anchor="t"/>
          <a:lstStyle/>
          <a:p>
            <a:pPr indent="0" marL="0">
              <a:lnSpc>
                <a:spcPct val="115000"/>
              </a:lnSpc>
              <a:buNone/>
            </a:pPr>
            <a:r>
              <a:rPr lang="en-US" sz="1700" dirty="0">
                <a:solidFill>
                  <a:srgbClr val="868F8A"/>
                </a:solidFill>
                <a:latin typeface="Atkinson Hyperlegible Mono" pitchFamily="34" charset="0"/>
                <a:ea typeface="Atkinson Hyperlegible Mono" pitchFamily="34" charset="-122"/>
                <a:cs typeface="Atkinson Hyperlegible Mono" pitchFamily="34" charset="-120"/>
              </a:rPr>
              <a:t>1  </a:t>
            </a:r>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ArrayList&lt;String&gt; c =</a:t>
            </a:r>
            <a:endParaRPr lang="en-US" sz="1700" dirty="0"/>
          </a:p>
          <a:p>
            <a:pPr indent="0" marL="0">
              <a:lnSpc>
                <a:spcPct val="115000"/>
              </a:lnSpc>
              <a:buNone/>
            </a:pPr>
            <a:r>
              <a:rPr lang="en-US" sz="1700" dirty="0">
                <a:solidFill>
                  <a:srgbClr val="868F8A"/>
                </a:solidFill>
                <a:latin typeface="Atkinson Hyperlegible Mono" pitchFamily="34" charset="0"/>
                <a:ea typeface="Atkinson Hyperlegible Mono" pitchFamily="34" charset="-122"/>
                <a:cs typeface="Atkinson Hyperlegible Mono" pitchFamily="34" charset="-120"/>
              </a:rPr>
              <a:t>2  </a:t>
            </a:r>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        new ArrayList&lt;String&gt;();</a:t>
            </a:r>
            <a:endParaRPr lang="en-US" sz="1700" dirty="0"/>
          </a:p>
          <a:p>
            <a:pPr indent="0" marL="0">
              <a:lnSpc>
                <a:spcPct val="115000"/>
              </a:lnSpc>
              <a:buNone/>
            </a:pPr>
            <a:r>
              <a:rPr lang="en-US" sz="1700" dirty="0">
                <a:solidFill>
                  <a:srgbClr val="868F8A"/>
                </a:solidFill>
                <a:latin typeface="Atkinson Hyperlegible Mono" pitchFamily="34" charset="0"/>
                <a:ea typeface="Atkinson Hyperlegible Mono" pitchFamily="34" charset="-122"/>
                <a:cs typeface="Atkinson Hyperlegible Mono" pitchFamily="34" charset="-120"/>
              </a:rPr>
              <a:t>3  </a:t>
            </a:r>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c.add("x");</a:t>
            </a:r>
            <a:endParaRPr lang="en-US" sz="1700" dirty="0"/>
          </a:p>
          <a:p>
            <a:pPr indent="0" marL="0">
              <a:lnSpc>
                <a:spcPct val="115000"/>
              </a:lnSpc>
              <a:buNone/>
            </a:pPr>
            <a:r>
              <a:rPr lang="en-US" sz="1700" dirty="0">
                <a:solidFill>
                  <a:srgbClr val="868F8A"/>
                </a:solidFill>
                <a:latin typeface="Atkinson Hyperlegible Mono" pitchFamily="34" charset="0"/>
                <a:ea typeface="Atkinson Hyperlegible Mono" pitchFamily="34" charset="-122"/>
                <a:cs typeface="Atkinson Hyperlegible Mono" pitchFamily="34" charset="-120"/>
              </a:rPr>
              <a:t>4  </a:t>
            </a:r>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c.add("y");</a:t>
            </a:r>
            <a:endParaRPr lang="en-US" sz="1700" dirty="0"/>
          </a:p>
          <a:p>
            <a:pPr indent="0" marL="0">
              <a:lnSpc>
                <a:spcPct val="115000"/>
              </a:lnSpc>
              <a:buNone/>
            </a:pPr>
            <a:r>
              <a:rPr lang="en-US" sz="1700" dirty="0">
                <a:solidFill>
                  <a:srgbClr val="868F8A"/>
                </a:solidFill>
                <a:latin typeface="Atkinson Hyperlegible Mono" pitchFamily="34" charset="0"/>
                <a:ea typeface="Atkinson Hyperlegible Mono" pitchFamily="34" charset="-122"/>
                <a:cs typeface="Atkinson Hyperlegible Mono" pitchFamily="34" charset="-120"/>
              </a:rPr>
              <a:t>5  </a:t>
            </a:r>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c.add(0, "w");</a:t>
            </a:r>
            <a:endParaRPr lang="en-US" sz="1700" dirty="0"/>
          </a:p>
          <a:p>
            <a:pPr indent="0" marL="0">
              <a:lnSpc>
                <a:spcPct val="115000"/>
              </a:lnSpc>
              <a:buNone/>
            </a:pPr>
            <a:r>
              <a:rPr lang="en-US" sz="1700" dirty="0">
                <a:solidFill>
                  <a:srgbClr val="868F8A"/>
                </a:solidFill>
                <a:latin typeface="Atkinson Hyperlegible Mono" pitchFamily="34" charset="0"/>
                <a:ea typeface="Atkinson Hyperlegible Mono" pitchFamily="34" charset="-122"/>
                <a:cs typeface="Atkinson Hyperlegible Mono" pitchFamily="34" charset="-120"/>
              </a:rPr>
              <a:t>6  </a:t>
            </a:r>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c.set(1, "v");</a:t>
            </a:r>
            <a:endParaRPr lang="en-US" sz="1700" dirty="0"/>
          </a:p>
          <a:p>
            <a:pPr indent="0" marL="0">
              <a:lnSpc>
                <a:spcPct val="115000"/>
              </a:lnSpc>
              <a:buNone/>
            </a:pPr>
            <a:r>
              <a:rPr lang="en-US" sz="1700" dirty="0">
                <a:solidFill>
                  <a:srgbClr val="868F8A"/>
                </a:solidFill>
                <a:latin typeface="Atkinson Hyperlegible Mono" pitchFamily="34" charset="0"/>
                <a:ea typeface="Atkinson Hyperlegible Mono" pitchFamily="34" charset="-122"/>
                <a:cs typeface="Atkinson Hyperlegible Mono" pitchFamily="34" charset="-120"/>
              </a:rPr>
              <a:t>7  </a:t>
            </a:r>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c.add(c.size(), "z");</a:t>
            </a:r>
            <a:endParaRPr lang="en-US" sz="1700" dirty="0"/>
          </a:p>
          <a:p>
            <a:pPr indent="0" marL="0">
              <a:lnSpc>
                <a:spcPct val="115000"/>
              </a:lnSpc>
              <a:buNone/>
            </a:pPr>
            <a:r>
              <a:rPr lang="en-US" sz="1700" dirty="0">
                <a:solidFill>
                  <a:srgbClr val="868F8A"/>
                </a:solidFill>
                <a:latin typeface="Atkinson Hyperlegible Mono" pitchFamily="34" charset="0"/>
                <a:ea typeface="Atkinson Hyperlegible Mono" pitchFamily="34" charset="-122"/>
                <a:cs typeface="Atkinson Hyperlegible Mono" pitchFamily="34" charset="-120"/>
              </a:rPr>
              <a:t>8  </a:t>
            </a:r>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System.out.println(c);</a:t>
            </a:r>
            <a:endParaRPr lang="en-US" sz="1700" dirty="0"/>
          </a:p>
          <a:p>
            <a:pPr indent="0" marL="0">
              <a:lnSpc>
                <a:spcPct val="115000"/>
              </a:lnSpc>
              <a:buNone/>
            </a:pPr>
            <a:r>
              <a:rPr lang="en-US" sz="1700" dirty="0">
                <a:solidFill>
                  <a:srgbClr val="868F8A"/>
                </a:solidFill>
                <a:latin typeface="Atkinson Hyperlegible Mono" pitchFamily="34" charset="0"/>
                <a:ea typeface="Atkinson Hyperlegible Mono" pitchFamily="34" charset="-122"/>
                <a:cs typeface="Atkinson Hyperlegible Mono" pitchFamily="34" charset="-120"/>
              </a:rPr>
              <a:t>9  </a:t>
            </a:r>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System.out.println(c.size());</a:t>
            </a:r>
            <a:endParaRPr lang="en-US" sz="1700" dirty="0"/>
          </a:p>
        </p:txBody>
      </p:sp>
      <p:sp>
        <p:nvSpPr>
          <p:cNvPr id="14" name="Text 10"/>
          <p:cNvSpPr/>
          <p:nvPr/>
        </p:nvSpPr>
        <p:spPr>
          <a:xfrm>
            <a:off x="7223760" y="3063240"/>
            <a:ext cx="4114800" cy="1828800"/>
          </a:xfrm>
          <a:prstGeom prst="rect">
            <a:avLst/>
          </a:prstGeom>
          <a:noFill/>
          <a:ln/>
        </p:spPr>
        <p:txBody>
          <a:bodyPr wrap="square" lIns="0" tIns="0" rIns="0" bIns="0" rtlCol="0" anchor="t"/>
          <a:lstStyle/>
          <a:p>
            <a:pPr indent="0" marL="0">
              <a:buNone/>
            </a:pPr>
            <a:r>
              <a:rPr lang="en-US" sz="1900" dirty="0">
                <a:solidFill>
                  <a:srgbClr val="1F2B28"/>
                </a:solidFill>
                <a:latin typeface="Atkinson Hyperlegible Next" pitchFamily="34" charset="0"/>
                <a:ea typeface="Atkinson Hyperlegible Next" pitchFamily="34" charset="-122"/>
                <a:cs typeface="Atkinson Hyperlegible Next" pitchFamily="34" charset="-120"/>
              </a:rPr>
              <a:t>Hint: ask "does this make room, or overwrite?" for every call with an index.</a:t>
            </a:r>
            <a:endParaRPr lang="en-US" sz="19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0E7C6B"/>
        </a:solidFill>
      </p:bgPr>
    </p:bg>
    <p:spTree>
      <p:nvGrpSpPr>
        <p:cNvPr id="1" name=""/>
        <p:cNvGrpSpPr/>
        <p:nvPr/>
      </p:nvGrpSpPr>
      <p:grpSpPr>
        <a:xfrm>
          <a:off x="0" y="0"/>
          <a:ext cx="0" cy="0"/>
          <a:chOff x="0" y="0"/>
          <a:chExt cx="0" cy="0"/>
        </a:xfrm>
      </p:grpSpPr>
      <p:pic>
        <p:nvPicPr>
          <p:cNvPr id="2" name="Image 0" descr="/private/tmp/claude-501/-Users-jamemclaughlin-Projects-HopperLearn/c79be0e7-6e47-4000-8505-888903230d9a/scratchpad/slides21/assets/image-1003-1.png">    </p:cNvPr>
          <p:cNvPicPr>
            <a:picLocks noChangeAspect="1"/>
          </p:cNvPicPr>
          <p:nvPr/>
        </p:nvPicPr>
        <p:blipFill>
          <a:blip r:embed="rId1"/>
          <a:stretch>
            <a:fillRect/>
          </a:stretch>
        </p:blipFill>
        <p:spPr>
          <a:xfrm>
            <a:off x="548640" y="457200"/>
            <a:ext cx="1463040" cy="365760"/>
          </a:xfrm>
          <a:prstGeom prst="rect">
            <a:avLst/>
          </a:prstGeom>
        </p:spPr>
      </p:pic>
      <p:sp>
        <p:nvSpPr>
          <p:cNvPr id="3" name="Shape 0"/>
          <p:cNvSpPr/>
          <p:nvPr/>
        </p:nvSpPr>
        <p:spPr>
          <a:xfrm rot="-240000">
            <a:off x="685800" y="2423160"/>
            <a:ext cx="1783080" cy="1783080"/>
          </a:xfrm>
          <a:prstGeom prst="roundRect">
            <a:avLst>
              <a:gd name="adj" fmla="val 15385"/>
            </a:avLst>
          </a:prstGeom>
          <a:solidFill>
            <a:srgbClr val="FFFFFF"/>
          </a:solidFill>
          <a:ln w="12700">
            <a:solidFill>
              <a:srgbClr val="FFFFFF"/>
            </a:solidFill>
            <a:prstDash val="solid"/>
          </a:ln>
        </p:spPr>
      </p:sp>
      <p:sp>
        <p:nvSpPr>
          <p:cNvPr id="4" name="Text 1"/>
          <p:cNvSpPr/>
          <p:nvPr/>
        </p:nvSpPr>
        <p:spPr>
          <a:xfrm rot="-240000">
            <a:off x="685800" y="2423160"/>
            <a:ext cx="1783080" cy="1783080"/>
          </a:xfrm>
          <a:prstGeom prst="rect">
            <a:avLst/>
          </a:prstGeom>
          <a:noFill/>
          <a:ln/>
        </p:spPr>
        <p:txBody>
          <a:bodyPr wrap="square" lIns="0" tIns="0" rIns="0" bIns="0" rtlCol="0" anchor="ctr"/>
          <a:lstStyle/>
          <a:p>
            <a:pPr algn="ctr" indent="0" marL="0">
              <a:buNone/>
            </a:pPr>
            <a:r>
              <a:rPr lang="en-US" sz="8000" dirty="0">
                <a:solidFill>
                  <a:srgbClr val="0E7C6B"/>
                </a:solidFill>
                <a:latin typeface="Atkinson Hyperlegible Next ExtraBold" pitchFamily="34" charset="0"/>
                <a:ea typeface="Atkinson Hyperlegible Next ExtraBold" pitchFamily="34" charset="-122"/>
                <a:cs typeface="Atkinson Hyperlegible Next ExtraBold" pitchFamily="34" charset="-120"/>
              </a:rPr>
              <a:t>4</a:t>
            </a:r>
            <a:endParaRPr lang="en-US" sz="8000" dirty="0"/>
          </a:p>
        </p:txBody>
      </p:sp>
      <p:sp>
        <p:nvSpPr>
          <p:cNvPr id="5" name="Text 2"/>
          <p:cNvSpPr/>
          <p:nvPr/>
        </p:nvSpPr>
        <p:spPr>
          <a:xfrm>
            <a:off x="3017520" y="2697480"/>
            <a:ext cx="8229600" cy="320040"/>
          </a:xfrm>
          <a:prstGeom prst="rect">
            <a:avLst/>
          </a:prstGeom>
          <a:noFill/>
          <a:ln/>
        </p:spPr>
        <p:txBody>
          <a:bodyPr wrap="square" lIns="0" tIns="0" rIns="0" bIns="0" rtlCol="0" anchor="ctr"/>
          <a:lstStyle/>
          <a:p>
            <a:pPr indent="0" marL="0">
              <a:buNone/>
            </a:pPr>
            <a:r>
              <a:rPr lang="en-US" sz="1200" b="1" spc="300" kern="0" dirty="0">
                <a:solidFill>
                  <a:srgbClr val="8FE0C8"/>
                </a:solidFill>
                <a:latin typeface="Atkinson Hyperlegible Next" pitchFamily="34" charset="0"/>
                <a:ea typeface="Atkinson Hyperlegible Next" pitchFamily="34" charset="-122"/>
                <a:cs typeface="Atkinson Hyperlegible Next" pitchFamily="34" charset="-120"/>
              </a:rPr>
              <a:t>PART 4</a:t>
            </a:r>
            <a:endParaRPr lang="en-US" sz="1200" dirty="0"/>
          </a:p>
        </p:txBody>
      </p:sp>
      <p:sp>
        <p:nvSpPr>
          <p:cNvPr id="6" name="Text 3"/>
          <p:cNvSpPr/>
          <p:nvPr/>
        </p:nvSpPr>
        <p:spPr>
          <a:xfrm>
            <a:off x="3017520" y="3063240"/>
            <a:ext cx="8595360" cy="1005840"/>
          </a:xfrm>
          <a:prstGeom prst="rect">
            <a:avLst/>
          </a:prstGeom>
          <a:noFill/>
          <a:ln/>
        </p:spPr>
        <p:txBody>
          <a:bodyPr wrap="square" lIns="0" tIns="0" rIns="0" bIns="0" rtlCol="0" anchor="ctr"/>
          <a:lstStyle/>
          <a:p>
            <a:pPr indent="0" marL="0">
              <a:buNone/>
            </a:pPr>
            <a:r>
              <a:rPr lang="en-US" sz="40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Remove, and what a list holds</a:t>
            </a:r>
            <a:endParaRPr lang="en-US" sz="4000" dirty="0"/>
          </a:p>
        </p:txBody>
      </p:sp>
      <p:sp>
        <p:nvSpPr>
          <p:cNvPr id="7" name="Text 4"/>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8FE0C8"/>
                </a:solidFill>
                <a:latin typeface="Atkinson Hyperlegible Next" pitchFamily="34" charset="0"/>
                <a:ea typeface="Atkinson Hyperlegible Next" pitchFamily="34" charset="-122"/>
                <a:cs typeface="Atkinson Hyperlegible Next" pitchFamily="34" charset="-120"/>
              </a:rPr>
              <a:t>15</a:t>
            </a:r>
            <a:endParaRPr lang="en-US" sz="10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KEY IDEA</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remove(index) closes the gap</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4.8 ArrayList Methods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16</a:t>
            </a:r>
            <a:endParaRPr lang="en-US" sz="1000" dirty="0"/>
          </a:p>
        </p:txBody>
      </p:sp>
      <p:sp>
        <p:nvSpPr>
          <p:cNvPr id="8" name="Shape 4"/>
          <p:cNvSpPr/>
          <p:nvPr/>
        </p:nvSpPr>
        <p:spPr>
          <a:xfrm>
            <a:off x="548640" y="1554480"/>
            <a:ext cx="5486400" cy="4526280"/>
          </a:xfrm>
          <a:prstGeom prst="roundRect">
            <a:avLst>
              <a:gd name="adj" fmla="val 2424"/>
            </a:avLst>
          </a:prstGeom>
          <a:solidFill>
            <a:srgbClr val="EEF3F1"/>
          </a:solidFill>
          <a:ln w="12700">
            <a:solidFill>
              <a:srgbClr val="E6E1D6"/>
            </a:solidFill>
            <a:prstDash val="solid"/>
          </a:ln>
        </p:spPr>
      </p:sp>
      <p:sp>
        <p:nvSpPr>
          <p:cNvPr id="9" name="Text 5"/>
          <p:cNvSpPr/>
          <p:nvPr/>
        </p:nvSpPr>
        <p:spPr>
          <a:xfrm>
            <a:off x="822960" y="1737360"/>
            <a:ext cx="493776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REMOVEDEMO.JAVA (MAIN)</a:t>
            </a:r>
            <a:endParaRPr lang="en-US" sz="1050" dirty="0"/>
          </a:p>
        </p:txBody>
      </p:sp>
      <p:sp>
        <p:nvSpPr>
          <p:cNvPr id="10" name="Text 6"/>
          <p:cNvSpPr/>
          <p:nvPr/>
        </p:nvSpPr>
        <p:spPr>
          <a:xfrm>
            <a:off x="822960" y="2057400"/>
            <a:ext cx="4937760" cy="3840480"/>
          </a:xfrm>
          <a:prstGeom prst="rect">
            <a:avLst/>
          </a:prstGeom>
          <a:noFill/>
          <a:ln/>
        </p:spPr>
        <p:txBody>
          <a:bodyPr wrap="square" lIns="0" tIns="0" rIns="0" bIns="0" rtlCol="0" anchor="t"/>
          <a:lstStyle/>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ArrayList&lt;String&gt; pets =</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        new ArrayList&lt;String&gt;();</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pets.add("kit");</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pets.add("pup");</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pets.add("cub");</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pets.add("joey");</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String gone = pets.remove(1);</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System.out.println(gone);</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System.out.println(pets);</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System.out.println(pets.get(1));</a:t>
            </a:r>
            <a:endParaRPr lang="en-US" sz="1600" dirty="0"/>
          </a:p>
        </p:txBody>
      </p:sp>
      <p:sp>
        <p:nvSpPr>
          <p:cNvPr id="11" name="Shape 7"/>
          <p:cNvSpPr/>
          <p:nvPr/>
        </p:nvSpPr>
        <p:spPr>
          <a:xfrm>
            <a:off x="6400800" y="4526280"/>
            <a:ext cx="5239512" cy="1554480"/>
          </a:xfrm>
          <a:prstGeom prst="roundRect">
            <a:avLst>
              <a:gd name="adj" fmla="val 7059"/>
            </a:avLst>
          </a:prstGeom>
          <a:solidFill>
            <a:srgbClr val="1F2B28"/>
          </a:solidFill>
          <a:ln w="12700">
            <a:solidFill>
              <a:srgbClr val="1F2B28"/>
            </a:solidFill>
            <a:prstDash val="solid"/>
          </a:ln>
        </p:spPr>
      </p:sp>
      <p:sp>
        <p:nvSpPr>
          <p:cNvPr id="12" name="Text 8"/>
          <p:cNvSpPr/>
          <p:nvPr/>
        </p:nvSpPr>
        <p:spPr>
          <a:xfrm>
            <a:off x="6675120" y="4663440"/>
            <a:ext cx="18288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OUTPUT</a:t>
            </a:r>
            <a:endParaRPr lang="en-US" sz="1050" dirty="0"/>
          </a:p>
        </p:txBody>
      </p:sp>
      <p:sp>
        <p:nvSpPr>
          <p:cNvPr id="13" name="Text 9"/>
          <p:cNvSpPr/>
          <p:nvPr/>
        </p:nvSpPr>
        <p:spPr>
          <a:xfrm>
            <a:off x="6675120" y="4937760"/>
            <a:ext cx="4690872" cy="1051560"/>
          </a:xfrm>
          <a:prstGeom prst="rect">
            <a:avLst/>
          </a:prstGeom>
          <a:noFill/>
          <a:ln/>
        </p:spPr>
        <p:txBody>
          <a:bodyPr wrap="square" lIns="0" tIns="0" rIns="0" bIns="0" rtlCol="0" anchor="t"/>
          <a:lstStyle/>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pup</a:t>
            </a:r>
            <a:endParaRPr lang="en-US" sz="2000" dirty="0"/>
          </a:p>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[kit, cub, joey]</a:t>
            </a:r>
            <a:endParaRPr lang="en-US" sz="2000" dirty="0"/>
          </a:p>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cub</a:t>
            </a:r>
            <a:endParaRPr lang="en-US" sz="2000" dirty="0"/>
          </a:p>
        </p:txBody>
      </p:sp>
      <p:sp>
        <p:nvSpPr>
          <p:cNvPr id="14" name="Text 10"/>
          <p:cNvSpPr/>
          <p:nvPr/>
        </p:nvSpPr>
        <p:spPr>
          <a:xfrm>
            <a:off x="6400800" y="1572768"/>
            <a:ext cx="5486400" cy="274320"/>
          </a:xfrm>
          <a:prstGeom prst="rect">
            <a:avLst/>
          </a:prstGeom>
          <a:noFill/>
          <a:ln/>
        </p:spPr>
        <p:txBody>
          <a:bodyPr wrap="square" lIns="0" tIns="0" rIns="0" bIns="0" rtlCol="0" anchor="ctr"/>
          <a:lstStyle/>
          <a:p>
            <a:pPr indent="0" marL="0">
              <a:buNone/>
            </a:pPr>
            <a:r>
              <a:rPr lang="en-US" sz="1300" b="1" dirty="0">
                <a:solidFill>
                  <a:srgbClr val="4F5D58"/>
                </a:solidFill>
                <a:latin typeface="Atkinson Hyperlegible Next" pitchFamily="34" charset="0"/>
                <a:ea typeface="Atkinson Hyperlegible Next" pitchFamily="34" charset="-122"/>
                <a:cs typeface="Atkinson Hyperlegible Next" pitchFamily="34" charset="-120"/>
              </a:rPr>
              <a:t>Before</a:t>
            </a:r>
            <a:endParaRPr lang="en-US" sz="1300" dirty="0"/>
          </a:p>
        </p:txBody>
      </p:sp>
      <p:sp>
        <p:nvSpPr>
          <p:cNvPr id="15" name="Shape 11"/>
          <p:cNvSpPr/>
          <p:nvPr/>
        </p:nvSpPr>
        <p:spPr>
          <a:xfrm>
            <a:off x="6400800" y="1920240"/>
            <a:ext cx="1143000" cy="566928"/>
          </a:xfrm>
          <a:prstGeom prst="rect">
            <a:avLst/>
          </a:prstGeom>
          <a:solidFill>
            <a:srgbClr val="FFFFFF"/>
          </a:solidFill>
          <a:ln w="12700">
            <a:solidFill>
              <a:srgbClr val="868F8A"/>
            </a:solidFill>
            <a:prstDash val="solid"/>
          </a:ln>
        </p:spPr>
      </p:sp>
      <p:sp>
        <p:nvSpPr>
          <p:cNvPr id="16" name="Text 12"/>
          <p:cNvSpPr/>
          <p:nvPr/>
        </p:nvSpPr>
        <p:spPr>
          <a:xfrm>
            <a:off x="6400800" y="1920240"/>
            <a:ext cx="1143000" cy="566928"/>
          </a:xfrm>
          <a:prstGeom prst="rect">
            <a:avLst/>
          </a:prstGeom>
          <a:noFill/>
          <a:ln/>
        </p:spPr>
        <p:txBody>
          <a:bodyPr wrap="square" lIns="0" tIns="0" rIns="0" bIns="0" rtlCol="0" anchor="ctr"/>
          <a:lstStyle/>
          <a:p>
            <a:pPr algn="ct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kit</a:t>
            </a:r>
            <a:endParaRPr lang="en-US" sz="1600" dirty="0"/>
          </a:p>
        </p:txBody>
      </p:sp>
      <p:sp>
        <p:nvSpPr>
          <p:cNvPr id="17" name="Text 13"/>
          <p:cNvSpPr/>
          <p:nvPr/>
        </p:nvSpPr>
        <p:spPr>
          <a:xfrm>
            <a:off x="6400800" y="2514600"/>
            <a:ext cx="1143000" cy="256032"/>
          </a:xfrm>
          <a:prstGeom prst="rect">
            <a:avLst/>
          </a:prstGeom>
          <a:noFill/>
          <a:ln/>
        </p:spPr>
        <p:txBody>
          <a:bodyPr wrap="square" lIns="0" tIns="0" rIns="0" bIns="0" rtlCol="0" anchor="ctr"/>
          <a:lstStyle/>
          <a:p>
            <a:pPr algn="ctr" indent="0" marL="0">
              <a:buNone/>
            </a:pPr>
            <a:r>
              <a:rPr lang="en-US" sz="1200" dirty="0">
                <a:solidFill>
                  <a:srgbClr val="4F5D58"/>
                </a:solidFill>
                <a:latin typeface="Atkinson Hyperlegible Mono" pitchFamily="34" charset="0"/>
                <a:ea typeface="Atkinson Hyperlegible Mono" pitchFamily="34" charset="-122"/>
                <a:cs typeface="Atkinson Hyperlegible Mono" pitchFamily="34" charset="-120"/>
              </a:rPr>
              <a:t>0</a:t>
            </a:r>
            <a:endParaRPr lang="en-US" sz="1200" dirty="0"/>
          </a:p>
        </p:txBody>
      </p:sp>
      <p:sp>
        <p:nvSpPr>
          <p:cNvPr id="18" name="Shape 14"/>
          <p:cNvSpPr/>
          <p:nvPr/>
        </p:nvSpPr>
        <p:spPr>
          <a:xfrm>
            <a:off x="7543800" y="1920240"/>
            <a:ext cx="1143000" cy="566928"/>
          </a:xfrm>
          <a:prstGeom prst="rect">
            <a:avLst/>
          </a:prstGeom>
          <a:solidFill>
            <a:srgbClr val="FFF1DD"/>
          </a:solidFill>
          <a:ln w="12700">
            <a:solidFill>
              <a:srgbClr val="868F8A"/>
            </a:solidFill>
            <a:prstDash val="solid"/>
          </a:ln>
        </p:spPr>
      </p:sp>
      <p:sp>
        <p:nvSpPr>
          <p:cNvPr id="19" name="Text 15"/>
          <p:cNvSpPr/>
          <p:nvPr/>
        </p:nvSpPr>
        <p:spPr>
          <a:xfrm>
            <a:off x="7543800" y="1920240"/>
            <a:ext cx="1143000" cy="566928"/>
          </a:xfrm>
          <a:prstGeom prst="rect">
            <a:avLst/>
          </a:prstGeom>
          <a:noFill/>
          <a:ln/>
        </p:spPr>
        <p:txBody>
          <a:bodyPr wrap="square" lIns="0" tIns="0" rIns="0" bIns="0" rtlCol="0" anchor="ctr"/>
          <a:lstStyle/>
          <a:p>
            <a:pPr algn="ct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pup</a:t>
            </a:r>
            <a:endParaRPr lang="en-US" sz="1600" dirty="0"/>
          </a:p>
        </p:txBody>
      </p:sp>
      <p:sp>
        <p:nvSpPr>
          <p:cNvPr id="20" name="Text 16"/>
          <p:cNvSpPr/>
          <p:nvPr/>
        </p:nvSpPr>
        <p:spPr>
          <a:xfrm>
            <a:off x="7543800" y="2514600"/>
            <a:ext cx="1143000" cy="256032"/>
          </a:xfrm>
          <a:prstGeom prst="rect">
            <a:avLst/>
          </a:prstGeom>
          <a:noFill/>
          <a:ln/>
        </p:spPr>
        <p:txBody>
          <a:bodyPr wrap="square" lIns="0" tIns="0" rIns="0" bIns="0" rtlCol="0" anchor="ctr"/>
          <a:lstStyle/>
          <a:p>
            <a:pPr algn="ctr" indent="0" marL="0">
              <a:buNone/>
            </a:pPr>
            <a:r>
              <a:rPr lang="en-US" sz="1200" dirty="0">
                <a:solidFill>
                  <a:srgbClr val="4F5D58"/>
                </a:solidFill>
                <a:latin typeface="Atkinson Hyperlegible Mono" pitchFamily="34" charset="0"/>
                <a:ea typeface="Atkinson Hyperlegible Mono" pitchFamily="34" charset="-122"/>
                <a:cs typeface="Atkinson Hyperlegible Mono" pitchFamily="34" charset="-120"/>
              </a:rPr>
              <a:t>1</a:t>
            </a:r>
            <a:endParaRPr lang="en-US" sz="1200" dirty="0"/>
          </a:p>
        </p:txBody>
      </p:sp>
      <p:sp>
        <p:nvSpPr>
          <p:cNvPr id="21" name="Shape 17"/>
          <p:cNvSpPr/>
          <p:nvPr/>
        </p:nvSpPr>
        <p:spPr>
          <a:xfrm>
            <a:off x="8686800" y="1920240"/>
            <a:ext cx="1143000" cy="566928"/>
          </a:xfrm>
          <a:prstGeom prst="rect">
            <a:avLst/>
          </a:prstGeom>
          <a:solidFill>
            <a:srgbClr val="FFFFFF"/>
          </a:solidFill>
          <a:ln w="12700">
            <a:solidFill>
              <a:srgbClr val="868F8A"/>
            </a:solidFill>
            <a:prstDash val="solid"/>
          </a:ln>
        </p:spPr>
      </p:sp>
      <p:sp>
        <p:nvSpPr>
          <p:cNvPr id="22" name="Text 18"/>
          <p:cNvSpPr/>
          <p:nvPr/>
        </p:nvSpPr>
        <p:spPr>
          <a:xfrm>
            <a:off x="8686800" y="1920240"/>
            <a:ext cx="1143000" cy="566928"/>
          </a:xfrm>
          <a:prstGeom prst="rect">
            <a:avLst/>
          </a:prstGeom>
          <a:noFill/>
          <a:ln/>
        </p:spPr>
        <p:txBody>
          <a:bodyPr wrap="square" lIns="0" tIns="0" rIns="0" bIns="0" rtlCol="0" anchor="ctr"/>
          <a:lstStyle/>
          <a:p>
            <a:pPr algn="ct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cub</a:t>
            </a:r>
            <a:endParaRPr lang="en-US" sz="1600" dirty="0"/>
          </a:p>
        </p:txBody>
      </p:sp>
      <p:sp>
        <p:nvSpPr>
          <p:cNvPr id="23" name="Text 19"/>
          <p:cNvSpPr/>
          <p:nvPr/>
        </p:nvSpPr>
        <p:spPr>
          <a:xfrm>
            <a:off x="8686800" y="2514600"/>
            <a:ext cx="1143000" cy="256032"/>
          </a:xfrm>
          <a:prstGeom prst="rect">
            <a:avLst/>
          </a:prstGeom>
          <a:noFill/>
          <a:ln/>
        </p:spPr>
        <p:txBody>
          <a:bodyPr wrap="square" lIns="0" tIns="0" rIns="0" bIns="0" rtlCol="0" anchor="ctr"/>
          <a:lstStyle/>
          <a:p>
            <a:pPr algn="ctr" indent="0" marL="0">
              <a:buNone/>
            </a:pPr>
            <a:r>
              <a:rPr lang="en-US" sz="1200" dirty="0">
                <a:solidFill>
                  <a:srgbClr val="4F5D58"/>
                </a:solidFill>
                <a:latin typeface="Atkinson Hyperlegible Mono" pitchFamily="34" charset="0"/>
                <a:ea typeface="Atkinson Hyperlegible Mono" pitchFamily="34" charset="-122"/>
                <a:cs typeface="Atkinson Hyperlegible Mono" pitchFamily="34" charset="-120"/>
              </a:rPr>
              <a:t>2</a:t>
            </a:r>
            <a:endParaRPr lang="en-US" sz="1200" dirty="0"/>
          </a:p>
        </p:txBody>
      </p:sp>
      <p:sp>
        <p:nvSpPr>
          <p:cNvPr id="24" name="Shape 20"/>
          <p:cNvSpPr/>
          <p:nvPr/>
        </p:nvSpPr>
        <p:spPr>
          <a:xfrm>
            <a:off x="9829800" y="1920240"/>
            <a:ext cx="1143000" cy="566928"/>
          </a:xfrm>
          <a:prstGeom prst="rect">
            <a:avLst/>
          </a:prstGeom>
          <a:solidFill>
            <a:srgbClr val="FFFFFF"/>
          </a:solidFill>
          <a:ln w="12700">
            <a:solidFill>
              <a:srgbClr val="868F8A"/>
            </a:solidFill>
            <a:prstDash val="solid"/>
          </a:ln>
        </p:spPr>
      </p:sp>
      <p:sp>
        <p:nvSpPr>
          <p:cNvPr id="25" name="Text 21"/>
          <p:cNvSpPr/>
          <p:nvPr/>
        </p:nvSpPr>
        <p:spPr>
          <a:xfrm>
            <a:off x="9829800" y="1920240"/>
            <a:ext cx="1143000" cy="566928"/>
          </a:xfrm>
          <a:prstGeom prst="rect">
            <a:avLst/>
          </a:prstGeom>
          <a:noFill/>
          <a:ln/>
        </p:spPr>
        <p:txBody>
          <a:bodyPr wrap="square" lIns="0" tIns="0" rIns="0" bIns="0" rtlCol="0" anchor="ctr"/>
          <a:lstStyle/>
          <a:p>
            <a:pPr algn="ct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joey</a:t>
            </a:r>
            <a:endParaRPr lang="en-US" sz="1600" dirty="0"/>
          </a:p>
        </p:txBody>
      </p:sp>
      <p:sp>
        <p:nvSpPr>
          <p:cNvPr id="26" name="Text 22"/>
          <p:cNvSpPr/>
          <p:nvPr/>
        </p:nvSpPr>
        <p:spPr>
          <a:xfrm>
            <a:off x="9829800" y="2514600"/>
            <a:ext cx="1143000" cy="256032"/>
          </a:xfrm>
          <a:prstGeom prst="rect">
            <a:avLst/>
          </a:prstGeom>
          <a:noFill/>
          <a:ln/>
        </p:spPr>
        <p:txBody>
          <a:bodyPr wrap="square" lIns="0" tIns="0" rIns="0" bIns="0" rtlCol="0" anchor="ctr"/>
          <a:lstStyle/>
          <a:p>
            <a:pPr algn="ctr" indent="0" marL="0">
              <a:buNone/>
            </a:pPr>
            <a:r>
              <a:rPr lang="en-US" sz="1200" dirty="0">
                <a:solidFill>
                  <a:srgbClr val="4F5D58"/>
                </a:solidFill>
                <a:latin typeface="Atkinson Hyperlegible Mono" pitchFamily="34" charset="0"/>
                <a:ea typeface="Atkinson Hyperlegible Mono" pitchFamily="34" charset="-122"/>
                <a:cs typeface="Atkinson Hyperlegible Mono" pitchFamily="34" charset="-120"/>
              </a:rPr>
              <a:t>3</a:t>
            </a:r>
            <a:endParaRPr lang="en-US" sz="1200" dirty="0"/>
          </a:p>
        </p:txBody>
      </p:sp>
      <p:sp>
        <p:nvSpPr>
          <p:cNvPr id="27" name="Text 23"/>
          <p:cNvSpPr/>
          <p:nvPr/>
        </p:nvSpPr>
        <p:spPr>
          <a:xfrm>
            <a:off x="6400800" y="2852928"/>
            <a:ext cx="5486400" cy="274320"/>
          </a:xfrm>
          <a:prstGeom prst="rect">
            <a:avLst/>
          </a:prstGeom>
          <a:noFill/>
          <a:ln/>
        </p:spPr>
        <p:txBody>
          <a:bodyPr wrap="square" lIns="0" tIns="0" rIns="0" bIns="0" rtlCol="0" anchor="ctr"/>
          <a:lstStyle/>
          <a:p>
            <a:pPr indent="0" marL="0">
              <a:buNone/>
            </a:pPr>
            <a:r>
              <a:rPr lang="en-US" sz="1300" b="1" dirty="0">
                <a:solidFill>
                  <a:srgbClr val="0B5A4D"/>
                </a:solidFill>
                <a:latin typeface="Atkinson Hyperlegible Next" pitchFamily="34" charset="0"/>
                <a:ea typeface="Atkinson Hyperlegible Next" pitchFamily="34" charset="-122"/>
                <a:cs typeface="Atkinson Hyperlegible Next" pitchFamily="34" charset="-120"/>
              </a:rPr>
              <a:t>After remove(1)</a:t>
            </a:r>
            <a:endParaRPr lang="en-US" sz="1300" dirty="0"/>
          </a:p>
        </p:txBody>
      </p:sp>
      <p:sp>
        <p:nvSpPr>
          <p:cNvPr id="28" name="Shape 24"/>
          <p:cNvSpPr/>
          <p:nvPr/>
        </p:nvSpPr>
        <p:spPr>
          <a:xfrm>
            <a:off x="6400800" y="3200400"/>
            <a:ext cx="1143000" cy="566928"/>
          </a:xfrm>
          <a:prstGeom prst="rect">
            <a:avLst/>
          </a:prstGeom>
          <a:solidFill>
            <a:srgbClr val="FFFFFF"/>
          </a:solidFill>
          <a:ln w="12700">
            <a:solidFill>
              <a:srgbClr val="868F8A"/>
            </a:solidFill>
            <a:prstDash val="solid"/>
          </a:ln>
        </p:spPr>
      </p:sp>
      <p:sp>
        <p:nvSpPr>
          <p:cNvPr id="29" name="Text 25"/>
          <p:cNvSpPr/>
          <p:nvPr/>
        </p:nvSpPr>
        <p:spPr>
          <a:xfrm>
            <a:off x="6400800" y="3200400"/>
            <a:ext cx="1143000" cy="566928"/>
          </a:xfrm>
          <a:prstGeom prst="rect">
            <a:avLst/>
          </a:prstGeom>
          <a:noFill/>
          <a:ln/>
        </p:spPr>
        <p:txBody>
          <a:bodyPr wrap="square" lIns="0" tIns="0" rIns="0" bIns="0" rtlCol="0" anchor="ctr"/>
          <a:lstStyle/>
          <a:p>
            <a:pPr algn="ct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kit</a:t>
            </a:r>
            <a:endParaRPr lang="en-US" sz="1600" dirty="0"/>
          </a:p>
        </p:txBody>
      </p:sp>
      <p:sp>
        <p:nvSpPr>
          <p:cNvPr id="30" name="Text 26"/>
          <p:cNvSpPr/>
          <p:nvPr/>
        </p:nvSpPr>
        <p:spPr>
          <a:xfrm>
            <a:off x="6400800" y="3794760"/>
            <a:ext cx="1143000" cy="256032"/>
          </a:xfrm>
          <a:prstGeom prst="rect">
            <a:avLst/>
          </a:prstGeom>
          <a:noFill/>
          <a:ln/>
        </p:spPr>
        <p:txBody>
          <a:bodyPr wrap="square" lIns="0" tIns="0" rIns="0" bIns="0" rtlCol="0" anchor="ctr"/>
          <a:lstStyle/>
          <a:p>
            <a:pPr algn="ctr" indent="0" marL="0">
              <a:buNone/>
            </a:pPr>
            <a:r>
              <a:rPr lang="en-US" sz="1200" dirty="0">
                <a:solidFill>
                  <a:srgbClr val="4F5D58"/>
                </a:solidFill>
                <a:latin typeface="Atkinson Hyperlegible Mono" pitchFamily="34" charset="0"/>
                <a:ea typeface="Atkinson Hyperlegible Mono" pitchFamily="34" charset="-122"/>
                <a:cs typeface="Atkinson Hyperlegible Mono" pitchFamily="34" charset="-120"/>
              </a:rPr>
              <a:t>0</a:t>
            </a:r>
            <a:endParaRPr lang="en-US" sz="1200" dirty="0"/>
          </a:p>
        </p:txBody>
      </p:sp>
      <p:sp>
        <p:nvSpPr>
          <p:cNvPr id="31" name="Shape 27"/>
          <p:cNvSpPr/>
          <p:nvPr/>
        </p:nvSpPr>
        <p:spPr>
          <a:xfrm>
            <a:off x="7543800" y="3200400"/>
            <a:ext cx="1143000" cy="566928"/>
          </a:xfrm>
          <a:prstGeom prst="rect">
            <a:avLst/>
          </a:prstGeom>
          <a:solidFill>
            <a:srgbClr val="DDF5EE"/>
          </a:solidFill>
          <a:ln w="12700">
            <a:solidFill>
              <a:srgbClr val="868F8A"/>
            </a:solidFill>
            <a:prstDash val="solid"/>
          </a:ln>
        </p:spPr>
      </p:sp>
      <p:sp>
        <p:nvSpPr>
          <p:cNvPr id="32" name="Text 28"/>
          <p:cNvSpPr/>
          <p:nvPr/>
        </p:nvSpPr>
        <p:spPr>
          <a:xfrm>
            <a:off x="7543800" y="3200400"/>
            <a:ext cx="1143000" cy="566928"/>
          </a:xfrm>
          <a:prstGeom prst="rect">
            <a:avLst/>
          </a:prstGeom>
          <a:noFill/>
          <a:ln/>
        </p:spPr>
        <p:txBody>
          <a:bodyPr wrap="square" lIns="0" tIns="0" rIns="0" bIns="0" rtlCol="0" anchor="ctr"/>
          <a:lstStyle/>
          <a:p>
            <a:pPr algn="ct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cub</a:t>
            </a:r>
            <a:endParaRPr lang="en-US" sz="1600" dirty="0"/>
          </a:p>
        </p:txBody>
      </p:sp>
      <p:sp>
        <p:nvSpPr>
          <p:cNvPr id="33" name="Text 29"/>
          <p:cNvSpPr/>
          <p:nvPr/>
        </p:nvSpPr>
        <p:spPr>
          <a:xfrm>
            <a:off x="7543800" y="3794760"/>
            <a:ext cx="1143000" cy="256032"/>
          </a:xfrm>
          <a:prstGeom prst="rect">
            <a:avLst/>
          </a:prstGeom>
          <a:noFill/>
          <a:ln/>
        </p:spPr>
        <p:txBody>
          <a:bodyPr wrap="square" lIns="0" tIns="0" rIns="0" bIns="0" rtlCol="0" anchor="ctr"/>
          <a:lstStyle/>
          <a:p>
            <a:pPr algn="ctr" indent="0" marL="0">
              <a:buNone/>
            </a:pPr>
            <a:r>
              <a:rPr lang="en-US" sz="1200" dirty="0">
                <a:solidFill>
                  <a:srgbClr val="4F5D58"/>
                </a:solidFill>
                <a:latin typeface="Atkinson Hyperlegible Mono" pitchFamily="34" charset="0"/>
                <a:ea typeface="Atkinson Hyperlegible Mono" pitchFamily="34" charset="-122"/>
                <a:cs typeface="Atkinson Hyperlegible Mono" pitchFamily="34" charset="-120"/>
              </a:rPr>
              <a:t>1</a:t>
            </a:r>
            <a:endParaRPr lang="en-US" sz="1200" dirty="0"/>
          </a:p>
        </p:txBody>
      </p:sp>
      <p:sp>
        <p:nvSpPr>
          <p:cNvPr id="34" name="Shape 30"/>
          <p:cNvSpPr/>
          <p:nvPr/>
        </p:nvSpPr>
        <p:spPr>
          <a:xfrm>
            <a:off x="8686800" y="3200400"/>
            <a:ext cx="1143000" cy="566928"/>
          </a:xfrm>
          <a:prstGeom prst="rect">
            <a:avLst/>
          </a:prstGeom>
          <a:solidFill>
            <a:srgbClr val="DDF5EE"/>
          </a:solidFill>
          <a:ln w="12700">
            <a:solidFill>
              <a:srgbClr val="868F8A"/>
            </a:solidFill>
            <a:prstDash val="solid"/>
          </a:ln>
        </p:spPr>
      </p:sp>
      <p:sp>
        <p:nvSpPr>
          <p:cNvPr id="35" name="Text 31"/>
          <p:cNvSpPr/>
          <p:nvPr/>
        </p:nvSpPr>
        <p:spPr>
          <a:xfrm>
            <a:off x="8686800" y="3200400"/>
            <a:ext cx="1143000" cy="566928"/>
          </a:xfrm>
          <a:prstGeom prst="rect">
            <a:avLst/>
          </a:prstGeom>
          <a:noFill/>
          <a:ln/>
        </p:spPr>
        <p:txBody>
          <a:bodyPr wrap="square" lIns="0" tIns="0" rIns="0" bIns="0" rtlCol="0" anchor="ctr"/>
          <a:lstStyle/>
          <a:p>
            <a:pPr algn="ct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joey</a:t>
            </a:r>
            <a:endParaRPr lang="en-US" sz="1600" dirty="0"/>
          </a:p>
        </p:txBody>
      </p:sp>
      <p:sp>
        <p:nvSpPr>
          <p:cNvPr id="36" name="Text 32"/>
          <p:cNvSpPr/>
          <p:nvPr/>
        </p:nvSpPr>
        <p:spPr>
          <a:xfrm>
            <a:off x="8686800" y="3794760"/>
            <a:ext cx="1143000" cy="256032"/>
          </a:xfrm>
          <a:prstGeom prst="rect">
            <a:avLst/>
          </a:prstGeom>
          <a:noFill/>
          <a:ln/>
        </p:spPr>
        <p:txBody>
          <a:bodyPr wrap="square" lIns="0" tIns="0" rIns="0" bIns="0" rtlCol="0" anchor="ctr"/>
          <a:lstStyle/>
          <a:p>
            <a:pPr algn="ctr" indent="0" marL="0">
              <a:buNone/>
            </a:pPr>
            <a:r>
              <a:rPr lang="en-US" sz="1200" dirty="0">
                <a:solidFill>
                  <a:srgbClr val="4F5D58"/>
                </a:solidFill>
                <a:latin typeface="Atkinson Hyperlegible Mono" pitchFamily="34" charset="0"/>
                <a:ea typeface="Atkinson Hyperlegible Mono" pitchFamily="34" charset="-122"/>
                <a:cs typeface="Atkinson Hyperlegible Mono" pitchFamily="34" charset="-120"/>
              </a:rPr>
              <a:t>2</a:t>
            </a:r>
            <a:endParaRPr lang="en-US" sz="1200" dirty="0"/>
          </a:p>
        </p:txBody>
      </p:sp>
      <p:sp>
        <p:nvSpPr>
          <p:cNvPr id="37" name="Text 33"/>
          <p:cNvSpPr/>
          <p:nvPr/>
        </p:nvSpPr>
        <p:spPr>
          <a:xfrm>
            <a:off x="6400800" y="4114800"/>
            <a:ext cx="5239512" cy="320040"/>
          </a:xfrm>
          <a:prstGeom prst="rect">
            <a:avLst/>
          </a:prstGeom>
          <a:noFill/>
          <a:ln/>
        </p:spPr>
        <p:txBody>
          <a:bodyPr wrap="square" lIns="0" tIns="0" rIns="0" bIns="0" rtlCol="0" anchor="ctr"/>
          <a:lstStyle/>
          <a:p>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Later elements move </a:t>
            </a:r>
            <a:pPr indent="0" marL="0">
              <a:buNone/>
            </a:pPr>
            <a:r>
              <a:rPr lang="en-US" sz="1600" b="1" dirty="0">
                <a:solidFill>
                  <a:srgbClr val="1F2B28"/>
                </a:solidFill>
                <a:latin typeface="Atkinson Hyperlegible Next" pitchFamily="34" charset="0"/>
                <a:ea typeface="Atkinson Hyperlegible Next" pitchFamily="34" charset="-122"/>
                <a:cs typeface="Atkinson Hyperlegible Next" pitchFamily="34" charset="-120"/>
              </a:rPr>
              <a:t>left</a:t>
            </a:r>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 (index - 1). Size goes </a:t>
            </a:r>
            <a:pPr indent="0" marL="0">
              <a:buNone/>
            </a:pPr>
            <a:r>
              <a:rPr lang="en-US" sz="1600" b="1" dirty="0">
                <a:solidFill>
                  <a:srgbClr val="1F2B28"/>
                </a:solidFill>
                <a:latin typeface="Atkinson Hyperlegible Next" pitchFamily="34" charset="0"/>
                <a:ea typeface="Atkinson Hyperlegible Next" pitchFamily="34" charset="-122"/>
                <a:cs typeface="Atkinson Hyperlegible Next" pitchFamily="34" charset="-120"/>
              </a:rPr>
              <a:t>down by 1</a:t>
            </a:r>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a:t>
            </a:r>
            <a:endParaRPr lang="en-US" sz="16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WATCH OUT</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remove takes an index, even for numbers</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4.8 ArrayList Methods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17</a:t>
            </a:r>
            <a:endParaRPr lang="en-US" sz="1000" dirty="0"/>
          </a:p>
        </p:txBody>
      </p:sp>
      <p:sp>
        <p:nvSpPr>
          <p:cNvPr id="8" name="Shape 4"/>
          <p:cNvSpPr/>
          <p:nvPr/>
        </p:nvSpPr>
        <p:spPr>
          <a:xfrm>
            <a:off x="548640" y="1554480"/>
            <a:ext cx="11094415" cy="914400"/>
          </a:xfrm>
          <a:prstGeom prst="roundRect">
            <a:avLst>
              <a:gd name="adj" fmla="val 20000"/>
            </a:avLst>
          </a:prstGeom>
          <a:solidFill>
            <a:srgbClr val="FFF1DD"/>
          </a:solidFill>
          <a:ln w="12700">
            <a:solidFill>
              <a:srgbClr val="FFF1DD"/>
            </a:solidFill>
            <a:prstDash val="solid"/>
          </a:ln>
        </p:spPr>
      </p:sp>
      <p:pic>
        <p:nvPicPr>
          <p:cNvPr id="9" name="Image 1" descr="/private/tmp/claude-501/-Users-jamemclaughlin-Projects-HopperLearn/c79be0e7-6e47-4000-8505-888903230d9a/scratchpad/slides21/assets/image-7-1.png">    </p:cNvPr>
          <p:cNvPicPr>
            <a:picLocks noChangeAspect="1"/>
          </p:cNvPicPr>
          <p:nvPr/>
        </p:nvPicPr>
        <p:blipFill>
          <a:blip r:embed="rId2"/>
          <a:stretch>
            <a:fillRect/>
          </a:stretch>
        </p:blipFill>
        <p:spPr>
          <a:xfrm>
            <a:off x="822960" y="1810512"/>
            <a:ext cx="566928" cy="566928"/>
          </a:xfrm>
          <a:prstGeom prst="rect">
            <a:avLst/>
          </a:prstGeom>
        </p:spPr>
      </p:pic>
      <p:sp>
        <p:nvSpPr>
          <p:cNvPr id="10" name="Text 5"/>
          <p:cNvSpPr/>
          <p:nvPr/>
        </p:nvSpPr>
        <p:spPr>
          <a:xfrm>
            <a:off x="1600200" y="1691640"/>
            <a:ext cx="9768535" cy="640080"/>
          </a:xfrm>
          <a:prstGeom prst="rect">
            <a:avLst/>
          </a:prstGeom>
          <a:noFill/>
          <a:ln/>
        </p:spPr>
        <p:txBody>
          <a:bodyPr wrap="square" lIns="0" tIns="0" rIns="0" bIns="0" rtlCol="0" anchor="ctr"/>
          <a:lstStyle/>
          <a:p>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The Quick Reference method is </a:t>
            </a:r>
            <a:pPr indent="0" marL="0">
              <a:buNone/>
            </a:pPr>
            <a:r>
              <a:rPr lang="en-US" sz="1800" b="1" dirty="0">
                <a:solidFill>
                  <a:srgbClr val="1F2B28"/>
                </a:solidFill>
                <a:latin typeface="Atkinson Hyperlegible Next" pitchFamily="34" charset="0"/>
                <a:ea typeface="Atkinson Hyperlegible Next" pitchFamily="34" charset="-122"/>
                <a:cs typeface="Atkinson Hyperlegible Next" pitchFamily="34" charset="-120"/>
              </a:rPr>
              <a:t>remove(int index)</a:t>
            </a:r>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 The argument is always a position.</a:t>
            </a:r>
            <a:endParaRPr lang="en-US" sz="1800" dirty="0"/>
          </a:p>
        </p:txBody>
      </p:sp>
      <p:sp>
        <p:nvSpPr>
          <p:cNvPr id="11" name="Shape 6"/>
          <p:cNvSpPr/>
          <p:nvPr/>
        </p:nvSpPr>
        <p:spPr>
          <a:xfrm>
            <a:off x="548640" y="2697480"/>
            <a:ext cx="5486400" cy="3383280"/>
          </a:xfrm>
          <a:prstGeom prst="roundRect">
            <a:avLst>
              <a:gd name="adj" fmla="val 3243"/>
            </a:avLst>
          </a:prstGeom>
          <a:solidFill>
            <a:srgbClr val="EEF3F1"/>
          </a:solidFill>
          <a:ln w="12700">
            <a:solidFill>
              <a:srgbClr val="E6E1D6"/>
            </a:solidFill>
            <a:prstDash val="solid"/>
          </a:ln>
        </p:spPr>
      </p:sp>
      <p:sp>
        <p:nvSpPr>
          <p:cNvPr id="12" name="Text 7"/>
          <p:cNvSpPr/>
          <p:nvPr/>
        </p:nvSpPr>
        <p:spPr>
          <a:xfrm>
            <a:off x="822960" y="2880360"/>
            <a:ext cx="493776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REMOVEINT.JAVA (MAIN)</a:t>
            </a:r>
            <a:endParaRPr lang="en-US" sz="1050" dirty="0"/>
          </a:p>
        </p:txBody>
      </p:sp>
      <p:sp>
        <p:nvSpPr>
          <p:cNvPr id="13" name="Text 8"/>
          <p:cNvSpPr/>
          <p:nvPr/>
        </p:nvSpPr>
        <p:spPr>
          <a:xfrm>
            <a:off x="822960" y="3200400"/>
            <a:ext cx="4937760" cy="2697480"/>
          </a:xfrm>
          <a:prstGeom prst="rect">
            <a:avLst/>
          </a:prstGeom>
          <a:noFill/>
          <a:ln/>
        </p:spPr>
        <p:txBody>
          <a:bodyPr wrap="square" lIns="0" tIns="0" rIns="0" bIns="0" rtlCol="0" anchor="t"/>
          <a:lstStyle/>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ArrayList&lt;Integer&gt; nums =</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        new ArrayList&lt;Integer&gt;();</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nums.add(7);</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nums.add(2);</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nums.add(9);</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nums.remove(2);</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System.out.println(nums);</a:t>
            </a:r>
            <a:endParaRPr lang="en-US" sz="1600" dirty="0"/>
          </a:p>
        </p:txBody>
      </p:sp>
      <p:sp>
        <p:nvSpPr>
          <p:cNvPr id="14" name="Text 9"/>
          <p:cNvSpPr/>
          <p:nvPr/>
        </p:nvSpPr>
        <p:spPr>
          <a:xfrm>
            <a:off x="6400800" y="2715768"/>
            <a:ext cx="5486400" cy="274320"/>
          </a:xfrm>
          <a:prstGeom prst="rect">
            <a:avLst/>
          </a:prstGeom>
          <a:noFill/>
          <a:ln/>
        </p:spPr>
        <p:txBody>
          <a:bodyPr wrap="square" lIns="0" tIns="0" rIns="0" bIns="0" rtlCol="0" anchor="ctr"/>
          <a:lstStyle/>
          <a:p>
            <a:pPr indent="0" marL="0">
              <a:buNone/>
            </a:pPr>
            <a:r>
              <a:rPr lang="en-US" sz="1300" b="1" dirty="0">
                <a:solidFill>
                  <a:srgbClr val="4F5D58"/>
                </a:solidFill>
                <a:latin typeface="Atkinson Hyperlegible Next" pitchFamily="34" charset="0"/>
                <a:ea typeface="Atkinson Hyperlegible Next" pitchFamily="34" charset="-122"/>
                <a:cs typeface="Atkinson Hyperlegible Next" pitchFamily="34" charset="-120"/>
              </a:rPr>
              <a:t>Before</a:t>
            </a:r>
            <a:endParaRPr lang="en-US" sz="1300" dirty="0"/>
          </a:p>
        </p:txBody>
      </p:sp>
      <p:sp>
        <p:nvSpPr>
          <p:cNvPr id="15" name="Shape 10"/>
          <p:cNvSpPr/>
          <p:nvPr/>
        </p:nvSpPr>
        <p:spPr>
          <a:xfrm>
            <a:off x="6400800" y="3063240"/>
            <a:ext cx="1143000" cy="566928"/>
          </a:xfrm>
          <a:prstGeom prst="rect">
            <a:avLst/>
          </a:prstGeom>
          <a:solidFill>
            <a:srgbClr val="FFFFFF"/>
          </a:solidFill>
          <a:ln w="12700">
            <a:solidFill>
              <a:srgbClr val="868F8A"/>
            </a:solidFill>
            <a:prstDash val="solid"/>
          </a:ln>
        </p:spPr>
      </p:sp>
      <p:sp>
        <p:nvSpPr>
          <p:cNvPr id="16" name="Text 11"/>
          <p:cNvSpPr/>
          <p:nvPr/>
        </p:nvSpPr>
        <p:spPr>
          <a:xfrm>
            <a:off x="6400800" y="3063240"/>
            <a:ext cx="1143000" cy="566928"/>
          </a:xfrm>
          <a:prstGeom prst="rect">
            <a:avLst/>
          </a:prstGeom>
          <a:noFill/>
          <a:ln/>
        </p:spPr>
        <p:txBody>
          <a:bodyPr wrap="square" lIns="0" tIns="0" rIns="0" bIns="0" rtlCol="0" anchor="ctr"/>
          <a:lstStyle/>
          <a:p>
            <a:pPr algn="ct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7</a:t>
            </a:r>
            <a:endParaRPr lang="en-US" sz="1600" dirty="0"/>
          </a:p>
        </p:txBody>
      </p:sp>
      <p:sp>
        <p:nvSpPr>
          <p:cNvPr id="17" name="Text 12"/>
          <p:cNvSpPr/>
          <p:nvPr/>
        </p:nvSpPr>
        <p:spPr>
          <a:xfrm>
            <a:off x="6400800" y="3657600"/>
            <a:ext cx="1143000" cy="256032"/>
          </a:xfrm>
          <a:prstGeom prst="rect">
            <a:avLst/>
          </a:prstGeom>
          <a:noFill/>
          <a:ln/>
        </p:spPr>
        <p:txBody>
          <a:bodyPr wrap="square" lIns="0" tIns="0" rIns="0" bIns="0" rtlCol="0" anchor="ctr"/>
          <a:lstStyle/>
          <a:p>
            <a:pPr algn="ctr" indent="0" marL="0">
              <a:buNone/>
            </a:pPr>
            <a:r>
              <a:rPr lang="en-US" sz="1200" dirty="0">
                <a:solidFill>
                  <a:srgbClr val="4F5D58"/>
                </a:solidFill>
                <a:latin typeface="Atkinson Hyperlegible Mono" pitchFamily="34" charset="0"/>
                <a:ea typeface="Atkinson Hyperlegible Mono" pitchFamily="34" charset="-122"/>
                <a:cs typeface="Atkinson Hyperlegible Mono" pitchFamily="34" charset="-120"/>
              </a:rPr>
              <a:t>0</a:t>
            </a:r>
            <a:endParaRPr lang="en-US" sz="1200" dirty="0"/>
          </a:p>
        </p:txBody>
      </p:sp>
      <p:sp>
        <p:nvSpPr>
          <p:cNvPr id="18" name="Shape 13"/>
          <p:cNvSpPr/>
          <p:nvPr/>
        </p:nvSpPr>
        <p:spPr>
          <a:xfrm>
            <a:off x="7543800" y="3063240"/>
            <a:ext cx="1143000" cy="566928"/>
          </a:xfrm>
          <a:prstGeom prst="rect">
            <a:avLst/>
          </a:prstGeom>
          <a:solidFill>
            <a:srgbClr val="FFFFFF"/>
          </a:solidFill>
          <a:ln w="12700">
            <a:solidFill>
              <a:srgbClr val="868F8A"/>
            </a:solidFill>
            <a:prstDash val="solid"/>
          </a:ln>
        </p:spPr>
      </p:sp>
      <p:sp>
        <p:nvSpPr>
          <p:cNvPr id="19" name="Text 14"/>
          <p:cNvSpPr/>
          <p:nvPr/>
        </p:nvSpPr>
        <p:spPr>
          <a:xfrm>
            <a:off x="7543800" y="3063240"/>
            <a:ext cx="1143000" cy="566928"/>
          </a:xfrm>
          <a:prstGeom prst="rect">
            <a:avLst/>
          </a:prstGeom>
          <a:noFill/>
          <a:ln/>
        </p:spPr>
        <p:txBody>
          <a:bodyPr wrap="square" lIns="0" tIns="0" rIns="0" bIns="0" rtlCol="0" anchor="ctr"/>
          <a:lstStyle/>
          <a:p>
            <a:pPr algn="ct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2</a:t>
            </a:r>
            <a:endParaRPr lang="en-US" sz="1600" dirty="0"/>
          </a:p>
        </p:txBody>
      </p:sp>
      <p:sp>
        <p:nvSpPr>
          <p:cNvPr id="20" name="Text 15"/>
          <p:cNvSpPr/>
          <p:nvPr/>
        </p:nvSpPr>
        <p:spPr>
          <a:xfrm>
            <a:off x="7543800" y="3657600"/>
            <a:ext cx="1143000" cy="256032"/>
          </a:xfrm>
          <a:prstGeom prst="rect">
            <a:avLst/>
          </a:prstGeom>
          <a:noFill/>
          <a:ln/>
        </p:spPr>
        <p:txBody>
          <a:bodyPr wrap="square" lIns="0" tIns="0" rIns="0" bIns="0" rtlCol="0" anchor="ctr"/>
          <a:lstStyle/>
          <a:p>
            <a:pPr algn="ctr" indent="0" marL="0">
              <a:buNone/>
            </a:pPr>
            <a:r>
              <a:rPr lang="en-US" sz="1200" dirty="0">
                <a:solidFill>
                  <a:srgbClr val="4F5D58"/>
                </a:solidFill>
                <a:latin typeface="Atkinson Hyperlegible Mono" pitchFamily="34" charset="0"/>
                <a:ea typeface="Atkinson Hyperlegible Mono" pitchFamily="34" charset="-122"/>
                <a:cs typeface="Atkinson Hyperlegible Mono" pitchFamily="34" charset="-120"/>
              </a:rPr>
              <a:t>1</a:t>
            </a:r>
            <a:endParaRPr lang="en-US" sz="1200" dirty="0"/>
          </a:p>
        </p:txBody>
      </p:sp>
      <p:sp>
        <p:nvSpPr>
          <p:cNvPr id="21" name="Shape 16"/>
          <p:cNvSpPr/>
          <p:nvPr/>
        </p:nvSpPr>
        <p:spPr>
          <a:xfrm>
            <a:off x="8686800" y="3063240"/>
            <a:ext cx="1143000" cy="566928"/>
          </a:xfrm>
          <a:prstGeom prst="rect">
            <a:avLst/>
          </a:prstGeom>
          <a:solidFill>
            <a:srgbClr val="FFF1DD"/>
          </a:solidFill>
          <a:ln w="12700">
            <a:solidFill>
              <a:srgbClr val="868F8A"/>
            </a:solidFill>
            <a:prstDash val="solid"/>
          </a:ln>
        </p:spPr>
      </p:sp>
      <p:sp>
        <p:nvSpPr>
          <p:cNvPr id="22" name="Text 17"/>
          <p:cNvSpPr/>
          <p:nvPr/>
        </p:nvSpPr>
        <p:spPr>
          <a:xfrm>
            <a:off x="8686800" y="3063240"/>
            <a:ext cx="1143000" cy="566928"/>
          </a:xfrm>
          <a:prstGeom prst="rect">
            <a:avLst/>
          </a:prstGeom>
          <a:noFill/>
          <a:ln/>
        </p:spPr>
        <p:txBody>
          <a:bodyPr wrap="square" lIns="0" tIns="0" rIns="0" bIns="0" rtlCol="0" anchor="ctr"/>
          <a:lstStyle/>
          <a:p>
            <a:pPr algn="ct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9</a:t>
            </a:r>
            <a:endParaRPr lang="en-US" sz="1600" dirty="0"/>
          </a:p>
        </p:txBody>
      </p:sp>
      <p:sp>
        <p:nvSpPr>
          <p:cNvPr id="23" name="Text 18"/>
          <p:cNvSpPr/>
          <p:nvPr/>
        </p:nvSpPr>
        <p:spPr>
          <a:xfrm>
            <a:off x="8686800" y="3657600"/>
            <a:ext cx="1143000" cy="256032"/>
          </a:xfrm>
          <a:prstGeom prst="rect">
            <a:avLst/>
          </a:prstGeom>
          <a:noFill/>
          <a:ln/>
        </p:spPr>
        <p:txBody>
          <a:bodyPr wrap="square" lIns="0" tIns="0" rIns="0" bIns="0" rtlCol="0" anchor="ctr"/>
          <a:lstStyle/>
          <a:p>
            <a:pPr algn="ctr" indent="0" marL="0">
              <a:buNone/>
            </a:pPr>
            <a:r>
              <a:rPr lang="en-US" sz="1200" dirty="0">
                <a:solidFill>
                  <a:srgbClr val="4F5D58"/>
                </a:solidFill>
                <a:latin typeface="Atkinson Hyperlegible Mono" pitchFamily="34" charset="0"/>
                <a:ea typeface="Atkinson Hyperlegible Mono" pitchFamily="34" charset="-122"/>
                <a:cs typeface="Atkinson Hyperlegible Mono" pitchFamily="34" charset="-120"/>
              </a:rPr>
              <a:t>2</a:t>
            </a:r>
            <a:endParaRPr lang="en-US" sz="1200" dirty="0"/>
          </a:p>
        </p:txBody>
      </p:sp>
      <p:sp>
        <p:nvSpPr>
          <p:cNvPr id="24" name="Text 19"/>
          <p:cNvSpPr/>
          <p:nvPr/>
        </p:nvSpPr>
        <p:spPr>
          <a:xfrm>
            <a:off x="6400800" y="3995928"/>
            <a:ext cx="5486400" cy="274320"/>
          </a:xfrm>
          <a:prstGeom prst="rect">
            <a:avLst/>
          </a:prstGeom>
          <a:noFill/>
          <a:ln/>
        </p:spPr>
        <p:txBody>
          <a:bodyPr wrap="square" lIns="0" tIns="0" rIns="0" bIns="0" rtlCol="0" anchor="ctr"/>
          <a:lstStyle/>
          <a:p>
            <a:pPr indent="0" marL="0">
              <a:buNone/>
            </a:pPr>
            <a:r>
              <a:rPr lang="en-US" sz="1300" b="1" dirty="0">
                <a:solidFill>
                  <a:srgbClr val="0B5A4D"/>
                </a:solidFill>
                <a:latin typeface="Atkinson Hyperlegible Next" pitchFamily="34" charset="0"/>
                <a:ea typeface="Atkinson Hyperlegible Next" pitchFamily="34" charset="-122"/>
                <a:cs typeface="Atkinson Hyperlegible Next" pitchFamily="34" charset="-120"/>
              </a:rPr>
              <a:t>After remove(2)</a:t>
            </a:r>
            <a:endParaRPr lang="en-US" sz="1300" dirty="0"/>
          </a:p>
        </p:txBody>
      </p:sp>
      <p:sp>
        <p:nvSpPr>
          <p:cNvPr id="25" name="Shape 20"/>
          <p:cNvSpPr/>
          <p:nvPr/>
        </p:nvSpPr>
        <p:spPr>
          <a:xfrm>
            <a:off x="6400800" y="4343400"/>
            <a:ext cx="1143000" cy="566928"/>
          </a:xfrm>
          <a:prstGeom prst="rect">
            <a:avLst/>
          </a:prstGeom>
          <a:solidFill>
            <a:srgbClr val="FFFFFF"/>
          </a:solidFill>
          <a:ln w="12700">
            <a:solidFill>
              <a:srgbClr val="868F8A"/>
            </a:solidFill>
            <a:prstDash val="solid"/>
          </a:ln>
        </p:spPr>
      </p:sp>
      <p:sp>
        <p:nvSpPr>
          <p:cNvPr id="26" name="Text 21"/>
          <p:cNvSpPr/>
          <p:nvPr/>
        </p:nvSpPr>
        <p:spPr>
          <a:xfrm>
            <a:off x="6400800" y="4343400"/>
            <a:ext cx="1143000" cy="566928"/>
          </a:xfrm>
          <a:prstGeom prst="rect">
            <a:avLst/>
          </a:prstGeom>
          <a:noFill/>
          <a:ln/>
        </p:spPr>
        <p:txBody>
          <a:bodyPr wrap="square" lIns="0" tIns="0" rIns="0" bIns="0" rtlCol="0" anchor="ctr"/>
          <a:lstStyle/>
          <a:p>
            <a:pPr algn="ct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7</a:t>
            </a:r>
            <a:endParaRPr lang="en-US" sz="1600" dirty="0"/>
          </a:p>
        </p:txBody>
      </p:sp>
      <p:sp>
        <p:nvSpPr>
          <p:cNvPr id="27" name="Text 22"/>
          <p:cNvSpPr/>
          <p:nvPr/>
        </p:nvSpPr>
        <p:spPr>
          <a:xfrm>
            <a:off x="6400800" y="4937760"/>
            <a:ext cx="1143000" cy="256032"/>
          </a:xfrm>
          <a:prstGeom prst="rect">
            <a:avLst/>
          </a:prstGeom>
          <a:noFill/>
          <a:ln/>
        </p:spPr>
        <p:txBody>
          <a:bodyPr wrap="square" lIns="0" tIns="0" rIns="0" bIns="0" rtlCol="0" anchor="ctr"/>
          <a:lstStyle/>
          <a:p>
            <a:pPr algn="ctr" indent="0" marL="0">
              <a:buNone/>
            </a:pPr>
            <a:r>
              <a:rPr lang="en-US" sz="1200" dirty="0">
                <a:solidFill>
                  <a:srgbClr val="4F5D58"/>
                </a:solidFill>
                <a:latin typeface="Atkinson Hyperlegible Mono" pitchFamily="34" charset="0"/>
                <a:ea typeface="Atkinson Hyperlegible Mono" pitchFamily="34" charset="-122"/>
                <a:cs typeface="Atkinson Hyperlegible Mono" pitchFamily="34" charset="-120"/>
              </a:rPr>
              <a:t>0</a:t>
            </a:r>
            <a:endParaRPr lang="en-US" sz="1200" dirty="0"/>
          </a:p>
        </p:txBody>
      </p:sp>
      <p:sp>
        <p:nvSpPr>
          <p:cNvPr id="28" name="Shape 23"/>
          <p:cNvSpPr/>
          <p:nvPr/>
        </p:nvSpPr>
        <p:spPr>
          <a:xfrm>
            <a:off x="7543800" y="4343400"/>
            <a:ext cx="1143000" cy="566928"/>
          </a:xfrm>
          <a:prstGeom prst="rect">
            <a:avLst/>
          </a:prstGeom>
          <a:solidFill>
            <a:srgbClr val="FFFFFF"/>
          </a:solidFill>
          <a:ln w="12700">
            <a:solidFill>
              <a:srgbClr val="868F8A"/>
            </a:solidFill>
            <a:prstDash val="solid"/>
          </a:ln>
        </p:spPr>
      </p:sp>
      <p:sp>
        <p:nvSpPr>
          <p:cNvPr id="29" name="Text 24"/>
          <p:cNvSpPr/>
          <p:nvPr/>
        </p:nvSpPr>
        <p:spPr>
          <a:xfrm>
            <a:off x="7543800" y="4343400"/>
            <a:ext cx="1143000" cy="566928"/>
          </a:xfrm>
          <a:prstGeom prst="rect">
            <a:avLst/>
          </a:prstGeom>
          <a:noFill/>
          <a:ln/>
        </p:spPr>
        <p:txBody>
          <a:bodyPr wrap="square" lIns="0" tIns="0" rIns="0" bIns="0" rtlCol="0" anchor="ctr"/>
          <a:lstStyle/>
          <a:p>
            <a:pPr algn="ct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2</a:t>
            </a:r>
            <a:endParaRPr lang="en-US" sz="1600" dirty="0"/>
          </a:p>
        </p:txBody>
      </p:sp>
      <p:sp>
        <p:nvSpPr>
          <p:cNvPr id="30" name="Text 25"/>
          <p:cNvSpPr/>
          <p:nvPr/>
        </p:nvSpPr>
        <p:spPr>
          <a:xfrm>
            <a:off x="7543800" y="4937760"/>
            <a:ext cx="1143000" cy="256032"/>
          </a:xfrm>
          <a:prstGeom prst="rect">
            <a:avLst/>
          </a:prstGeom>
          <a:noFill/>
          <a:ln/>
        </p:spPr>
        <p:txBody>
          <a:bodyPr wrap="square" lIns="0" tIns="0" rIns="0" bIns="0" rtlCol="0" anchor="ctr"/>
          <a:lstStyle/>
          <a:p>
            <a:pPr algn="ctr" indent="0" marL="0">
              <a:buNone/>
            </a:pPr>
            <a:r>
              <a:rPr lang="en-US" sz="1200" dirty="0">
                <a:solidFill>
                  <a:srgbClr val="4F5D58"/>
                </a:solidFill>
                <a:latin typeface="Atkinson Hyperlegible Mono" pitchFamily="34" charset="0"/>
                <a:ea typeface="Atkinson Hyperlegible Mono" pitchFamily="34" charset="-122"/>
                <a:cs typeface="Atkinson Hyperlegible Mono" pitchFamily="34" charset="-120"/>
              </a:rPr>
              <a:t>1</a:t>
            </a:r>
            <a:endParaRPr lang="en-US" sz="1200" dirty="0"/>
          </a:p>
        </p:txBody>
      </p:sp>
      <p:sp>
        <p:nvSpPr>
          <p:cNvPr id="31" name="Shape 26"/>
          <p:cNvSpPr/>
          <p:nvPr/>
        </p:nvSpPr>
        <p:spPr>
          <a:xfrm>
            <a:off x="6400800" y="5257800"/>
            <a:ext cx="5239512" cy="822960"/>
          </a:xfrm>
          <a:prstGeom prst="roundRect">
            <a:avLst>
              <a:gd name="adj" fmla="val 13333"/>
            </a:avLst>
          </a:prstGeom>
          <a:solidFill>
            <a:srgbClr val="1F2B28"/>
          </a:solidFill>
          <a:ln w="12700">
            <a:solidFill>
              <a:srgbClr val="1F2B28"/>
            </a:solidFill>
            <a:prstDash val="solid"/>
          </a:ln>
        </p:spPr>
      </p:sp>
      <p:sp>
        <p:nvSpPr>
          <p:cNvPr id="32" name="Text 27"/>
          <p:cNvSpPr/>
          <p:nvPr/>
        </p:nvSpPr>
        <p:spPr>
          <a:xfrm>
            <a:off x="6675120" y="5394960"/>
            <a:ext cx="18288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OUTPUT</a:t>
            </a:r>
            <a:endParaRPr lang="en-US" sz="1050" dirty="0"/>
          </a:p>
        </p:txBody>
      </p:sp>
      <p:sp>
        <p:nvSpPr>
          <p:cNvPr id="33" name="Text 28"/>
          <p:cNvSpPr/>
          <p:nvPr/>
        </p:nvSpPr>
        <p:spPr>
          <a:xfrm>
            <a:off x="6675120" y="5669280"/>
            <a:ext cx="4690872" cy="320040"/>
          </a:xfrm>
          <a:prstGeom prst="rect">
            <a:avLst/>
          </a:prstGeom>
          <a:noFill/>
          <a:ln/>
        </p:spPr>
        <p:txBody>
          <a:bodyPr wrap="square" lIns="0" tIns="0" rIns="0" bIns="0" rtlCol="0" anchor="t"/>
          <a:lstStyle/>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[7, 2]</a:t>
            </a:r>
            <a:endParaRPr lang="en-US" sz="2000" dirty="0"/>
          </a:p>
        </p:txBody>
      </p:sp>
      <p:sp>
        <p:nvSpPr>
          <p:cNvPr id="34" name="Text 29"/>
          <p:cNvSpPr/>
          <p:nvPr/>
        </p:nvSpPr>
        <p:spPr>
          <a:xfrm>
            <a:off x="8869680" y="4343400"/>
            <a:ext cx="2743200" cy="566928"/>
          </a:xfrm>
          <a:prstGeom prst="rect">
            <a:avLst/>
          </a:prstGeom>
          <a:noFill/>
          <a:ln/>
        </p:spPr>
        <p:txBody>
          <a:bodyPr wrap="square" lIns="0" tIns="0" rIns="0" bIns="0" rtlCol="0" anchor="ctr"/>
          <a:lstStyle/>
          <a:p>
            <a:pPr indent="0" marL="0">
              <a:buNone/>
            </a:pPr>
            <a:r>
              <a:rPr lang="en-US" sz="1600" b="1" dirty="0">
                <a:solidFill>
                  <a:srgbClr val="8A4B0F"/>
                </a:solidFill>
                <a:latin typeface="Atkinson Hyperlegible Next" pitchFamily="34" charset="0"/>
                <a:ea typeface="Atkinson Hyperlegible Next" pitchFamily="34" charset="-122"/>
                <a:cs typeface="Atkinson Hyperlegible Next" pitchFamily="34" charset="-120"/>
              </a:rPr>
              <a:t>The 2 is still there. Index 2 is gone.</a:t>
            </a:r>
            <a:endParaRPr lang="en-US" sz="16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KEY IDEA</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A list holds references</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4.8 ArrayList Methods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18</a:t>
            </a:r>
            <a:endParaRPr lang="en-US" sz="1000" dirty="0"/>
          </a:p>
        </p:txBody>
      </p:sp>
      <p:sp>
        <p:nvSpPr>
          <p:cNvPr id="8" name="Shape 4"/>
          <p:cNvSpPr/>
          <p:nvPr/>
        </p:nvSpPr>
        <p:spPr>
          <a:xfrm>
            <a:off x="548640" y="1554480"/>
            <a:ext cx="3931920" cy="2926080"/>
          </a:xfrm>
          <a:prstGeom prst="roundRect">
            <a:avLst>
              <a:gd name="adj" fmla="val 3750"/>
            </a:avLst>
          </a:prstGeom>
          <a:solidFill>
            <a:srgbClr val="EEF3F1"/>
          </a:solidFill>
          <a:ln w="12700">
            <a:solidFill>
              <a:srgbClr val="E6E1D6"/>
            </a:solidFill>
            <a:prstDash val="solid"/>
          </a:ln>
        </p:spPr>
      </p:sp>
      <p:sp>
        <p:nvSpPr>
          <p:cNvPr id="9" name="Text 5"/>
          <p:cNvSpPr/>
          <p:nvPr/>
        </p:nvSpPr>
        <p:spPr>
          <a:xfrm>
            <a:off x="822960" y="1737360"/>
            <a:ext cx="338328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CLASS LAMP</a:t>
            </a:r>
            <a:endParaRPr lang="en-US" sz="1050" dirty="0"/>
          </a:p>
        </p:txBody>
      </p:sp>
      <p:sp>
        <p:nvSpPr>
          <p:cNvPr id="10" name="Text 6"/>
          <p:cNvSpPr/>
          <p:nvPr/>
        </p:nvSpPr>
        <p:spPr>
          <a:xfrm>
            <a:off x="822960" y="2057400"/>
            <a:ext cx="3383280" cy="2240280"/>
          </a:xfrm>
          <a:prstGeom prst="rect">
            <a:avLst/>
          </a:prstGeom>
          <a:noFill/>
          <a:ln/>
        </p:spPr>
        <p:txBody>
          <a:bodyPr wrap="square" lIns="0" tIns="0" rIns="0" bIns="0" rtlCol="0" anchor="t"/>
          <a:lstStyle/>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class Lamp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private boolean on;</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public void toggle()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on = !on;</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public boolean isOn()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return on;</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500" dirty="0"/>
          </a:p>
        </p:txBody>
      </p:sp>
      <p:sp>
        <p:nvSpPr>
          <p:cNvPr id="11" name="Shape 7"/>
          <p:cNvSpPr/>
          <p:nvPr/>
        </p:nvSpPr>
        <p:spPr>
          <a:xfrm>
            <a:off x="548640" y="4572000"/>
            <a:ext cx="3931920" cy="1508760"/>
          </a:xfrm>
          <a:prstGeom prst="roundRect">
            <a:avLst>
              <a:gd name="adj" fmla="val 7273"/>
            </a:avLst>
          </a:prstGeom>
          <a:solidFill>
            <a:srgbClr val="1F2B28"/>
          </a:solidFill>
          <a:ln w="12700">
            <a:solidFill>
              <a:srgbClr val="1F2B28"/>
            </a:solidFill>
            <a:prstDash val="solid"/>
          </a:ln>
        </p:spPr>
      </p:sp>
      <p:sp>
        <p:nvSpPr>
          <p:cNvPr id="12" name="Text 8"/>
          <p:cNvSpPr/>
          <p:nvPr/>
        </p:nvSpPr>
        <p:spPr>
          <a:xfrm>
            <a:off x="822960" y="4709160"/>
            <a:ext cx="18288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OUTPUT</a:t>
            </a:r>
            <a:endParaRPr lang="en-US" sz="1050" dirty="0"/>
          </a:p>
        </p:txBody>
      </p:sp>
      <p:sp>
        <p:nvSpPr>
          <p:cNvPr id="13" name="Text 9"/>
          <p:cNvSpPr/>
          <p:nvPr/>
        </p:nvSpPr>
        <p:spPr>
          <a:xfrm>
            <a:off x="822960" y="4983480"/>
            <a:ext cx="3383280" cy="1005840"/>
          </a:xfrm>
          <a:prstGeom prst="rect">
            <a:avLst/>
          </a:prstGeom>
          <a:noFill/>
          <a:ln/>
        </p:spPr>
        <p:txBody>
          <a:bodyPr wrap="square" lIns="0" tIns="0" rIns="0" bIns="0" rtlCol="0" anchor="t"/>
          <a:lstStyle/>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true</a:t>
            </a:r>
            <a:endParaRPr lang="en-US" sz="2000" dirty="0"/>
          </a:p>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true</a:t>
            </a:r>
            <a:endParaRPr lang="en-US" sz="2000" dirty="0"/>
          </a:p>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false</a:t>
            </a:r>
            <a:endParaRPr lang="en-US" sz="2000" dirty="0"/>
          </a:p>
        </p:txBody>
      </p:sp>
      <p:sp>
        <p:nvSpPr>
          <p:cNvPr id="14" name="Shape 10"/>
          <p:cNvSpPr/>
          <p:nvPr/>
        </p:nvSpPr>
        <p:spPr>
          <a:xfrm>
            <a:off x="4663440" y="1554480"/>
            <a:ext cx="6976872" cy="3383280"/>
          </a:xfrm>
          <a:prstGeom prst="roundRect">
            <a:avLst>
              <a:gd name="adj" fmla="val 3243"/>
            </a:avLst>
          </a:prstGeom>
          <a:solidFill>
            <a:srgbClr val="EEF3F1"/>
          </a:solidFill>
          <a:ln w="12700">
            <a:solidFill>
              <a:srgbClr val="E6E1D6"/>
            </a:solidFill>
            <a:prstDash val="solid"/>
          </a:ln>
        </p:spPr>
      </p:sp>
      <p:sp>
        <p:nvSpPr>
          <p:cNvPr id="15" name="Text 11"/>
          <p:cNvSpPr/>
          <p:nvPr/>
        </p:nvSpPr>
        <p:spPr>
          <a:xfrm>
            <a:off x="4937760" y="1737360"/>
            <a:ext cx="6428232"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IN MAIN</a:t>
            </a:r>
            <a:endParaRPr lang="en-US" sz="1050" dirty="0"/>
          </a:p>
        </p:txBody>
      </p:sp>
      <p:sp>
        <p:nvSpPr>
          <p:cNvPr id="16" name="Text 12"/>
          <p:cNvSpPr/>
          <p:nvPr/>
        </p:nvSpPr>
        <p:spPr>
          <a:xfrm>
            <a:off x="4937760" y="2057400"/>
            <a:ext cx="6428232" cy="2697480"/>
          </a:xfrm>
          <a:prstGeom prst="rect">
            <a:avLst/>
          </a:prstGeom>
          <a:noFill/>
          <a:ln/>
        </p:spPr>
        <p:txBody>
          <a:bodyPr wrap="square" lIns="0" tIns="0" rIns="0" bIns="0" rtlCol="0" anchor="t"/>
          <a:lstStyle/>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ArrayList&lt;Lamp&gt; room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new ArrayList&lt;Lamp&gt;();</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Lamp desk = new Lamp();</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room.add(desk);</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desk.toggle();</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System.out.println(room.get(0).isOn());</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desk = new Lamp();</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System.out.println(room.get(0).isOn());</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System.out.println(desk.isOn());</a:t>
            </a:r>
            <a:endParaRPr lang="en-US" sz="1500" dirty="0"/>
          </a:p>
        </p:txBody>
      </p:sp>
      <p:sp>
        <p:nvSpPr>
          <p:cNvPr id="17" name="Shape 13"/>
          <p:cNvSpPr/>
          <p:nvPr/>
        </p:nvSpPr>
        <p:spPr>
          <a:xfrm>
            <a:off x="4663440" y="5074920"/>
            <a:ext cx="6976872" cy="1005840"/>
          </a:xfrm>
          <a:prstGeom prst="roundRect">
            <a:avLst>
              <a:gd name="adj" fmla="val 18182"/>
            </a:avLst>
          </a:prstGeom>
          <a:solidFill>
            <a:srgbClr val="E3F0FF"/>
          </a:solidFill>
          <a:ln w="12700">
            <a:solidFill>
              <a:srgbClr val="E3F0FF"/>
            </a:solidFill>
            <a:prstDash val="solid"/>
          </a:ln>
        </p:spPr>
      </p:sp>
      <p:sp>
        <p:nvSpPr>
          <p:cNvPr id="18" name="Text 14"/>
          <p:cNvSpPr/>
          <p:nvPr/>
        </p:nvSpPr>
        <p:spPr>
          <a:xfrm>
            <a:off x="4983480" y="5212080"/>
            <a:ext cx="6382512" cy="731520"/>
          </a:xfrm>
          <a:prstGeom prst="rect">
            <a:avLst/>
          </a:prstGeom>
          <a:noFill/>
          <a:ln/>
        </p:spPr>
        <p:txBody>
          <a:bodyPr wrap="square" lIns="0" tIns="0" rIns="0" bIns="0" rtlCol="0" anchor="ctr"/>
          <a:lstStyle/>
          <a:p>
            <a:pPr indent="0" marL="0">
              <a:buNone/>
            </a:pPr>
            <a:r>
              <a:rPr lang="en-US" sz="1500" dirty="0">
                <a:solidFill>
                  <a:srgbClr val="1F2B28"/>
                </a:solidFill>
                <a:latin typeface="Atkinson Hyperlegible Next" pitchFamily="34" charset="0"/>
                <a:ea typeface="Atkinson Hyperlegible Next" pitchFamily="34" charset="-122"/>
                <a:cs typeface="Atkinson Hyperlegible Next" pitchFamily="34" charset="-120"/>
              </a:rPr>
              <a:t>add stores a copy of the </a:t>
            </a:r>
            <a:pPr indent="0" marL="0">
              <a:buNone/>
            </a:pPr>
            <a:r>
              <a:rPr lang="en-US" sz="1500" b="1" dirty="0">
                <a:solidFill>
                  <a:srgbClr val="1F2B28"/>
                </a:solidFill>
                <a:latin typeface="Atkinson Hyperlegible Next" pitchFamily="34" charset="0"/>
                <a:ea typeface="Atkinson Hyperlegible Next" pitchFamily="34" charset="-122"/>
                <a:cs typeface="Atkinson Hyperlegible Next" pitchFamily="34" charset="-120"/>
              </a:rPr>
              <a:t>reference</a:t>
            </a:r>
            <a:pPr indent="0" marL="0">
              <a:buNone/>
            </a:pPr>
            <a:r>
              <a:rPr lang="en-US" sz="1500" dirty="0">
                <a:solidFill>
                  <a:srgbClr val="1F2B28"/>
                </a:solidFill>
                <a:latin typeface="Atkinson Hyperlegible Next" pitchFamily="34" charset="0"/>
                <a:ea typeface="Atkinson Hyperlegible Next" pitchFamily="34" charset="-122"/>
                <a:cs typeface="Atkinson Hyperlegible Next" pitchFamily="34" charset="-120"/>
              </a:rPr>
              <a:t>. A change through desk shows through room.get(0); pointing desk at a new Lamp does not change the list.</a:t>
            </a:r>
            <a:endParaRPr lang="en-US" sz="15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PAUSE AND TRY</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Remove, then replace</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4.8 ArrayList Methods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19</a:t>
            </a:r>
            <a:endParaRPr lang="en-US" sz="1000" dirty="0"/>
          </a:p>
        </p:txBody>
      </p:sp>
      <p:sp>
        <p:nvSpPr>
          <p:cNvPr id="8" name="Shape 4"/>
          <p:cNvSpPr/>
          <p:nvPr/>
        </p:nvSpPr>
        <p:spPr>
          <a:xfrm>
            <a:off x="548640" y="1508760"/>
            <a:ext cx="11094415" cy="4526280"/>
          </a:xfrm>
          <a:prstGeom prst="roundRect">
            <a:avLst>
              <a:gd name="adj" fmla="val 5051"/>
            </a:avLst>
          </a:prstGeom>
          <a:solidFill>
            <a:srgbClr val="FFF5C7"/>
          </a:solidFill>
          <a:ln w="12700">
            <a:solidFill>
              <a:srgbClr val="FFF5C7"/>
            </a:solidFill>
            <a:prstDash val="solid"/>
          </a:ln>
        </p:spPr>
      </p:sp>
      <p:sp>
        <p:nvSpPr>
          <p:cNvPr id="9" name="Shape 5"/>
          <p:cNvSpPr/>
          <p:nvPr/>
        </p:nvSpPr>
        <p:spPr>
          <a:xfrm>
            <a:off x="868680" y="1801368"/>
            <a:ext cx="1783080" cy="365760"/>
          </a:xfrm>
          <a:prstGeom prst="roundRect">
            <a:avLst>
              <a:gd name="adj" fmla="val 50000"/>
            </a:avLst>
          </a:prstGeom>
          <a:solidFill>
            <a:srgbClr val="F2B705"/>
          </a:solidFill>
          <a:ln w="12700">
            <a:solidFill>
              <a:srgbClr val="F2B705"/>
            </a:solidFill>
            <a:prstDash val="solid"/>
          </a:ln>
        </p:spPr>
      </p:sp>
      <p:sp>
        <p:nvSpPr>
          <p:cNvPr id="10" name="Text 6"/>
          <p:cNvSpPr/>
          <p:nvPr/>
        </p:nvSpPr>
        <p:spPr>
          <a:xfrm>
            <a:off x="868680" y="1801368"/>
            <a:ext cx="1783080" cy="365760"/>
          </a:xfrm>
          <a:prstGeom prst="rect">
            <a:avLst/>
          </a:prstGeom>
          <a:noFill/>
          <a:ln/>
        </p:spPr>
        <p:txBody>
          <a:bodyPr wrap="square" lIns="0" tIns="0" rIns="0" bIns="0" rtlCol="0" anchor="ctr"/>
          <a:lstStyle/>
          <a:p>
            <a:pPr algn="ctr" indent="0" marL="0">
              <a:buNone/>
            </a:pPr>
            <a:r>
              <a:rPr lang="en-US" sz="1050" b="1" spc="200" kern="0" dirty="0">
                <a:solidFill>
                  <a:srgbClr val="1F2B28"/>
                </a:solidFill>
                <a:latin typeface="Atkinson Hyperlegible Next" pitchFamily="34" charset="0"/>
                <a:ea typeface="Atkinson Hyperlegible Next" pitchFamily="34" charset="-122"/>
                <a:cs typeface="Atkinson Hyperlegible Next" pitchFamily="34" charset="-120"/>
              </a:rPr>
              <a:t>PAUSE AND TRY</a:t>
            </a:r>
            <a:endParaRPr lang="en-US" sz="1050" dirty="0"/>
          </a:p>
        </p:txBody>
      </p:sp>
      <p:sp>
        <p:nvSpPr>
          <p:cNvPr id="11" name="Text 7"/>
          <p:cNvSpPr/>
          <p:nvPr/>
        </p:nvSpPr>
        <p:spPr>
          <a:xfrm>
            <a:off x="868680" y="2286000"/>
            <a:ext cx="10454335"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Draw the list after each line. What prints?</a:t>
            </a:r>
            <a:endParaRPr lang="en-US" sz="2200" dirty="0"/>
          </a:p>
        </p:txBody>
      </p:sp>
      <p:sp>
        <p:nvSpPr>
          <p:cNvPr id="12" name="Shape 8"/>
          <p:cNvSpPr/>
          <p:nvPr/>
        </p:nvSpPr>
        <p:spPr>
          <a:xfrm>
            <a:off x="868680" y="2971800"/>
            <a:ext cx="6035040" cy="3017520"/>
          </a:xfrm>
          <a:prstGeom prst="roundRect">
            <a:avLst>
              <a:gd name="adj" fmla="val 3636"/>
            </a:avLst>
          </a:prstGeom>
          <a:solidFill>
            <a:srgbClr val="EEF3F1"/>
          </a:solidFill>
          <a:ln w="12700">
            <a:solidFill>
              <a:srgbClr val="E6E1D6"/>
            </a:solidFill>
            <a:prstDash val="solid"/>
          </a:ln>
        </p:spPr>
      </p:sp>
      <p:sp>
        <p:nvSpPr>
          <p:cNvPr id="13" name="Text 9"/>
          <p:cNvSpPr/>
          <p:nvPr/>
        </p:nvSpPr>
        <p:spPr>
          <a:xfrm>
            <a:off x="1143000" y="3154680"/>
            <a:ext cx="5486400" cy="2651760"/>
          </a:xfrm>
          <a:prstGeom prst="rect">
            <a:avLst/>
          </a:prstGeom>
          <a:noFill/>
          <a:ln/>
        </p:spPr>
        <p:txBody>
          <a:bodyPr wrap="square" lIns="0" tIns="0" rIns="0" bIns="0" rtlCol="0" anchor="t"/>
          <a:lstStyle/>
          <a:p>
            <a:pPr indent="0" marL="0">
              <a:lnSpc>
                <a:spcPct val="115000"/>
              </a:lnSpc>
              <a:buNone/>
            </a:pPr>
            <a:r>
              <a:rPr lang="en-US" sz="1500" dirty="0">
                <a:solidFill>
                  <a:srgbClr val="868F8A"/>
                </a:solidFill>
                <a:latin typeface="Atkinson Hyperlegible Mono" pitchFamily="34" charset="0"/>
                <a:ea typeface="Atkinson Hyperlegible Mono" pitchFamily="34" charset="-122"/>
                <a:cs typeface="Atkinson Hyperlegible Mono" pitchFamily="34" charset="-120"/>
              </a:rPr>
              <a:t> 1  </a:t>
            </a:r>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ArrayList&lt;String&gt; q =</a:t>
            </a:r>
            <a:endParaRPr lang="en-US" sz="1500" dirty="0"/>
          </a:p>
          <a:p>
            <a:pPr indent="0" marL="0">
              <a:lnSpc>
                <a:spcPct val="115000"/>
              </a:lnSpc>
              <a:buNone/>
            </a:pPr>
            <a:r>
              <a:rPr lang="en-US" sz="1500" dirty="0">
                <a:solidFill>
                  <a:srgbClr val="868F8A"/>
                </a:solidFill>
                <a:latin typeface="Atkinson Hyperlegible Mono" pitchFamily="34" charset="0"/>
                <a:ea typeface="Atkinson Hyperlegible Mono" pitchFamily="34" charset="-122"/>
                <a:cs typeface="Atkinson Hyperlegible Mono" pitchFamily="34" charset="-120"/>
              </a:rPr>
              <a:t> 2  </a:t>
            </a:r>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new ArrayList&lt;String&gt;();</a:t>
            </a:r>
            <a:endParaRPr lang="en-US" sz="1500" dirty="0"/>
          </a:p>
          <a:p>
            <a:pPr indent="0" marL="0">
              <a:lnSpc>
                <a:spcPct val="115000"/>
              </a:lnSpc>
              <a:buNone/>
            </a:pPr>
            <a:r>
              <a:rPr lang="en-US" sz="1500" dirty="0">
                <a:solidFill>
                  <a:srgbClr val="868F8A"/>
                </a:solidFill>
                <a:latin typeface="Atkinson Hyperlegible Mono" pitchFamily="34" charset="0"/>
                <a:ea typeface="Atkinson Hyperlegible Mono" pitchFamily="34" charset="-122"/>
                <a:cs typeface="Atkinson Hyperlegible Mono" pitchFamily="34" charset="-120"/>
              </a:rPr>
              <a:t> 3  </a:t>
            </a:r>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q.add("kit");</a:t>
            </a:r>
            <a:endParaRPr lang="en-US" sz="1500" dirty="0"/>
          </a:p>
          <a:p>
            <a:pPr indent="0" marL="0">
              <a:lnSpc>
                <a:spcPct val="115000"/>
              </a:lnSpc>
              <a:buNone/>
            </a:pPr>
            <a:r>
              <a:rPr lang="en-US" sz="1500" dirty="0">
                <a:solidFill>
                  <a:srgbClr val="868F8A"/>
                </a:solidFill>
                <a:latin typeface="Atkinson Hyperlegible Mono" pitchFamily="34" charset="0"/>
                <a:ea typeface="Atkinson Hyperlegible Mono" pitchFamily="34" charset="-122"/>
                <a:cs typeface="Atkinson Hyperlegible Mono" pitchFamily="34" charset="-120"/>
              </a:rPr>
              <a:t> 4  </a:t>
            </a:r>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q.add("pup");</a:t>
            </a:r>
            <a:endParaRPr lang="en-US" sz="1500" dirty="0"/>
          </a:p>
          <a:p>
            <a:pPr indent="0" marL="0">
              <a:lnSpc>
                <a:spcPct val="115000"/>
              </a:lnSpc>
              <a:buNone/>
            </a:pPr>
            <a:r>
              <a:rPr lang="en-US" sz="1500" dirty="0">
                <a:solidFill>
                  <a:srgbClr val="868F8A"/>
                </a:solidFill>
                <a:latin typeface="Atkinson Hyperlegible Mono" pitchFamily="34" charset="0"/>
                <a:ea typeface="Atkinson Hyperlegible Mono" pitchFamily="34" charset="-122"/>
                <a:cs typeface="Atkinson Hyperlegible Mono" pitchFamily="34" charset="-120"/>
              </a:rPr>
              <a:t> 5  </a:t>
            </a:r>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q.add("cub");</a:t>
            </a:r>
            <a:endParaRPr lang="en-US" sz="1500" dirty="0"/>
          </a:p>
          <a:p>
            <a:pPr indent="0" marL="0">
              <a:lnSpc>
                <a:spcPct val="115000"/>
              </a:lnSpc>
              <a:buNone/>
            </a:pPr>
            <a:r>
              <a:rPr lang="en-US" sz="1500" dirty="0">
                <a:solidFill>
                  <a:srgbClr val="868F8A"/>
                </a:solidFill>
                <a:latin typeface="Atkinson Hyperlegible Mono" pitchFamily="34" charset="0"/>
                <a:ea typeface="Atkinson Hyperlegible Mono" pitchFamily="34" charset="-122"/>
                <a:cs typeface="Atkinson Hyperlegible Mono" pitchFamily="34" charset="-120"/>
              </a:rPr>
              <a:t> 6  </a:t>
            </a:r>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q.add("joey");</a:t>
            </a:r>
            <a:endParaRPr lang="en-US" sz="1500" dirty="0"/>
          </a:p>
          <a:p>
            <a:pPr indent="0" marL="0">
              <a:lnSpc>
                <a:spcPct val="115000"/>
              </a:lnSpc>
              <a:buNone/>
            </a:pPr>
            <a:r>
              <a:rPr lang="en-US" sz="1500" dirty="0">
                <a:solidFill>
                  <a:srgbClr val="868F8A"/>
                </a:solidFill>
                <a:latin typeface="Atkinson Hyperlegible Mono" pitchFamily="34" charset="0"/>
                <a:ea typeface="Atkinson Hyperlegible Mono" pitchFamily="34" charset="-122"/>
                <a:cs typeface="Atkinson Hyperlegible Mono" pitchFamily="34" charset="-120"/>
              </a:rPr>
              <a:t> 7  </a:t>
            </a:r>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q.remove(2);</a:t>
            </a:r>
            <a:endParaRPr lang="en-US" sz="1500" dirty="0"/>
          </a:p>
          <a:p>
            <a:pPr indent="0" marL="0">
              <a:lnSpc>
                <a:spcPct val="115000"/>
              </a:lnSpc>
              <a:buNone/>
            </a:pPr>
            <a:r>
              <a:rPr lang="en-US" sz="1500" dirty="0">
                <a:solidFill>
                  <a:srgbClr val="868F8A"/>
                </a:solidFill>
                <a:latin typeface="Atkinson Hyperlegible Mono" pitchFamily="34" charset="0"/>
                <a:ea typeface="Atkinson Hyperlegible Mono" pitchFamily="34" charset="-122"/>
                <a:cs typeface="Atkinson Hyperlegible Mono" pitchFamily="34" charset="-120"/>
              </a:rPr>
              <a:t> 8  </a:t>
            </a:r>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q.set(0, q.remove(1));</a:t>
            </a:r>
            <a:endParaRPr lang="en-US" sz="1500" dirty="0"/>
          </a:p>
          <a:p>
            <a:pPr indent="0" marL="0">
              <a:lnSpc>
                <a:spcPct val="115000"/>
              </a:lnSpc>
              <a:buNone/>
            </a:pPr>
            <a:r>
              <a:rPr lang="en-US" sz="1500" dirty="0">
                <a:solidFill>
                  <a:srgbClr val="868F8A"/>
                </a:solidFill>
                <a:latin typeface="Atkinson Hyperlegible Mono" pitchFamily="34" charset="0"/>
                <a:ea typeface="Atkinson Hyperlegible Mono" pitchFamily="34" charset="-122"/>
                <a:cs typeface="Atkinson Hyperlegible Mono" pitchFamily="34" charset="-120"/>
              </a:rPr>
              <a:t> 9  </a:t>
            </a:r>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System.out.println(q);</a:t>
            </a:r>
            <a:endParaRPr lang="en-US" sz="1500" dirty="0"/>
          </a:p>
          <a:p>
            <a:pPr indent="0" marL="0">
              <a:lnSpc>
                <a:spcPct val="115000"/>
              </a:lnSpc>
              <a:buNone/>
            </a:pPr>
            <a:r>
              <a:rPr lang="en-US" sz="1500" dirty="0">
                <a:solidFill>
                  <a:srgbClr val="868F8A"/>
                </a:solidFill>
                <a:latin typeface="Atkinson Hyperlegible Mono" pitchFamily="34" charset="0"/>
                <a:ea typeface="Atkinson Hyperlegible Mono" pitchFamily="34" charset="-122"/>
                <a:cs typeface="Atkinson Hyperlegible Mono" pitchFamily="34" charset="-120"/>
              </a:rPr>
              <a:t>10  </a:t>
            </a:r>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System.out.println(q.size());</a:t>
            </a:r>
            <a:endParaRPr lang="en-US" sz="1500" dirty="0"/>
          </a:p>
        </p:txBody>
      </p:sp>
      <p:sp>
        <p:nvSpPr>
          <p:cNvPr id="14" name="Text 10"/>
          <p:cNvSpPr/>
          <p:nvPr/>
        </p:nvSpPr>
        <p:spPr>
          <a:xfrm>
            <a:off x="7223760" y="3063240"/>
            <a:ext cx="4114800" cy="1828800"/>
          </a:xfrm>
          <a:prstGeom prst="rect">
            <a:avLst/>
          </a:prstGeom>
          <a:noFill/>
          <a:ln/>
        </p:spPr>
        <p:txBody>
          <a:bodyPr wrap="square" lIns="0" tIns="0" rIns="0" bIns="0" rtlCol="0" anchor="t"/>
          <a:lstStyle/>
          <a:p>
            <a:pPr indent="0" marL="0">
              <a:buNone/>
            </a:pPr>
            <a:r>
              <a:rPr lang="en-US" sz="1900" dirty="0">
                <a:solidFill>
                  <a:srgbClr val="1F2B28"/>
                </a:solidFill>
                <a:latin typeface="Atkinson Hyperlegible Next" pitchFamily="34" charset="0"/>
                <a:ea typeface="Atkinson Hyperlegible Next" pitchFamily="34" charset="-122"/>
                <a:cs typeface="Atkinson Hyperlegible Next" pitchFamily="34" charset="-120"/>
              </a:rPr>
              <a:t>Hint: in the set line, the argument q.remove(1) runs before set does.</a:t>
            </a:r>
            <a:endParaRPr lang="en-US" sz="19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VOCABULARY</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Words to know</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4.8 ArrayList Methods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20</a:t>
            </a:r>
            <a:endParaRPr lang="en-US" sz="1000" dirty="0"/>
          </a:p>
        </p:txBody>
      </p:sp>
      <p:sp>
        <p:nvSpPr>
          <p:cNvPr id="8" name="Shape 4"/>
          <p:cNvSpPr/>
          <p:nvPr/>
        </p:nvSpPr>
        <p:spPr>
          <a:xfrm>
            <a:off x="548640" y="1600200"/>
            <a:ext cx="3520440" cy="2011680"/>
          </a:xfrm>
          <a:prstGeom prst="roundRect">
            <a:avLst>
              <a:gd name="adj" fmla="val 9091"/>
            </a:avLst>
          </a:prstGeom>
          <a:solidFill>
            <a:srgbClr val="DDF5EE"/>
          </a:solidFill>
          <a:ln w="12700">
            <a:solidFill>
              <a:srgbClr val="DDF5EE"/>
            </a:solidFill>
            <a:prstDash val="solid"/>
          </a:ln>
        </p:spPr>
      </p:sp>
      <p:sp>
        <p:nvSpPr>
          <p:cNvPr id="9" name="Text 5"/>
          <p:cNvSpPr/>
          <p:nvPr/>
        </p:nvSpPr>
        <p:spPr>
          <a:xfrm>
            <a:off x="868680" y="1874520"/>
            <a:ext cx="2926080" cy="548640"/>
          </a:xfrm>
          <a:prstGeom prst="rect">
            <a:avLst/>
          </a:prstGeom>
          <a:noFill/>
          <a:ln/>
        </p:spPr>
        <p:txBody>
          <a:bodyPr wrap="square" lIns="0" tIns="0" rIns="0" bIns="0" rtlCol="0" anchor="ctr">
            <a:normAutofit/>
          </a:bodyPr>
          <a:lstStyle/>
          <a:p>
            <a:pPr indent="0" marL="0">
              <a:buNone/>
            </a:pPr>
            <a:r>
              <a:rPr lang="en-US" sz="21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ArrayList</a:t>
            </a:r>
            <a:endParaRPr lang="en-US" sz="2100" dirty="0"/>
          </a:p>
        </p:txBody>
      </p:sp>
      <p:sp>
        <p:nvSpPr>
          <p:cNvPr id="10" name="Text 6"/>
          <p:cNvSpPr/>
          <p:nvPr/>
        </p:nvSpPr>
        <p:spPr>
          <a:xfrm>
            <a:off x="868680" y="2468880"/>
            <a:ext cx="2926080" cy="1005840"/>
          </a:xfrm>
          <a:prstGeom prst="rect">
            <a:avLst/>
          </a:prstGeom>
          <a:noFill/>
          <a:ln/>
        </p:spPr>
        <p:txBody>
          <a:bodyPr wrap="square" lIns="0" tIns="0" rIns="0" bIns="0" rtlCol="0" anchor="t"/>
          <a:lstStyle/>
          <a:p>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A list of object references that can grow and shrink. In java.util.</a:t>
            </a:r>
            <a:endParaRPr lang="en-US" sz="1600" dirty="0"/>
          </a:p>
        </p:txBody>
      </p:sp>
      <p:sp>
        <p:nvSpPr>
          <p:cNvPr id="11" name="Shape 7"/>
          <p:cNvSpPr/>
          <p:nvPr/>
        </p:nvSpPr>
        <p:spPr>
          <a:xfrm>
            <a:off x="4297680" y="1600200"/>
            <a:ext cx="3520440" cy="2011680"/>
          </a:xfrm>
          <a:prstGeom prst="roundRect">
            <a:avLst>
              <a:gd name="adj" fmla="val 9091"/>
            </a:avLst>
          </a:prstGeom>
          <a:solidFill>
            <a:srgbClr val="E3F0FF"/>
          </a:solidFill>
          <a:ln w="12700">
            <a:solidFill>
              <a:srgbClr val="E3F0FF"/>
            </a:solidFill>
            <a:prstDash val="solid"/>
          </a:ln>
        </p:spPr>
      </p:sp>
      <p:sp>
        <p:nvSpPr>
          <p:cNvPr id="12" name="Text 8"/>
          <p:cNvSpPr/>
          <p:nvPr/>
        </p:nvSpPr>
        <p:spPr>
          <a:xfrm>
            <a:off x="4617720" y="1874520"/>
            <a:ext cx="2926080" cy="548640"/>
          </a:xfrm>
          <a:prstGeom prst="rect">
            <a:avLst/>
          </a:prstGeom>
          <a:noFill/>
          <a:ln/>
        </p:spPr>
        <p:txBody>
          <a:bodyPr wrap="square" lIns="0" tIns="0" rIns="0" bIns="0" rtlCol="0" anchor="ctr">
            <a:normAutofit/>
          </a:bodyPr>
          <a:lstStyle/>
          <a:p>
            <a:pPr indent="0" marL="0">
              <a:buNone/>
            </a:pPr>
            <a:r>
              <a:rPr lang="en-US" sz="21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Type parameter</a:t>
            </a:r>
            <a:endParaRPr lang="en-US" sz="2100" dirty="0"/>
          </a:p>
        </p:txBody>
      </p:sp>
      <p:sp>
        <p:nvSpPr>
          <p:cNvPr id="13" name="Text 9"/>
          <p:cNvSpPr/>
          <p:nvPr/>
        </p:nvSpPr>
        <p:spPr>
          <a:xfrm>
            <a:off x="4617720" y="2468880"/>
            <a:ext cx="2926080" cy="1005840"/>
          </a:xfrm>
          <a:prstGeom prst="rect">
            <a:avLst/>
          </a:prstGeom>
          <a:noFill/>
          <a:ln/>
        </p:spPr>
        <p:txBody>
          <a:bodyPr wrap="square" lIns="0" tIns="0" rIns="0" bIns="0" rtlCol="0" anchor="t"/>
          <a:lstStyle/>
          <a:p>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The element type in angle brackets: ArrayList&lt;String&gt;.</a:t>
            </a:r>
            <a:endParaRPr lang="en-US" sz="1600" dirty="0"/>
          </a:p>
        </p:txBody>
      </p:sp>
      <p:sp>
        <p:nvSpPr>
          <p:cNvPr id="14" name="Shape 10"/>
          <p:cNvSpPr/>
          <p:nvPr/>
        </p:nvSpPr>
        <p:spPr>
          <a:xfrm>
            <a:off x="8046720" y="1600200"/>
            <a:ext cx="3520440" cy="2011680"/>
          </a:xfrm>
          <a:prstGeom prst="roundRect">
            <a:avLst>
              <a:gd name="adj" fmla="val 9091"/>
            </a:avLst>
          </a:prstGeom>
          <a:solidFill>
            <a:srgbClr val="FFF1DD"/>
          </a:solidFill>
          <a:ln w="12700">
            <a:solidFill>
              <a:srgbClr val="FFF1DD"/>
            </a:solidFill>
            <a:prstDash val="solid"/>
          </a:ln>
        </p:spPr>
      </p:sp>
      <p:sp>
        <p:nvSpPr>
          <p:cNvPr id="15" name="Text 11"/>
          <p:cNvSpPr/>
          <p:nvPr/>
        </p:nvSpPr>
        <p:spPr>
          <a:xfrm>
            <a:off x="8366760" y="1874520"/>
            <a:ext cx="2926080" cy="548640"/>
          </a:xfrm>
          <a:prstGeom prst="rect">
            <a:avLst/>
          </a:prstGeom>
          <a:noFill/>
          <a:ln/>
        </p:spPr>
        <p:txBody>
          <a:bodyPr wrap="square" lIns="0" tIns="0" rIns="0" bIns="0" rtlCol="0" anchor="ctr">
            <a:normAutofit/>
          </a:bodyPr>
          <a:lstStyle/>
          <a:p>
            <a:pPr indent="0" marL="0">
              <a:buNone/>
            </a:pPr>
            <a:r>
              <a:rPr lang="en-US" sz="21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size()</a:t>
            </a:r>
            <a:endParaRPr lang="en-US" sz="2100" dirty="0"/>
          </a:p>
        </p:txBody>
      </p:sp>
      <p:sp>
        <p:nvSpPr>
          <p:cNvPr id="16" name="Text 12"/>
          <p:cNvSpPr/>
          <p:nvPr/>
        </p:nvSpPr>
        <p:spPr>
          <a:xfrm>
            <a:off x="8366760" y="2468880"/>
            <a:ext cx="2926080" cy="1005840"/>
          </a:xfrm>
          <a:prstGeom prst="rect">
            <a:avLst/>
          </a:prstGeom>
          <a:noFill/>
          <a:ln/>
        </p:spPr>
        <p:txBody>
          <a:bodyPr wrap="square" lIns="0" tIns="0" rIns="0" bIns="0" rtlCol="0" anchor="t"/>
          <a:lstStyle/>
          <a:p>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Returns the number of elements. Arrays use length instead.</a:t>
            </a:r>
            <a:endParaRPr lang="en-US" sz="1600" dirty="0"/>
          </a:p>
        </p:txBody>
      </p:sp>
      <p:sp>
        <p:nvSpPr>
          <p:cNvPr id="17" name="Shape 13"/>
          <p:cNvSpPr/>
          <p:nvPr/>
        </p:nvSpPr>
        <p:spPr>
          <a:xfrm>
            <a:off x="548640" y="3840480"/>
            <a:ext cx="3520440" cy="2011680"/>
          </a:xfrm>
          <a:prstGeom prst="roundRect">
            <a:avLst>
              <a:gd name="adj" fmla="val 9091"/>
            </a:avLst>
          </a:prstGeom>
          <a:solidFill>
            <a:srgbClr val="FFF5C7"/>
          </a:solidFill>
          <a:ln w="12700">
            <a:solidFill>
              <a:srgbClr val="FFF5C7"/>
            </a:solidFill>
            <a:prstDash val="solid"/>
          </a:ln>
        </p:spPr>
      </p:sp>
      <p:sp>
        <p:nvSpPr>
          <p:cNvPr id="18" name="Text 14"/>
          <p:cNvSpPr/>
          <p:nvPr/>
        </p:nvSpPr>
        <p:spPr>
          <a:xfrm>
            <a:off x="868680" y="4114800"/>
            <a:ext cx="2926080" cy="548640"/>
          </a:xfrm>
          <a:prstGeom prst="rect">
            <a:avLst/>
          </a:prstGeom>
          <a:noFill/>
          <a:ln/>
        </p:spPr>
        <p:txBody>
          <a:bodyPr wrap="square" lIns="0" tIns="0" rIns="0" bIns="0" rtlCol="0" anchor="ctr">
            <a:normAutofit/>
          </a:bodyPr>
          <a:lstStyle/>
          <a:p>
            <a:pPr indent="0" marL="0">
              <a:buNone/>
            </a:pPr>
            <a:r>
              <a:rPr lang="en-US" sz="21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Insert</a:t>
            </a:r>
            <a:endParaRPr lang="en-US" sz="2100" dirty="0"/>
          </a:p>
        </p:txBody>
      </p:sp>
      <p:sp>
        <p:nvSpPr>
          <p:cNvPr id="19" name="Text 15"/>
          <p:cNvSpPr/>
          <p:nvPr/>
        </p:nvSpPr>
        <p:spPr>
          <a:xfrm>
            <a:off x="868680" y="4709160"/>
            <a:ext cx="2926080" cy="1005840"/>
          </a:xfrm>
          <a:prstGeom prst="rect">
            <a:avLst/>
          </a:prstGeom>
          <a:noFill/>
          <a:ln/>
        </p:spPr>
        <p:txBody>
          <a:bodyPr wrap="square" lIns="0" tIns="0" rIns="0" bIns="0" rtlCol="0" anchor="t"/>
          <a:lstStyle/>
          <a:p>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add(index, obj): later elements move right; size + 1.</a:t>
            </a:r>
            <a:endParaRPr lang="en-US" sz="1600" dirty="0"/>
          </a:p>
        </p:txBody>
      </p:sp>
      <p:sp>
        <p:nvSpPr>
          <p:cNvPr id="20" name="Shape 16"/>
          <p:cNvSpPr/>
          <p:nvPr/>
        </p:nvSpPr>
        <p:spPr>
          <a:xfrm>
            <a:off x="4297680" y="3840480"/>
            <a:ext cx="3520440" cy="2011680"/>
          </a:xfrm>
          <a:prstGeom prst="roundRect">
            <a:avLst>
              <a:gd name="adj" fmla="val 9091"/>
            </a:avLst>
          </a:prstGeom>
          <a:solidFill>
            <a:srgbClr val="F0E9FF"/>
          </a:solidFill>
          <a:ln w="12700">
            <a:solidFill>
              <a:srgbClr val="F0E9FF"/>
            </a:solidFill>
            <a:prstDash val="solid"/>
          </a:ln>
        </p:spPr>
      </p:sp>
      <p:sp>
        <p:nvSpPr>
          <p:cNvPr id="21" name="Text 17"/>
          <p:cNvSpPr/>
          <p:nvPr/>
        </p:nvSpPr>
        <p:spPr>
          <a:xfrm>
            <a:off x="4617720" y="4114800"/>
            <a:ext cx="2926080" cy="548640"/>
          </a:xfrm>
          <a:prstGeom prst="rect">
            <a:avLst/>
          </a:prstGeom>
          <a:noFill/>
          <a:ln/>
        </p:spPr>
        <p:txBody>
          <a:bodyPr wrap="square" lIns="0" tIns="0" rIns="0" bIns="0" rtlCol="0" anchor="ctr">
            <a:normAutofit/>
          </a:bodyPr>
          <a:lstStyle/>
          <a:p>
            <a:pPr indent="0" marL="0">
              <a:buNone/>
            </a:pPr>
            <a:r>
              <a:rPr lang="en-US" sz="21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Replace</a:t>
            </a:r>
            <a:endParaRPr lang="en-US" sz="2100" dirty="0"/>
          </a:p>
        </p:txBody>
      </p:sp>
      <p:sp>
        <p:nvSpPr>
          <p:cNvPr id="22" name="Text 18"/>
          <p:cNvSpPr/>
          <p:nvPr/>
        </p:nvSpPr>
        <p:spPr>
          <a:xfrm>
            <a:off x="4617720" y="4709160"/>
            <a:ext cx="2926080" cy="1005840"/>
          </a:xfrm>
          <a:prstGeom prst="rect">
            <a:avLst/>
          </a:prstGeom>
          <a:noFill/>
          <a:ln/>
        </p:spPr>
        <p:txBody>
          <a:bodyPr wrap="square" lIns="0" tIns="0" rIns="0" bIns="0" rtlCol="0" anchor="t"/>
          <a:lstStyle/>
          <a:p>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set(index, obj): nothing moves; returns the old element.</a:t>
            </a:r>
            <a:endParaRPr lang="en-US" sz="1600" dirty="0"/>
          </a:p>
        </p:txBody>
      </p:sp>
      <p:sp>
        <p:nvSpPr>
          <p:cNvPr id="23" name="Shape 19"/>
          <p:cNvSpPr/>
          <p:nvPr/>
        </p:nvSpPr>
        <p:spPr>
          <a:xfrm>
            <a:off x="8046720" y="3840480"/>
            <a:ext cx="3520440" cy="2011680"/>
          </a:xfrm>
          <a:prstGeom prst="roundRect">
            <a:avLst>
              <a:gd name="adj" fmla="val 9091"/>
            </a:avLst>
          </a:prstGeom>
          <a:solidFill>
            <a:srgbClr val="DDF5EE"/>
          </a:solidFill>
          <a:ln w="12700">
            <a:solidFill>
              <a:srgbClr val="DDF5EE"/>
            </a:solidFill>
            <a:prstDash val="solid"/>
          </a:ln>
        </p:spPr>
      </p:sp>
      <p:sp>
        <p:nvSpPr>
          <p:cNvPr id="24" name="Text 20"/>
          <p:cNvSpPr/>
          <p:nvPr/>
        </p:nvSpPr>
        <p:spPr>
          <a:xfrm>
            <a:off x="8366760" y="4114800"/>
            <a:ext cx="2926080" cy="548640"/>
          </a:xfrm>
          <a:prstGeom prst="rect">
            <a:avLst/>
          </a:prstGeom>
          <a:noFill/>
          <a:ln/>
        </p:spPr>
        <p:txBody>
          <a:bodyPr wrap="square" lIns="0" tIns="0" rIns="0" bIns="0" rtlCol="0" anchor="ctr">
            <a:normAutofit/>
          </a:bodyPr>
          <a:lstStyle/>
          <a:p>
            <a:pPr indent="0" marL="0">
              <a:buNone/>
            </a:pPr>
            <a:r>
              <a:rPr lang="en-US" sz="16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IndexOutOfBoundsException</a:t>
            </a:r>
            <a:endParaRPr lang="en-US" sz="1600" dirty="0"/>
          </a:p>
        </p:txBody>
      </p:sp>
      <p:sp>
        <p:nvSpPr>
          <p:cNvPr id="25" name="Text 21"/>
          <p:cNvSpPr/>
          <p:nvPr/>
        </p:nvSpPr>
        <p:spPr>
          <a:xfrm>
            <a:off x="8366760" y="4709160"/>
            <a:ext cx="2926080" cy="1005840"/>
          </a:xfrm>
          <a:prstGeom prst="rect">
            <a:avLst/>
          </a:prstGeom>
          <a:noFill/>
          <a:ln/>
        </p:spPr>
        <p:txBody>
          <a:bodyPr wrap="square" lIns="0" tIns="0" rIns="0" bIns="0" rtlCol="0" anchor="t"/>
          <a:lstStyle/>
          <a:p>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Thrown when an index is outside the list's valid range.</a:t>
            </a:r>
            <a:endParaRPr lang="en-US" sz="16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CLOSURE</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Who moved?</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4.8 ArrayList Methods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21</a:t>
            </a:r>
            <a:endParaRPr lang="en-US" sz="1000" dirty="0"/>
          </a:p>
        </p:txBody>
      </p:sp>
      <p:sp>
        <p:nvSpPr>
          <p:cNvPr id="8" name="Shape 4"/>
          <p:cNvSpPr/>
          <p:nvPr/>
        </p:nvSpPr>
        <p:spPr>
          <a:xfrm>
            <a:off x="548640" y="1554480"/>
            <a:ext cx="11094415" cy="4480560"/>
          </a:xfrm>
          <a:prstGeom prst="roundRect">
            <a:avLst>
              <a:gd name="adj" fmla="val 5102"/>
            </a:avLst>
          </a:prstGeom>
          <a:solidFill>
            <a:srgbClr val="F0E9FF"/>
          </a:solidFill>
          <a:ln w="12700">
            <a:solidFill>
              <a:srgbClr val="F0E9FF"/>
            </a:solidFill>
            <a:prstDash val="solid"/>
          </a:ln>
        </p:spPr>
      </p:sp>
      <p:pic>
        <p:nvPicPr>
          <p:cNvPr id="9" name="Image 1" descr="/private/tmp/claude-501/-Users-jamemclaughlin-Projects-HopperLearn/c79be0e7-6e47-4000-8505-888903230d9a/scratchpad/slides21/assets/image-10-1.png">    </p:cNvPr>
          <p:cNvPicPr>
            <a:picLocks noChangeAspect="1"/>
          </p:cNvPicPr>
          <p:nvPr/>
        </p:nvPicPr>
        <p:blipFill>
          <a:blip r:embed="rId2"/>
          <a:stretch>
            <a:fillRect/>
          </a:stretch>
        </p:blipFill>
        <p:spPr>
          <a:xfrm>
            <a:off x="914400" y="1874520"/>
            <a:ext cx="640080" cy="640080"/>
          </a:xfrm>
          <a:prstGeom prst="rect">
            <a:avLst/>
          </a:prstGeom>
        </p:spPr>
      </p:pic>
      <p:sp>
        <p:nvSpPr>
          <p:cNvPr id="10" name="Text 5"/>
          <p:cNvSpPr/>
          <p:nvPr/>
        </p:nvSpPr>
        <p:spPr>
          <a:xfrm>
            <a:off x="1783080" y="1828800"/>
            <a:ext cx="9418320" cy="1005840"/>
          </a:xfrm>
          <a:prstGeom prst="rect">
            <a:avLst/>
          </a:prstGeom>
          <a:noFill/>
          <a:ln/>
        </p:spPr>
        <p:txBody>
          <a:bodyPr wrap="square" lIns="0" tIns="0" rIns="0" bIns="0" rtlCol="0" anchor="ctr"/>
          <a:lstStyle/>
          <a:p>
            <a:pPr indent="0" marL="0">
              <a:buNone/>
            </a:pPr>
            <a:r>
              <a:rPr lang="en-US" sz="24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A list holds 5 names. Explain to your partner what happens to the name at index 3 after remove(1).</a:t>
            </a:r>
            <a:endParaRPr lang="en-US" sz="2400" dirty="0"/>
          </a:p>
        </p:txBody>
      </p:sp>
      <p:sp>
        <p:nvSpPr>
          <p:cNvPr id="11" name="Text 6"/>
          <p:cNvSpPr/>
          <p:nvPr/>
        </p:nvSpPr>
        <p:spPr>
          <a:xfrm>
            <a:off x="1783080" y="3246120"/>
            <a:ext cx="4572000" cy="256032"/>
          </a:xfrm>
          <a:prstGeom prst="rect">
            <a:avLst/>
          </a:prstGeom>
          <a:noFill/>
          <a:ln/>
        </p:spPr>
        <p:txBody>
          <a:bodyPr wrap="square" lIns="0" tIns="0" rIns="0" bIns="0" rtlCol="0" anchor="ctr"/>
          <a:lstStyle/>
          <a:p>
            <a:pPr indent="0" marL="0">
              <a:buNone/>
            </a:pPr>
            <a:r>
              <a:rPr lang="en-US" sz="1050" b="1" spc="300" kern="0" dirty="0">
                <a:solidFill>
                  <a:srgbClr val="5A3CC9"/>
                </a:solidFill>
                <a:latin typeface="Atkinson Hyperlegible Next" pitchFamily="34" charset="0"/>
                <a:ea typeface="Atkinson Hyperlegible Next" pitchFamily="34" charset="-122"/>
                <a:cs typeface="Atkinson Hyperlegible Next" pitchFamily="34" charset="-120"/>
              </a:rPr>
              <a:t>SENTENCE STARTER</a:t>
            </a:r>
            <a:endParaRPr lang="en-US" sz="1050" dirty="0"/>
          </a:p>
        </p:txBody>
      </p:sp>
      <p:sp>
        <p:nvSpPr>
          <p:cNvPr id="12" name="Shape 7"/>
          <p:cNvSpPr/>
          <p:nvPr/>
        </p:nvSpPr>
        <p:spPr>
          <a:xfrm>
            <a:off x="1783080" y="3611880"/>
            <a:ext cx="9418320" cy="1280160"/>
          </a:xfrm>
          <a:prstGeom prst="roundRect">
            <a:avLst>
              <a:gd name="adj" fmla="val 10714"/>
            </a:avLst>
          </a:prstGeom>
          <a:solidFill>
            <a:srgbClr val="FFFFFF"/>
          </a:solidFill>
          <a:ln w="12700">
            <a:solidFill>
              <a:srgbClr val="FFFFFF"/>
            </a:solidFill>
            <a:prstDash val="solid"/>
          </a:ln>
        </p:spPr>
      </p:sp>
      <p:sp>
        <p:nvSpPr>
          <p:cNvPr id="13" name="Text 8"/>
          <p:cNvSpPr/>
          <p:nvPr/>
        </p:nvSpPr>
        <p:spPr>
          <a:xfrm>
            <a:off x="2103120" y="3611880"/>
            <a:ext cx="8869680" cy="1280160"/>
          </a:xfrm>
          <a:prstGeom prst="rect">
            <a:avLst/>
          </a:prstGeom>
          <a:noFill/>
          <a:ln/>
        </p:spPr>
        <p:txBody>
          <a:bodyPr wrap="square" lIns="0" tIns="0" rIns="0" bIns="0" rtlCol="0" anchor="ctr"/>
          <a:lstStyle/>
          <a:p>
            <a:pPr indent="0" marL="0">
              <a:buNone/>
            </a:pPr>
            <a:r>
              <a:rPr lang="en-US" sz="2100" dirty="0">
                <a:solidFill>
                  <a:srgbClr val="1F2B28"/>
                </a:solidFill>
                <a:latin typeface="Atkinson Hyperlegible Next" pitchFamily="34" charset="0"/>
                <a:ea typeface="Atkinson Hyperlegible Next" pitchFamily="34" charset="-122"/>
                <a:cs typeface="Atkinson Hyperlegible Next" pitchFamily="34" charset="-120"/>
              </a:rPr>
              <a:t>After remove(1), the name that was at index 3 is now at index ______, because ______.</a:t>
            </a:r>
            <a:endParaRPr lang="en-US" sz="2100" dirty="0"/>
          </a:p>
        </p:txBody>
      </p:sp>
      <p:sp>
        <p:nvSpPr>
          <p:cNvPr id="14" name="Text 9"/>
          <p:cNvSpPr/>
          <p:nvPr/>
        </p:nvSpPr>
        <p:spPr>
          <a:xfrm>
            <a:off x="1783080" y="5166360"/>
            <a:ext cx="9144000" cy="457200"/>
          </a:xfrm>
          <a:prstGeom prst="rect">
            <a:avLst/>
          </a:prstGeom>
          <a:noFill/>
          <a:ln/>
        </p:spPr>
        <p:txBody>
          <a:bodyPr wrap="square" lIns="0" tIns="0" rIns="0" bIns="0" rtlCol="0" anchor="ctr"/>
          <a:lstStyle/>
          <a:p>
            <a:pPr indent="0" marL="0">
              <a:buNone/>
            </a:pPr>
            <a:r>
              <a:rPr lang="en-US" sz="1700" dirty="0">
                <a:solidFill>
                  <a:srgbClr val="4F5D58"/>
                </a:solidFill>
                <a:latin typeface="Atkinson Hyperlegible Next" pitchFamily="34" charset="0"/>
                <a:ea typeface="Atkinson Hyperlegible Next" pitchFamily="34" charset="-122"/>
                <a:cs typeface="Atkinson Hyperlegible Next" pitchFamily="34" charset="-120"/>
              </a:rPr>
              <a:t>Next: the Scoot Over puzzle worksheet.</a:t>
            </a:r>
            <a:endParaRPr lang="en-US" sz="17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21</Slides>
  <Notes>21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21</vt:i4>
      </vt:variant>
    </vt:vector>
  </HeadingPairs>
  <TitlesOfParts>
    <vt:vector size="24"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 CSA Topic 4.8: ArrayList Methods</dc:title>
  <dc:subject>PptxGenJS Presentation</dc:subject>
  <dc:creator>Hopper</dc:creator>
  <cp:lastModifiedBy>Hopper</cp:lastModifiedBy>
  <cp:revision>1</cp:revision>
  <dcterms:created xsi:type="dcterms:W3CDTF">2026-10-16T20:50:35Z</dcterms:created>
  <dcterms:modified xsi:type="dcterms:W3CDTF">2026-10-16T20:50:35Z</dcterms:modified>
</cp:coreProperties>
</file>