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4.7. Until now numbers were primitives: an int variable holds the number itself. Today students meet Integer and Double, classes whose objects each hold one number, so a number can go where only an object is allowed (students will need this in the next topic). Four ideas: what a wrapper is, autoboxing and unboxing, immutability, and turning text into numbers with parseInt and parseDouble.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one minute. The program prints 67: both values are Strings, so + joins them (Topic 1.15). To get 13 we need to turn each String into a number. Every piece split from a file line in Topic 4.6 is a String, so this problem comes up constantly. Today's last part solves it; first we need wrapper classes.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Each goal is one part of the lesson. Goal 3 is where most compile errors and crashes come from, so it gets two watch-outs.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 and Double: what they are and where they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both pictures on the board. An int variable holds the number itself. An Integer variable holds a reference to an object that holds the number, like a letter sealed in an envelope. Because it is a reference, an Integer variable can hold null. Capital letters: int and double are primitive types; Integer and Double are class names. Both classes are in java.lang, so, like String and Math, they need no import. File (Topic 4.6) is in java.io and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Integer.MAX_VALUE and Integer.MIN_VALUE are static constants of the Integer class (Topic 1.5 named them; Topic 3.7 explains static). To find a minimum, start at MAX_VALUE: no int is larger, so the first element always replaces it. Trace the table: 14 replaces MAX_VALUE, 6 replaces 14, 9 and 11 do not. Output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freezer reading is below zero, so no reading is greater than 0 and warmest never changes. It prints 0, a temperature that is not in the array: a logic error, not a compile error. Changing one line to Integer.MIN_VALUE prints -16. Starting at the first element also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compiler moves numbers into and out of their envelopes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7 assigns an int to an Integer variable, line 8 a double to a Double: the compiler builds the objects. Line 10 passes the int 12 to an Integer parameter: boxed again. No one wrote new. Old code sometimes shows new Integer(12); that constructor is deprecated and is not on the exam. Printing a wrapper shows the number inside.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2 assigns an Integer to an int: unboxed. Line 3 passes stored to Math.abs, whose parameter is an int: unboxed, giving 9. Line 5 uses rate in arithmetic, which needs a primitive: unboxed to 1.5. Output -9 9 then 15.0.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1.5 widening (int to double) does not carry over to boxing: an int boxes only into an Integer. Java will unbox and then widen (Integer to double is fine) but never narrow (a Double into an int fails, just as int stars = 4.0; does). All four results here came from real compiler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Integer variable can hold null, for example when no record exists yet. Line 3 looks like plain arithmetic, but to unbox, Java calls a method on the object to get its value, and calling a method through null throws a NullPointerException (Topic 1.14). The compiler cannot catch it: the types are fine; the value is the problem. Fix: make sure the variable refers to an object first, for example with if (record != null).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line 1 autoboxes 40 into an Integer. Line 2 unboxes tickets for the subtraction (left is 37). Line 3 autoboxes 2.25 into a Double. Line 4 unboxes cost for the multiplication. It prints 83.25 (2.25 times 37).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 and Double objects are immutable.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2 copies the reference: points and saved are aliases of one object holding 7. Line 3 unboxes 7, adds 2, and boxes 9 into a NEW object; only points moves to it. saved still refers to the old object. Output 9 then 7. Compare a mutable object from Unit 3: a mutator call through one alias would show through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bill gets a copy of the reference to 20 (Topic 3.6). Line 3 cannot change that object, so it boxes 25 into a new object and points only bill at it. total in main still refers to 20. Output: Inside: 25 / In main: 20. If a method must produce a new number, it has to give that number back to the caller; ask the class how.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parseInt and parseDouble: the fix for the warm-up.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are static (class) methods from the Java Quick Reference, so call them through the class name. Split pieces are Strings: parts[1] is "42", two characters. After parsing, points is the int 42 and hours is the double 3.5. Parentheses around points + 1 make Java add before joining. Output Lee: 43 then 12.0.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parseInt does not truncate the way a cast does. If the text is not exactly a whole number, it throws a NumberFormatException at run time; the compiler cannot catch it because any String is a legal argument. The same crash happens for " 14" (a leading space, from splitting "Kim, 14" on a comma) or "twelve". Fix: Double.parseDouble for decimals, and split on ", " so pieces have no spaces.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123, 15, 0.5. Line 1: parseInt gives the int 12, but then + meets the String "3", so it joins: 123. Line 2: both operands are numbers, so it adds: 15. Line 3: parseDouble("4") is 4.0, and 4.0 / 8 is double division: 0.5.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ask for a one-line code example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Listen for: unboxes; autoboxes (or boxes); new Integer object, and total now refers to it while the old object is unchanged. Cold-call two pairs. Then hand out the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4  ·  TOPIC 4.7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406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Numbers in Envelopes</a:t>
            </a:r>
            <a:endParaRPr lang="en-US" sz="50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Wrapper classes: Integer and Double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4.7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Six plus seven is...?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this print? How would you get 13 instead?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852160" cy="1920240"/>
          </a:xfrm>
          <a:prstGeom prst="roundRect">
            <a:avLst>
              <a:gd name="adj" fmla="val 571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JOIN.JAVA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43000" y="347472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a = "6";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b = "7";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 + b);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7132320" y="306324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Hint: look at the types of a and b. Where have you seen numbers stored as text this unit?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how an Integer or Double object differs from an int or double.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Integer.MAX_VALUE and Integer.MIN_VALUE as safe starting values.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Predict where Java autoboxes a value and where it unboxes one.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an Integer or Double can never change.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Turn text into numbers with Integer.parseInt and Double.parseDouble.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number inside an object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Primitive value or wrapper object?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035040" cy="448056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28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laps = 12;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868680" y="23134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laps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868680" y="260604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68680" y="260604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2240280" y="260604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holds the number itself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68680" y="3611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count = 12;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868680" y="4096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count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868680" y="438912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68680" y="438912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2057400" y="4672584"/>
            <a:ext cx="123444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9" name="Shape 15"/>
          <p:cNvSpPr/>
          <p:nvPr/>
        </p:nvSpPr>
        <p:spPr>
          <a:xfrm>
            <a:off x="3291840" y="4206240"/>
            <a:ext cx="2103120" cy="914400"/>
          </a:xfrm>
          <a:prstGeom prst="roundRect">
            <a:avLst>
              <a:gd name="adj" fmla="val 10000"/>
            </a:avLst>
          </a:prstGeom>
          <a:solidFill>
            <a:srgbClr val="FFF5C7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429000" y="427939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 object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3429000" y="46177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value: 12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868680" y="52120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holds a reference (or null)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0" y="1554480"/>
          <a:ext cx="478231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5877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Primitive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Wrapper class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Integer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" name="Shape 19"/>
          <p:cNvSpPr/>
          <p:nvPr/>
        </p:nvSpPr>
        <p:spPr>
          <a:xfrm>
            <a:off x="6858000" y="3291840"/>
            <a:ext cx="4782312" cy="2743200"/>
          </a:xfrm>
          <a:prstGeom prst="roundRect">
            <a:avLst>
              <a:gd name="adj" fmla="val 6667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2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3547872"/>
            <a:ext cx="566928" cy="56692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909560" y="3429000"/>
            <a:ext cx="3456432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wrapper class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object holds one primitive value.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Double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are in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java.lang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package, so no import is needed.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start that any value beats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3611880"/>
          </a:xfrm>
          <a:prstGeom prst="roundRect">
            <a:avLst>
              <a:gd name="adj" fmla="val 303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SHORTEST WAIT, IN MINUTES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waits = {14, 6, 9, 11};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shortest = Integer.MAX_VALUE;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w : waits) {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(w &lt; shortest) {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shortest = w;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System.out.println(shortest);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5303520"/>
            <a:ext cx="566928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54406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7150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554480"/>
          <a:ext cx="514807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828800"/>
                <a:gridCol w="20391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 &lt; shortest?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shortest after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(start)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2147483647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14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14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9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11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6492240" y="4754880"/>
            <a:ext cx="5148072" cy="1325880"/>
          </a:xfrm>
          <a:prstGeom prst="roundRect">
            <a:avLst>
              <a:gd name="adj" fmla="val 1379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812280" y="4892040"/>
            <a:ext cx="45537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Minimum: start at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Integer.MAX_VALUE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Maximum: start at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Integer.MIN_VALUE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Starting the maximum at 0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Starting at 0 only works when you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know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 value above 0 will show up. Integer.MIN_VALUE works for any int values.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6035040" cy="3383280"/>
          </a:xfrm>
          <a:prstGeom prst="roundRect">
            <a:avLst>
              <a:gd name="adj" fmla="val 324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WARMEST FREEZER READING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54864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temps = {-18, -21, -16};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warmest = 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t : temps)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(t &gt; warmest)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warmest = t;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System.out.println(warmest);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949440" y="2743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PRINTS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949440" y="3063240"/>
            <a:ext cx="466344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7223760" y="306324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   (not even in the array)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6949440" y="41148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CHANGE THE START TO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6949440" y="4434840"/>
            <a:ext cx="4663440" cy="685800"/>
          </a:xfrm>
          <a:prstGeom prst="roundRect">
            <a:avLst>
              <a:gd name="adj" fmla="val 16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7223760" y="46177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warmest = Integer.MIN_VALUE;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6949440" y="5303520"/>
            <a:ext cx="466344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223760" y="530352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Prints -16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Autoboxing and unboxing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Autoboxing: into the envelope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AUTOBOX.JAVA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class Autobox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static void showLaps(Integer n)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System.out.println("Laps: " + n);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static void main(String[] args)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Integer laps = 8;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Double miles = 3.5;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System.out.println(laps + " " + miles);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showLaps(12);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498080" y="1554480"/>
            <a:ext cx="4142232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7240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772400" y="1965960"/>
            <a:ext cx="3593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8 3.5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Laps: 12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498080" y="2971800"/>
            <a:ext cx="4142232" cy="3108960"/>
          </a:xfrm>
          <a:prstGeom prst="roundRect">
            <a:avLst>
              <a:gd name="adj" fmla="val 588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322783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549640" y="3108960"/>
            <a:ext cx="281635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Autoboxing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turns an int into an Integer, or a double into a Double, when the value is 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assigned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to a wrapper variable, or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passed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to a wrapper parameter.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Unboxing: out of the envelope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949440" cy="2926080"/>
          </a:xfrm>
          <a:prstGeom prst="roundRect">
            <a:avLst>
              <a:gd name="adj" fmla="val 375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UNBOX.JAVA (MAIN)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4008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stored = -9;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copy = stored;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size = Math.abs(stored);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rate = 1.5;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pay = rate * 10;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System.out.println(copy + " " + size);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System.out.println(pay);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617720"/>
            <a:ext cx="6949440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7548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029200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-9 9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15.0</a:t>
            </a:r>
            <a:endParaRPr lang="en-US" sz="2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0" y="1554480"/>
          <a:ext cx="386791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49631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Where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Unboxed because...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 copy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assigned to an int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Math.abs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passed to an int parameter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rate * 10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used in arithmetic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7772400" y="4023360"/>
            <a:ext cx="3867912" cy="2057400"/>
          </a:xfrm>
          <a:prstGeom prst="roundRect">
            <a:avLst>
              <a:gd name="adj" fmla="val 8889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8092440" y="4160520"/>
            <a:ext cx="327355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Unboxing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turns an Integer into an int, or a Double into a double. It mirrors autoboxing.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Only the matching wrapper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1907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price = 5;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822960" y="28346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incompatible types: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cannot be converted to Double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199632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473952" y="171907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COMPILES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6473952" y="20574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price = 5.0;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473952" y="28346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prints 5.0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548640" y="3840480"/>
            <a:ext cx="5440680" cy="2103120"/>
          </a:xfrm>
          <a:prstGeom prst="roundRect">
            <a:avLst>
              <a:gd name="adj" fmla="val 6522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22960" y="400507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COMPILES: UNBOX, THEN WIDEN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822960" y="43434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n = 4;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x = n;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822960" y="51206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prints 4.0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6199632" y="3840480"/>
            <a:ext cx="5440680" cy="2103120"/>
          </a:xfrm>
          <a:prstGeom prst="roundRect">
            <a:avLst>
              <a:gd name="adj" fmla="val 652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6473952" y="400507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COMPILE: WOULD NARROW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6473952" y="43434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y = 2.5;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k = y;</a:t>
            </a:r>
            <a:endParaRPr lang="en-US" sz="1700" dirty="0"/>
          </a:p>
        </p:txBody>
      </p:sp>
      <p:sp>
        <p:nvSpPr>
          <p:cNvPr id="23" name="Text 19"/>
          <p:cNvSpPr/>
          <p:nvPr/>
        </p:nvSpPr>
        <p:spPr>
          <a:xfrm>
            <a:off x="6473952" y="51206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incompatible types: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cannot be converted to int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Unboxing null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Unboxing needs an object to open. Unboxing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null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compiles, then crashes with 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NullPointerException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594360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LOOKUP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53949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record = null;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System.out.println("Checking record");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next = record + 1;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System.out.println(next);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675120" y="2697480"/>
            <a:ext cx="4965192" cy="2377440"/>
          </a:xfrm>
          <a:prstGeom prst="roundRect">
            <a:avLst>
              <a:gd name="adj" fmla="val 461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949440" y="2834640"/>
            <a:ext cx="4416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OUTPUT, THEN THE CRASH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949440" y="3108960"/>
            <a:ext cx="4416552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Checking record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java.lang.NullPointerException: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Cannot invoke "java.lang.Integer.intValue()"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because "&lt;local1&gt;" is null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548640" y="53035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first println runs. The crash comes on the next line, before next ever gets a value.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Box, unbox, or neither?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For lines 1-4: autobox, unbox, or neither? Then: what prints?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035040" cy="2697480"/>
          </a:xfrm>
          <a:prstGeom prst="roundRect">
            <a:avLst>
              <a:gd name="adj" fmla="val 406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4864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868F8A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  </a:t>
            </a:r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tickets = 40;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868F8A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  </a:t>
            </a:r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left = tickets - 3;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868F8A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  </a:t>
            </a:r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cost = 2.25;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868F8A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  </a:t>
            </a:r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total = cost * left;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868F8A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  </a:t>
            </a:r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System.out.println(total);</a:t>
            </a:r>
            <a:endParaRPr lang="en-US" sz="1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78040" y="2971800"/>
          <a:ext cx="416052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32461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Line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Box, unbox, neither?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Sealed for good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envelope never changes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ALIAS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572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points = 7;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Integer saved = points;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= points + 2;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System.out.println(points);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System.out.println(saved);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069080"/>
            <a:ext cx="512064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2062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48056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5303520"/>
            <a:ext cx="5120640" cy="777240"/>
          </a:xfrm>
          <a:prstGeom prst="roundRect">
            <a:avLst>
              <a:gd name="adj" fmla="val 23529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68680" y="5440680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Wrapper objects are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immutable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035040" y="1600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SAVED = POINTS;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035040" y="190195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035040" y="219456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035040" y="219456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6035040" y="281635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saved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035040" y="310896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035040" y="310896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800" dirty="0"/>
          </a:p>
        </p:txBody>
      </p:sp>
      <p:sp>
        <p:nvSpPr>
          <p:cNvPr id="23" name="Shape 19"/>
          <p:cNvSpPr/>
          <p:nvPr/>
        </p:nvSpPr>
        <p:spPr>
          <a:xfrm>
            <a:off x="8778240" y="2331720"/>
            <a:ext cx="2103120" cy="914400"/>
          </a:xfrm>
          <a:prstGeom prst="roundRect">
            <a:avLst>
              <a:gd name="adj" fmla="val 10000"/>
            </a:avLst>
          </a:prstGeom>
          <a:solidFill>
            <a:srgbClr val="FFF5C7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915400" y="240487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Integer object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8915400" y="27432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value: 7</a:t>
            </a:r>
            <a:endParaRPr lang="en-US" sz="1700" dirty="0"/>
          </a:p>
        </p:txBody>
      </p:sp>
      <p:sp>
        <p:nvSpPr>
          <p:cNvPr id="26" name="Shape 22"/>
          <p:cNvSpPr/>
          <p:nvPr/>
        </p:nvSpPr>
        <p:spPr>
          <a:xfrm>
            <a:off x="7223760" y="2478024"/>
            <a:ext cx="1554480" cy="265176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7" name="Shape 23"/>
          <p:cNvSpPr/>
          <p:nvPr/>
        </p:nvSpPr>
        <p:spPr>
          <a:xfrm flipV="1">
            <a:off x="7223760" y="2926080"/>
            <a:ext cx="1554480" cy="46634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8" name="Text 24"/>
          <p:cNvSpPr/>
          <p:nvPr/>
        </p:nvSpPr>
        <p:spPr>
          <a:xfrm>
            <a:off x="6035040" y="39319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POINTS = POINTS + 2;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6035040" y="42336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6035040" y="452628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035040" y="45262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800" dirty="0"/>
          </a:p>
        </p:txBody>
      </p:sp>
      <p:sp>
        <p:nvSpPr>
          <p:cNvPr id="32" name="Text 28"/>
          <p:cNvSpPr/>
          <p:nvPr/>
        </p:nvSpPr>
        <p:spPr>
          <a:xfrm>
            <a:off x="6035040" y="51480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saved</a:t>
            </a:r>
            <a:endParaRPr lang="en-US" sz="1400" dirty="0"/>
          </a:p>
        </p:txBody>
      </p:sp>
      <p:sp>
        <p:nvSpPr>
          <p:cNvPr id="33" name="Shape 29"/>
          <p:cNvSpPr/>
          <p:nvPr/>
        </p:nvSpPr>
        <p:spPr>
          <a:xfrm>
            <a:off x="6035040" y="5440680"/>
            <a:ext cx="1188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035040" y="54406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800" dirty="0"/>
          </a:p>
        </p:txBody>
      </p:sp>
      <p:sp>
        <p:nvSpPr>
          <p:cNvPr id="35" name="Shape 31"/>
          <p:cNvSpPr/>
          <p:nvPr/>
        </p:nvSpPr>
        <p:spPr>
          <a:xfrm>
            <a:off x="8778240" y="4297680"/>
            <a:ext cx="2651760" cy="914400"/>
          </a:xfrm>
          <a:prstGeom prst="roundRect">
            <a:avLst>
              <a:gd name="adj" fmla="val 10000"/>
            </a:avLst>
          </a:prstGeom>
          <a:solidFill>
            <a:srgbClr val="DDF5EE"/>
          </a:solidFill>
          <a:ln w="19050">
            <a:solidFill>
              <a:srgbClr val="0E7C6B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8915400" y="43708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new Integer object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8915400" y="4709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value: 9</a:t>
            </a:r>
            <a:endParaRPr lang="en-US" sz="1700" dirty="0"/>
          </a:p>
        </p:txBody>
      </p:sp>
      <p:sp>
        <p:nvSpPr>
          <p:cNvPr id="38" name="Shape 34"/>
          <p:cNvSpPr/>
          <p:nvPr/>
        </p:nvSpPr>
        <p:spPr>
          <a:xfrm>
            <a:off x="8778240" y="5303520"/>
            <a:ext cx="2103120" cy="914400"/>
          </a:xfrm>
          <a:prstGeom prst="roundRect">
            <a:avLst>
              <a:gd name="adj" fmla="val 10000"/>
            </a:avLst>
          </a:prstGeom>
          <a:solidFill>
            <a:srgbClr val="FFF5C7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8915400" y="537667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old object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8915400" y="57150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value: 7</a:t>
            </a:r>
            <a:endParaRPr lang="en-US" sz="1700" dirty="0"/>
          </a:p>
        </p:txBody>
      </p:sp>
      <p:sp>
        <p:nvSpPr>
          <p:cNvPr id="41" name="Shape 37"/>
          <p:cNvSpPr/>
          <p:nvPr/>
        </p:nvSpPr>
        <p:spPr>
          <a:xfrm flipV="1">
            <a:off x="7223760" y="4754880"/>
            <a:ext cx="1554480" cy="5486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7223760" y="5724144"/>
            <a:ext cx="1554480" cy="36576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method cannot change your Integer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85800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TIP.JAVA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309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class Tip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static void addTip(Integer bill)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bill = bill + 5;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System.out.println("Inside: " + bill);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static void main(String[] args)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Integer total = 20;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addTip(total);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System.out.println("In main: " + total);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7680960" y="1554480"/>
            <a:ext cx="3959352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95528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955280" y="1965960"/>
            <a:ext cx="34107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Inside: 25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 main: 20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680960" y="2971800"/>
            <a:ext cx="3959352" cy="3108960"/>
          </a:xfrm>
          <a:prstGeom prst="roundRect">
            <a:avLst>
              <a:gd name="adj" fmla="val 58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322783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732520" y="3108960"/>
            <a:ext cx="263347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Assigning to the parameter changes only the parameter, and an Integer has no method that changes it.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 never sees 25.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Text into numbers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Integer.parseInt and Double.parseDouble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760720" cy="1234440"/>
          </a:xfrm>
          <a:prstGeom prst="roundRect">
            <a:avLst>
              <a:gd name="adj" fmla="val 888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 QUICK REFERENCE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static int parseInt(String s)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static double parseDouble(String s)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583680" y="1554480"/>
            <a:ext cx="5056632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5800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858000" y="1965960"/>
            <a:ext cx="4507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Lee: 43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12.0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2971800"/>
            <a:ext cx="6766560" cy="3108960"/>
          </a:xfrm>
          <a:prstGeom prst="roundRect">
            <a:avLst>
              <a:gd name="adj" fmla="val 35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315468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RECORD FROM A FILE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822960" y="3474720"/>
            <a:ext cx="62179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line = "Lee,42,3.5";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parts = line.split(",");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points = Integer.parseInt(parts[1]);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hours = Double.parseDouble(parts[2]);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System.out.println(parts[0] + ": " + (points + 1));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System.out.println(points / hours);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589520" y="301752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PARSING</a:t>
            </a:r>
            <a:endParaRPr lang="en-US" sz="10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3383280"/>
          <a:ext cx="4050792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280160"/>
                <a:gridCol w="130759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Name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parts[1]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"42"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points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42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hours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3.5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parseInt does not round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Text that is not exactly a number of the right kind throws 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NumberFormatException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5577840" cy="1874520"/>
          </a:xfrm>
          <a:prstGeom prst="roundRect">
            <a:avLst>
              <a:gd name="adj" fmla="val 585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MILEAGE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miles = "2.75";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System.out.println("Reading miles");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m = Integer.parseInt(miles);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System.out.println(m);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6355080" y="2697480"/>
            <a:ext cx="5285232" cy="1874520"/>
          </a:xfrm>
          <a:prstGeom prst="roundRect">
            <a:avLst>
              <a:gd name="adj" fmla="val 5854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629400" y="2834640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OUTPUT, THEN THE CRASH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629400" y="3108960"/>
            <a:ext cx="47365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Reading miles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java.lang.NumberFormatException: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input string: "2.75"</a:t>
            </a:r>
            <a:endParaRPr lang="en-US" sz="15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754880"/>
          <a:ext cx="11094415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169664"/>
                <a:gridCol w="4178808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Text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Integer.parseInt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Double.parseDouble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"75"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75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75.0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"2.75"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crashes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2.75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 14"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crashes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crashes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45720" marR="45720" marT="45720" marB="4572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Number or text?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exact output, one line per println.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10454335" cy="1828800"/>
          </a:xfrm>
          <a:prstGeom prst="roundRect">
            <a:avLst>
              <a:gd name="adj" fmla="val 6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9905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System.out.println(Integer.parseInt("12") + "3");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System.out.println(Integer.parseInt("12") + 3);</a:t>
            </a:r>
            <a:endParaRPr lang="en-US" sz="19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System.out.println(Double.parseDouble("4") / 8);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868680" y="5074920"/>
            <a:ext cx="104543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For each line, decide first: after parsing, is + joining text or adding numbers?</a:t>
            </a:r>
            <a:endParaRPr lang="en-US" sz="1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Wrapper class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class whose objects each hold one primitive value: Integer, Double.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Autoboxing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compiler turning an int into an Integer, or a double into a Double.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Unboxing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compiler taking the int out of an Integer, or the double out of a Double.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Immutable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Can never change after it is created. Every Integer and Double is.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parseInt / parseDouble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Static methods that turn a String like "42" into a number.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NumberFormatException</a:t>
            </a:r>
            <a:endParaRPr lang="en-US" sz="21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Thrown when the text is not a number of the right kind.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Box it, open it, parse it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4.7 Wrapper Classes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what happens, step by step, when Java runs total = total * 2; on an Integer total.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First Java ______ total to get an int, then it doubles it, then it ______ the result into a ______ object.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Numbers in Envelopes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4.7: Wrapper Classes</dc:title>
  <dc:subject>PptxGenJS Presentation</dc:subject>
  <dc:creator>Hopper</dc:creator>
  <cp:lastModifiedBy>Hopper</cp:lastModifiedBy>
  <cp:revision>1</cp:revision>
  <dcterms:created xsi:type="dcterms:W3CDTF">2026-10-16T20:35:58Z</dcterms:created>
  <dcterms:modified xsi:type="dcterms:W3CDTF">2026-10-16T20:35:58Z</dcterms:modified>
</cp:coreProperties>
</file>