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4.6: programs read data from text files. So far every value came from the code itself. Today: File and Scanner, the throws IOException rule, the Scanner reading methods from the Java Quick Reference, hasNext loops, close, and String.split. Keyboard input is outside the AP course, and code that mixes nextLine with the other Scanner methods on one file is excluded from the exam, so we use one style per file.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2 minutes. Draw out: variables live in memory only while the program runs; each run starts fresh from the code. To keep the 900, the program must store it outside itself, in a file, which persists when no program is running. That is today: reading data from files.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 2 is the one that trips people up: the compiler requires throws IOException even though nothing is wrong yet, because the file might be missing when the program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file is storage for data that persists when the program is not running. A program can read it while it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lines. Three imports: File and IOException come from java.io, Scanner from java.util. new File("weather.txt") names the file; new Scanner(...) connects to it. throws IOException is required (next slide). Read the first token as an int, close the file, print. Change the file and the output changes without touching the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row is a real result. The first two are compile errors: the program never runs. The third compiles fine, because the compiler checks code, not the disk; the file is looked for only when the program runs, and then the program terminates. throws IOException is how this course answers Java's question: what should happen if the file cannot be opened? Pass the problem on and stop.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code compiles. When it runs, the Scanner looks for wether.txt, which does not exist, so it throws a FileNotFoundException. Because main declared throws IOException, the exception passes out of main and the program terminates; the println never runs. Also check that the file is in the program's folder.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token is a run of characters between whitespace: spaces, tabs, and line breaks.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on the Java Quick Reference. The token readers skip whitespace, including line breaks, then read one token and move past it. If the token is the wrong type, they throw an InputMismatchException. hasNext only looks. nextLine is different: it reads the rest of the current line, spaces included. Use one style or the other on a file, not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 each call: next reads Mia, nextInt reads 12, nextDouble reads 3.5, nextBoolean reads true, even though true is on the next line, because the token readers skip line breaks like any other whitespace. Each call must match the type of the token it meets, in file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BenAna, then 10. The reads go Ana, 3, Ben, 7, so a is "Ana", x is 3, b is "Ben", y is 7. b + a joins two Strings; x + y adds two ints. Bonus: if the first call were nextInt(), the first token is Ana, which is not a whole number, so the program throws an InputMismatchException (we ran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files can hold any number of values. The loop has to find out when to stop.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hasNext returns true when another token is waiting, without reading it. Each pass must read something, or the loop never ends. The same code works for 4 days or 400. Close the file once, after the last read; the scanner can't be used after close.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loop assumes five values but the file has four. The first four reads work; the fifth has nothing to read, so nextInt throws a NoSuchElementException. A hasNext loop never has this problem, because it asks before every 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file layout: the first number says how many values follow. Read it first and use it as the array length, then fill the array with an indexed loop. Once the data is in an array, every 4.5 algorithm works on it; here, the maximum.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data has spaces inside it, like full names. Read whole lines, then cut them into pieces.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file, two readers. next stops at every space, so a full name comes out in two pieces. nextLine returns the rest of the line, spaces included, so each name stays whole. Pick one style per file: calling nextLine right after nextInt can return an empty string, and code that mixes them is not on the AP exam.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split returns a String array of the pieces between the delimiters, in order, with the delimiters removed. A comma delimiter keeps the space inside "Frank Herbert". The year comes back as the String "1965", not a number. Stick to plain delimiters like a comma, colon, or hyphen; special characters such as . and * mean something else to split and are not part of the course.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3, then 30, then 1 (there are no spaces in "a-b-c", so the whole string is the only piece), then 451: t[2] is the String "45", so + 1 joins text and gives "451", not 46.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ask for the line of code it goes with.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explain using the sentence starter; cold-call two pairs. Listen for: imports and throws IOException, new Scanner(new File(name)), a while loop on hasNext with a read in every pass, and close after the last read. Then hand out the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4  ·  TOPIC 4.6</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Pond Log Files</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Using text files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4.6</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Where did the high score go?</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4.6 Using Text Files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game sets highScore to 900. You play again tomorrow. Is it still 900?</a:t>
            </a:r>
            <a:endParaRPr lang="en-US" sz="2200" dirty="0"/>
          </a:p>
        </p:txBody>
      </p:sp>
      <p:sp>
        <p:nvSpPr>
          <p:cNvPr id="12" name="Shape 8"/>
          <p:cNvSpPr/>
          <p:nvPr/>
        </p:nvSpPr>
        <p:spPr>
          <a:xfrm>
            <a:off x="868680" y="2971800"/>
            <a:ext cx="6583680" cy="2651760"/>
          </a:xfrm>
          <a:prstGeom prst="roundRect">
            <a:avLst>
              <a:gd name="adj" fmla="val 5172"/>
            </a:avLst>
          </a:prstGeom>
          <a:solidFill>
            <a:srgbClr val="FFFFFF"/>
          </a:solidFill>
          <a:ln w="12700">
            <a:solidFill>
              <a:srgbClr val="FFFFFF"/>
            </a:solidFill>
            <a:prstDash val="solid"/>
          </a:ln>
        </p:spPr>
      </p:sp>
      <p:sp>
        <p:nvSpPr>
          <p:cNvPr id="13" name="Text 9"/>
          <p:cNvSpPr/>
          <p:nvPr/>
        </p:nvSpPr>
        <p:spPr>
          <a:xfrm>
            <a:off x="1188720" y="3200400"/>
            <a:ext cx="54864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TALK WITH A PARTNER</a:t>
            </a:r>
            <a:endParaRPr lang="en-US" sz="1050" dirty="0"/>
          </a:p>
        </p:txBody>
      </p:sp>
      <p:sp>
        <p:nvSpPr>
          <p:cNvPr id="14" name="Text 10"/>
          <p:cNvSpPr/>
          <p:nvPr/>
        </p:nvSpPr>
        <p:spPr>
          <a:xfrm>
            <a:off x="1188720" y="3566160"/>
            <a:ext cx="6035040" cy="1920240"/>
          </a:xfrm>
          <a:prstGeom prst="rect">
            <a:avLst/>
          </a:prstGeom>
          <a:noFill/>
          <a:ln/>
        </p:spPr>
        <p:txBody>
          <a:bodyPr wrap="square" lIns="0" tIns="0" rIns="0" bIns="0" rtlCol="0" anchor="t"/>
          <a:lstStyle/>
          <a:p>
            <a:pPr indent="0" marL="0">
              <a:spcAft>
                <a:spcPts val="800"/>
              </a:spcAft>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1.  Where does a variable live while the program runs?</a:t>
            </a:r>
            <a:endParaRPr lang="en-US" sz="1900" dirty="0"/>
          </a:p>
          <a:p>
            <a:pPr indent="0" marL="0">
              <a:spcAft>
                <a:spcPts val="800"/>
              </a:spcAft>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2.  What happens to it when the program ends?</a:t>
            </a:r>
            <a:endParaRPr lang="en-US" sz="1900" dirty="0"/>
          </a:p>
          <a:p>
            <a:pPr indent="0" marL="0">
              <a:spcAft>
                <a:spcPts val="800"/>
              </a:spcAft>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3.  Where could the 900 be kept so it survives?</a:t>
            </a:r>
            <a:endParaRPr lang="en-US" sz="1900" dirty="0"/>
          </a:p>
        </p:txBody>
      </p:sp>
      <p:sp>
        <p:nvSpPr>
          <p:cNvPr id="15" name="Shape 11"/>
          <p:cNvSpPr/>
          <p:nvPr/>
        </p:nvSpPr>
        <p:spPr>
          <a:xfrm>
            <a:off x="7726680" y="2971800"/>
            <a:ext cx="3611880" cy="2651760"/>
          </a:xfrm>
          <a:prstGeom prst="roundRect">
            <a:avLst>
              <a:gd name="adj" fmla="val 6897"/>
            </a:avLst>
          </a:prstGeom>
          <a:solidFill>
            <a:srgbClr val="FFFFFF"/>
          </a:solidFill>
          <a:ln w="12700">
            <a:solidFill>
              <a:srgbClr val="FFFFFF"/>
            </a:solidFill>
            <a:prstDash val="solid"/>
          </a:ln>
        </p:spPr>
      </p:sp>
      <p:pic>
        <p:nvPicPr>
          <p:cNvPr id="16"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8001000" y="3227832"/>
            <a:ext cx="566928" cy="566928"/>
          </a:xfrm>
          <a:prstGeom prst="rect">
            <a:avLst/>
          </a:prstGeom>
        </p:spPr>
      </p:pic>
      <p:sp>
        <p:nvSpPr>
          <p:cNvPr id="17" name="Text 12"/>
          <p:cNvSpPr/>
          <p:nvPr/>
        </p:nvSpPr>
        <p:spPr>
          <a:xfrm>
            <a:off x="8778240" y="3108960"/>
            <a:ext cx="2286000" cy="237744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Write your answer to question 3 before we talk.</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4.6 Using Text Files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why a file keeps data that a variable can't.</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Open a file with File and Scanner, including the imports and throws IOException.</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Read tokens with next, nextInt, nextDouble, and nextBoolean, and predict what each returns.</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Read a whole file of any length with a hasNext loop, then close it.</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Read whole lines with nextLine and cut them into pieces with split.</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Opening a file</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Your first file program</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4.6 Using Text Files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8183880" cy="4526280"/>
          </a:xfrm>
          <a:prstGeom prst="roundRect">
            <a:avLst>
              <a:gd name="adj" fmla="val 2424"/>
            </a:avLst>
          </a:prstGeom>
          <a:solidFill>
            <a:srgbClr val="EEF3F1"/>
          </a:solidFill>
          <a:ln w="12700">
            <a:solidFill>
              <a:srgbClr val="E6E1D6"/>
            </a:solidFill>
            <a:prstDash val="solid"/>
          </a:ln>
        </p:spPr>
      </p:sp>
      <p:sp>
        <p:nvSpPr>
          <p:cNvPr id="9" name="Text 5"/>
          <p:cNvSpPr/>
          <p:nvPr/>
        </p:nvSpPr>
        <p:spPr>
          <a:xfrm>
            <a:off x="822960" y="1737360"/>
            <a:ext cx="76352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FIRSTREAD.JAVA</a:t>
            </a:r>
            <a:endParaRPr lang="en-US" sz="1050" dirty="0"/>
          </a:p>
        </p:txBody>
      </p:sp>
      <p:sp>
        <p:nvSpPr>
          <p:cNvPr id="10" name="Text 6"/>
          <p:cNvSpPr/>
          <p:nvPr/>
        </p:nvSpPr>
        <p:spPr>
          <a:xfrm>
            <a:off x="822960" y="2057400"/>
            <a:ext cx="7635240" cy="38404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import java.io.File;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import java.io.IOException;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import java.util.Scanner;</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class Main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static void main(String[] args) throws IOException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Scanner input = new Scanner(new File("weather.txt"));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int first = input.nextInt();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input.close();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System.out.println("First day: " + first);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8961120" y="1554480"/>
            <a:ext cx="2679192" cy="1097280"/>
          </a:xfrm>
          <a:prstGeom prst="roundRect">
            <a:avLst>
              <a:gd name="adj" fmla="val 8333"/>
            </a:avLst>
          </a:prstGeom>
          <a:solidFill>
            <a:srgbClr val="FFFFFF"/>
          </a:solidFill>
          <a:ln w="12700">
            <a:solidFill>
              <a:srgbClr val="868F8A"/>
            </a:solidFill>
            <a:prstDash val="solid"/>
          </a:ln>
        </p:spPr>
      </p:sp>
      <p:sp>
        <p:nvSpPr>
          <p:cNvPr id="12" name="Shape 8"/>
          <p:cNvSpPr/>
          <p:nvPr/>
        </p:nvSpPr>
        <p:spPr>
          <a:xfrm>
            <a:off x="8961120" y="1554480"/>
            <a:ext cx="2679192" cy="365760"/>
          </a:xfrm>
          <a:prstGeom prst="rect">
            <a:avLst/>
          </a:prstGeom>
          <a:solidFill>
            <a:srgbClr val="F4F1EA"/>
          </a:solidFill>
          <a:ln w="12700">
            <a:solidFill>
              <a:srgbClr val="868F8A"/>
            </a:solidFill>
            <a:prstDash val="solid"/>
          </a:ln>
        </p:spPr>
      </p:sp>
      <p:sp>
        <p:nvSpPr>
          <p:cNvPr id="13" name="Text 9"/>
          <p:cNvSpPr/>
          <p:nvPr/>
        </p:nvSpPr>
        <p:spPr>
          <a:xfrm>
            <a:off x="9144000" y="1554480"/>
            <a:ext cx="2313432" cy="365760"/>
          </a:xfrm>
          <a:prstGeom prst="rect">
            <a:avLst/>
          </a:prstGeom>
          <a:noFill/>
          <a:ln/>
        </p:spPr>
        <p:txBody>
          <a:bodyPr wrap="square" lIns="0" tIns="0" rIns="0" bIns="0" rtlCol="0" anchor="ctr"/>
          <a:lstStyle/>
          <a:p>
            <a:pPr indent="0" marL="0">
              <a:buNone/>
            </a:pPr>
            <a:r>
              <a:rPr lang="en-US" sz="1300" b="1" dirty="0">
                <a:solidFill>
                  <a:srgbClr val="4F5D58"/>
                </a:solidFill>
                <a:latin typeface="Atkinson Hyperlegible Mono" pitchFamily="34" charset="0"/>
                <a:ea typeface="Atkinson Hyperlegible Mono" pitchFamily="34" charset="-122"/>
                <a:cs typeface="Atkinson Hyperlegible Mono" pitchFamily="34" charset="-120"/>
              </a:rPr>
              <a:t>weather.txt</a:t>
            </a:r>
            <a:endParaRPr lang="en-US" sz="1300" dirty="0"/>
          </a:p>
        </p:txBody>
      </p:sp>
      <p:sp>
        <p:nvSpPr>
          <p:cNvPr id="14" name="Text 10"/>
          <p:cNvSpPr/>
          <p:nvPr/>
        </p:nvSpPr>
        <p:spPr>
          <a:xfrm>
            <a:off x="9189720" y="2011680"/>
            <a:ext cx="2221992" cy="5486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72 68 75 71</a:t>
            </a:r>
            <a:endParaRPr lang="en-US" sz="1700" dirty="0"/>
          </a:p>
        </p:txBody>
      </p:sp>
      <p:sp>
        <p:nvSpPr>
          <p:cNvPr id="15" name="Shape 11"/>
          <p:cNvSpPr/>
          <p:nvPr/>
        </p:nvSpPr>
        <p:spPr>
          <a:xfrm>
            <a:off x="8961120" y="2834640"/>
            <a:ext cx="2679192" cy="960120"/>
          </a:xfrm>
          <a:prstGeom prst="roundRect">
            <a:avLst>
              <a:gd name="adj" fmla="val 11429"/>
            </a:avLst>
          </a:prstGeom>
          <a:solidFill>
            <a:srgbClr val="1F2B28"/>
          </a:solidFill>
          <a:ln w="12700">
            <a:solidFill>
              <a:srgbClr val="1F2B28"/>
            </a:solidFill>
            <a:prstDash val="solid"/>
          </a:ln>
        </p:spPr>
      </p:sp>
      <p:sp>
        <p:nvSpPr>
          <p:cNvPr id="16" name="Text 12"/>
          <p:cNvSpPr/>
          <p:nvPr/>
        </p:nvSpPr>
        <p:spPr>
          <a:xfrm>
            <a:off x="9235440" y="29718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7" name="Text 13"/>
          <p:cNvSpPr/>
          <p:nvPr/>
        </p:nvSpPr>
        <p:spPr>
          <a:xfrm>
            <a:off x="9235440" y="3246120"/>
            <a:ext cx="2130552" cy="4572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First day: 72</a:t>
            </a:r>
            <a:endParaRPr lang="en-US" sz="2000" dirty="0"/>
          </a:p>
        </p:txBody>
      </p:sp>
      <p:sp>
        <p:nvSpPr>
          <p:cNvPr id="18" name="Shape 14"/>
          <p:cNvSpPr/>
          <p:nvPr/>
        </p:nvSpPr>
        <p:spPr>
          <a:xfrm>
            <a:off x="8961120" y="3977640"/>
            <a:ext cx="2679192" cy="2103120"/>
          </a:xfrm>
          <a:prstGeom prst="roundRect">
            <a:avLst>
              <a:gd name="adj" fmla="val 8696"/>
            </a:avLst>
          </a:prstGeom>
          <a:solidFill>
            <a:srgbClr val="E3F0FF"/>
          </a:solidFill>
          <a:ln w="12700">
            <a:solidFill>
              <a:srgbClr val="E3F0FF"/>
            </a:solidFill>
            <a:prstDash val="solid"/>
          </a:ln>
        </p:spPr>
      </p:sp>
      <p:sp>
        <p:nvSpPr>
          <p:cNvPr id="19" name="Text 15"/>
          <p:cNvSpPr/>
          <p:nvPr/>
        </p:nvSpPr>
        <p:spPr>
          <a:xfrm>
            <a:off x="9281160" y="4114800"/>
            <a:ext cx="2084832" cy="1828800"/>
          </a:xfrm>
          <a:prstGeom prst="rect">
            <a:avLst/>
          </a:prstGeom>
          <a:noFill/>
          <a:ln/>
        </p:spPr>
        <p:txBody>
          <a:bodyPr wrap="square" lIns="0" tIns="0" rIns="0" bIns="0" rtlCol="0" anchor="ctr"/>
          <a:lstStyle/>
          <a:p>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File</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names the file.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Scanner</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reads from it.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close()</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says you are done.</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Three things Java insists on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4.6 Using Text Files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94415" cy="914400"/>
        </p:xfrm>
        <a:graphic>
          <a:graphicData uri="http://schemas.openxmlformats.org/drawingml/2006/table">
            <a:tbl>
              <a:tblPr/>
              <a:tblGrid>
                <a:gridCol w="3291840"/>
                <a:gridCol w="6065215"/>
                <a:gridCol w="1737360"/>
              </a:tblGrid>
              <a:tr h="50292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If you leave out...</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Java says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When</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68580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import java.io.File;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cannot find symbol</a:t>
                      </a:r>
                      <a:endParaRPr lang="en-US" sz="15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Compiling</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91440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throws IOException on main</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unreported exception FileNotFoundException; must be caught or declared to be thrown</a:t>
                      </a:r>
                      <a:endParaRPr lang="en-US" sz="15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Compiling</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77724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file with that name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FileNotFoundException, and the program terminates</a:t>
                      </a:r>
                      <a:endParaRPr lang="en-US" sz="15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Running</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9" name="Shape 4"/>
          <p:cNvSpPr/>
          <p:nvPr/>
        </p:nvSpPr>
        <p:spPr>
          <a:xfrm>
            <a:off x="548640" y="4800600"/>
            <a:ext cx="11094415" cy="1234440"/>
          </a:xfrm>
          <a:prstGeom prst="roundRect">
            <a:avLst>
              <a:gd name="adj" fmla="val 14815"/>
            </a:avLst>
          </a:prstGeom>
          <a:solidFill>
            <a:srgbClr val="E3F0FF"/>
          </a:solidFill>
          <a:ln w="12700">
            <a:solidFill>
              <a:srgbClr val="E3F0FF"/>
            </a:solidFill>
            <a:prstDash val="solid"/>
          </a:ln>
        </p:spPr>
      </p:sp>
      <p:pic>
        <p:nvPicPr>
          <p:cNvPr id="10"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5056632"/>
            <a:ext cx="566928" cy="566928"/>
          </a:xfrm>
          <a:prstGeom prst="rect">
            <a:avLst/>
          </a:prstGeom>
        </p:spPr>
      </p:pic>
      <p:sp>
        <p:nvSpPr>
          <p:cNvPr id="11" name="Text 5"/>
          <p:cNvSpPr/>
          <p:nvPr/>
        </p:nvSpPr>
        <p:spPr>
          <a:xfrm>
            <a:off x="1600200" y="4937760"/>
            <a:ext cx="9768535" cy="96012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Every method that opens a file, and every method that calls one, needs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throws IOException</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in its header. File and IOException live in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java.io</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One letter off, and the program stops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4.6 Using Text Files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 compiler never checks the disk. A wrong file name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compiles</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then crashes when that line runs.</a:t>
            </a:r>
            <a:endParaRPr lang="en-US" sz="1800" dirty="0"/>
          </a:p>
        </p:txBody>
      </p:sp>
      <p:sp>
        <p:nvSpPr>
          <p:cNvPr id="11" name="Shape 6"/>
          <p:cNvSpPr/>
          <p:nvPr/>
        </p:nvSpPr>
        <p:spPr>
          <a:xfrm>
            <a:off x="548640" y="2788920"/>
            <a:ext cx="7498080" cy="1554480"/>
          </a:xfrm>
          <a:prstGeom prst="roundRect">
            <a:avLst>
              <a:gd name="adj" fmla="val 7059"/>
            </a:avLst>
          </a:prstGeom>
          <a:solidFill>
            <a:srgbClr val="EEF3F1"/>
          </a:solidFill>
          <a:ln w="12700">
            <a:solidFill>
              <a:srgbClr val="E6E1D6"/>
            </a:solidFill>
            <a:prstDash val="solid"/>
          </a:ln>
        </p:spPr>
      </p:sp>
      <p:sp>
        <p:nvSpPr>
          <p:cNvPr id="12" name="Text 7"/>
          <p:cNvSpPr/>
          <p:nvPr/>
        </p:nvSpPr>
        <p:spPr>
          <a:xfrm>
            <a:off x="822960" y="2971800"/>
            <a:ext cx="6949440" cy="118872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Scanner input = new Scanner(new File("wether.txt"));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first = input.nextInt();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System.out.println(first);</a:t>
            </a:r>
            <a:endParaRPr lang="en-US" sz="1600" dirty="0"/>
          </a:p>
        </p:txBody>
      </p:sp>
      <p:sp>
        <p:nvSpPr>
          <p:cNvPr id="13" name="Shape 8"/>
          <p:cNvSpPr/>
          <p:nvPr/>
        </p:nvSpPr>
        <p:spPr>
          <a:xfrm>
            <a:off x="8275320" y="2788920"/>
            <a:ext cx="3364992" cy="1554480"/>
          </a:xfrm>
          <a:prstGeom prst="roundRect">
            <a:avLst>
              <a:gd name="adj" fmla="val 5882"/>
            </a:avLst>
          </a:prstGeom>
          <a:solidFill>
            <a:srgbClr val="FFFFFF"/>
          </a:solidFill>
          <a:ln w="12700">
            <a:solidFill>
              <a:srgbClr val="868F8A"/>
            </a:solidFill>
            <a:prstDash val="solid"/>
          </a:ln>
        </p:spPr>
      </p:sp>
      <p:sp>
        <p:nvSpPr>
          <p:cNvPr id="14" name="Shape 9"/>
          <p:cNvSpPr/>
          <p:nvPr/>
        </p:nvSpPr>
        <p:spPr>
          <a:xfrm>
            <a:off x="8275320" y="2788920"/>
            <a:ext cx="3364992" cy="365760"/>
          </a:xfrm>
          <a:prstGeom prst="rect">
            <a:avLst/>
          </a:prstGeom>
          <a:solidFill>
            <a:srgbClr val="F4F1EA"/>
          </a:solidFill>
          <a:ln w="12700">
            <a:solidFill>
              <a:srgbClr val="868F8A"/>
            </a:solidFill>
            <a:prstDash val="solid"/>
          </a:ln>
        </p:spPr>
      </p:sp>
      <p:sp>
        <p:nvSpPr>
          <p:cNvPr id="15" name="Text 10"/>
          <p:cNvSpPr/>
          <p:nvPr/>
        </p:nvSpPr>
        <p:spPr>
          <a:xfrm>
            <a:off x="8458200" y="2788920"/>
            <a:ext cx="2999232" cy="365760"/>
          </a:xfrm>
          <a:prstGeom prst="rect">
            <a:avLst/>
          </a:prstGeom>
          <a:noFill/>
          <a:ln/>
        </p:spPr>
        <p:txBody>
          <a:bodyPr wrap="square" lIns="0" tIns="0" rIns="0" bIns="0" rtlCol="0" anchor="ctr"/>
          <a:lstStyle/>
          <a:p>
            <a:pPr indent="0" marL="0">
              <a:buNone/>
            </a:pPr>
            <a:r>
              <a:rPr lang="en-US" sz="1300" b="1" dirty="0">
                <a:solidFill>
                  <a:srgbClr val="4F5D58"/>
                </a:solidFill>
                <a:latin typeface="Atkinson Hyperlegible Mono" pitchFamily="34" charset="0"/>
                <a:ea typeface="Atkinson Hyperlegible Mono" pitchFamily="34" charset="-122"/>
                <a:cs typeface="Atkinson Hyperlegible Mono" pitchFamily="34" charset="-120"/>
              </a:rPr>
              <a:t>In the folder: weather.txt</a:t>
            </a:r>
            <a:endParaRPr lang="en-US" sz="1300" dirty="0"/>
          </a:p>
        </p:txBody>
      </p:sp>
      <p:sp>
        <p:nvSpPr>
          <p:cNvPr id="16" name="Text 11"/>
          <p:cNvSpPr/>
          <p:nvPr/>
        </p:nvSpPr>
        <p:spPr>
          <a:xfrm>
            <a:off x="8503920" y="3246120"/>
            <a:ext cx="2907792" cy="10058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72 68 75 71</a:t>
            </a:r>
            <a:endParaRPr lang="en-US" sz="1700" dirty="0"/>
          </a:p>
        </p:txBody>
      </p:sp>
      <p:sp>
        <p:nvSpPr>
          <p:cNvPr id="17" name="Shape 12"/>
          <p:cNvSpPr/>
          <p:nvPr/>
        </p:nvSpPr>
        <p:spPr>
          <a:xfrm>
            <a:off x="548640" y="4572000"/>
            <a:ext cx="11094415" cy="1463040"/>
          </a:xfrm>
          <a:prstGeom prst="roundRect">
            <a:avLst>
              <a:gd name="adj" fmla="val 7500"/>
            </a:avLst>
          </a:prstGeom>
          <a:solidFill>
            <a:srgbClr val="1F2B28"/>
          </a:solidFill>
          <a:ln w="12700">
            <a:solidFill>
              <a:srgbClr val="1F2B28"/>
            </a:solidFill>
            <a:prstDash val="solid"/>
          </a:ln>
        </p:spPr>
      </p:sp>
      <p:sp>
        <p:nvSpPr>
          <p:cNvPr id="18" name="Text 13"/>
          <p:cNvSpPr/>
          <p:nvPr/>
        </p:nvSpPr>
        <p:spPr>
          <a:xfrm>
            <a:off x="822960" y="4709160"/>
            <a:ext cx="54864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WHEN IT RUNS</a:t>
            </a:r>
            <a:endParaRPr lang="en-US" sz="1050" dirty="0"/>
          </a:p>
        </p:txBody>
      </p:sp>
      <p:sp>
        <p:nvSpPr>
          <p:cNvPr id="19" name="Text 14"/>
          <p:cNvSpPr/>
          <p:nvPr/>
        </p:nvSpPr>
        <p:spPr>
          <a:xfrm>
            <a:off x="822960" y="5029200"/>
            <a:ext cx="10545775" cy="868680"/>
          </a:xfrm>
          <a:prstGeom prst="rect">
            <a:avLst/>
          </a:prstGeom>
          <a:noFill/>
          <a:ln/>
        </p:spPr>
        <p:txBody>
          <a:bodyPr wrap="square" lIns="0" tIns="0" rIns="0" bIns="0" rtlCol="0" anchor="t"/>
          <a:lstStyle/>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Exception in thread "main" java.io.FileNotFoundException:</a:t>
            </a:r>
            <a:endParaRPr lang="en-US" sz="1600" dirty="0"/>
          </a:p>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wether.txt (No such file or directory)</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Reading tokens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Scanner reading methods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4.6 Using Text Files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9</a:t>
            </a:r>
            <a:endParaRPr lang="en-US" sz="10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11094415" cy="914400"/>
        </p:xfrm>
        <a:graphic>
          <a:graphicData uri="http://schemas.openxmlformats.org/drawingml/2006/table">
            <a:tbl>
              <a:tblPr/>
              <a:tblGrid>
                <a:gridCol w="3108960"/>
                <a:gridCol w="4206240"/>
                <a:gridCol w="3779215"/>
              </a:tblGrid>
              <a:tr h="530352">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Method</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Returns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Throws InputMismatchException if...</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30352">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nextInt()</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next token as an int</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it is not a whole number</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30352">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double nextDouble()</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next token as a double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it is not a number</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30352">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boolean nextBoolean()</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next token as a boolean</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it is not true or false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30352">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next()</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next token as a String</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(any token works)</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30352">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nextLine()</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rest of the line, spaces and all</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(any line works)</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30352">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boolean hasNext()</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true if a token is left to read</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(it only looks)</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30352">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void close()</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nothing; closes the scanner</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Reading a record, token by token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4.6 Using Text Files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554480"/>
            <a:ext cx="3291840" cy="1371600"/>
          </a:xfrm>
          <a:prstGeom prst="roundRect">
            <a:avLst>
              <a:gd name="adj" fmla="val 6667"/>
            </a:avLst>
          </a:prstGeom>
          <a:solidFill>
            <a:srgbClr val="FFFFFF"/>
          </a:solidFill>
          <a:ln w="12700">
            <a:solidFill>
              <a:srgbClr val="868F8A"/>
            </a:solidFill>
            <a:prstDash val="solid"/>
          </a:ln>
        </p:spPr>
      </p:sp>
      <p:sp>
        <p:nvSpPr>
          <p:cNvPr id="9" name="Shape 5"/>
          <p:cNvSpPr/>
          <p:nvPr/>
        </p:nvSpPr>
        <p:spPr>
          <a:xfrm>
            <a:off x="548640" y="1554480"/>
            <a:ext cx="3291840" cy="365760"/>
          </a:xfrm>
          <a:prstGeom prst="rect">
            <a:avLst/>
          </a:prstGeom>
          <a:solidFill>
            <a:srgbClr val="F4F1EA"/>
          </a:solidFill>
          <a:ln w="12700">
            <a:solidFill>
              <a:srgbClr val="868F8A"/>
            </a:solidFill>
            <a:prstDash val="solid"/>
          </a:ln>
        </p:spPr>
      </p:sp>
      <p:sp>
        <p:nvSpPr>
          <p:cNvPr id="10" name="Text 6"/>
          <p:cNvSpPr/>
          <p:nvPr/>
        </p:nvSpPr>
        <p:spPr>
          <a:xfrm>
            <a:off x="731520" y="1554480"/>
            <a:ext cx="2926080" cy="365760"/>
          </a:xfrm>
          <a:prstGeom prst="rect">
            <a:avLst/>
          </a:prstGeom>
          <a:noFill/>
          <a:ln/>
        </p:spPr>
        <p:txBody>
          <a:bodyPr wrap="square" lIns="0" tIns="0" rIns="0" bIns="0" rtlCol="0" anchor="ctr"/>
          <a:lstStyle/>
          <a:p>
            <a:pPr indent="0" marL="0">
              <a:buNone/>
            </a:pPr>
            <a:r>
              <a:rPr lang="en-US" sz="1300" b="1" dirty="0">
                <a:solidFill>
                  <a:srgbClr val="4F5D58"/>
                </a:solidFill>
                <a:latin typeface="Atkinson Hyperlegible Mono" pitchFamily="34" charset="0"/>
                <a:ea typeface="Atkinson Hyperlegible Mono" pitchFamily="34" charset="-122"/>
                <a:cs typeface="Atkinson Hyperlegible Mono" pitchFamily="34" charset="-120"/>
              </a:rPr>
              <a:t>player.txt</a:t>
            </a:r>
            <a:endParaRPr lang="en-US" sz="1300" dirty="0"/>
          </a:p>
        </p:txBody>
      </p:sp>
      <p:sp>
        <p:nvSpPr>
          <p:cNvPr id="11" name="Text 7"/>
          <p:cNvSpPr/>
          <p:nvPr/>
        </p:nvSpPr>
        <p:spPr>
          <a:xfrm>
            <a:off x="777240" y="2011680"/>
            <a:ext cx="2834640" cy="82296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Mia 12 3.5</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true</a:t>
            </a:r>
            <a:endParaRPr lang="en-US" sz="1700" dirty="0"/>
          </a:p>
        </p:txBody>
      </p:sp>
      <p:sp>
        <p:nvSpPr>
          <p:cNvPr id="12" name="Shape 8"/>
          <p:cNvSpPr/>
          <p:nvPr/>
        </p:nvSpPr>
        <p:spPr>
          <a:xfrm>
            <a:off x="4069080" y="1554480"/>
            <a:ext cx="7571232" cy="3017520"/>
          </a:xfrm>
          <a:prstGeom prst="roundRect">
            <a:avLst>
              <a:gd name="adj" fmla="val 3636"/>
            </a:avLst>
          </a:prstGeom>
          <a:solidFill>
            <a:srgbClr val="EEF3F1"/>
          </a:solidFill>
          <a:ln w="12700">
            <a:solidFill>
              <a:srgbClr val="E6E1D6"/>
            </a:solidFill>
            <a:prstDash val="solid"/>
          </a:ln>
        </p:spPr>
      </p:sp>
      <p:sp>
        <p:nvSpPr>
          <p:cNvPr id="13" name="Text 9"/>
          <p:cNvSpPr/>
          <p:nvPr/>
        </p:nvSpPr>
        <p:spPr>
          <a:xfrm>
            <a:off x="4343400" y="1737360"/>
            <a:ext cx="7022592" cy="26517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Scanner input = new Scanner(new File("player.txt"));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String name = input.next();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level = input.nextInt();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double speed = input.nextDouble();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boolean online = input.nextBoolean();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input.close();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System.out.println(name + " L" + level);</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System.out.println(speed * 2);</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System.out.println(online);</a:t>
            </a:r>
            <a:endParaRPr lang="en-US" sz="1500" dirty="0"/>
          </a:p>
        </p:txBody>
      </p:sp>
      <p:sp>
        <p:nvSpPr>
          <p:cNvPr id="14" name="Shape 10"/>
          <p:cNvSpPr/>
          <p:nvPr/>
        </p:nvSpPr>
        <p:spPr>
          <a:xfrm>
            <a:off x="4069080" y="4663440"/>
            <a:ext cx="7571232" cy="1417320"/>
          </a:xfrm>
          <a:prstGeom prst="roundRect">
            <a:avLst>
              <a:gd name="adj" fmla="val 7742"/>
            </a:avLst>
          </a:prstGeom>
          <a:solidFill>
            <a:srgbClr val="1F2B28"/>
          </a:solidFill>
          <a:ln w="12700">
            <a:solidFill>
              <a:srgbClr val="1F2B28"/>
            </a:solidFill>
            <a:prstDash val="solid"/>
          </a:ln>
        </p:spPr>
      </p:sp>
      <p:sp>
        <p:nvSpPr>
          <p:cNvPr id="15" name="Text 11"/>
          <p:cNvSpPr/>
          <p:nvPr/>
        </p:nvSpPr>
        <p:spPr>
          <a:xfrm>
            <a:off x="4343400" y="48006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2"/>
          <p:cNvSpPr/>
          <p:nvPr/>
        </p:nvSpPr>
        <p:spPr>
          <a:xfrm>
            <a:off x="4343400" y="5074920"/>
            <a:ext cx="7022592" cy="9144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Mia L12</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7.0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true</a:t>
            </a:r>
            <a:endParaRPr lang="en-US" sz="20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3154680"/>
          <a:ext cx="3291840" cy="914400"/>
        </p:xfrm>
        <a:graphic>
          <a:graphicData uri="http://schemas.openxmlformats.org/drawingml/2006/table">
            <a:tbl>
              <a:tblPr/>
              <a:tblGrid>
                <a:gridCol w="1920240"/>
                <a:gridCol w="1371600"/>
              </a:tblGrid>
              <a:tr h="457200">
                <a:tc>
                  <a:txBody>
                    <a:bodyPr/>
                    <a:lstStyle/>
                    <a:p>
                      <a:pPr indent="0" marL="0">
                        <a:buNone/>
                      </a:pPr>
                      <a:r>
                        <a:rPr lang="en-US" sz="1400" b="1" dirty="0">
                          <a:solidFill>
                            <a:srgbClr val="FFFFFF"/>
                          </a:solidFill>
                          <a:latin typeface="Atkinson Hyperlegible Next" pitchFamily="34" charset="0"/>
                          <a:ea typeface="Atkinson Hyperlegible Next" pitchFamily="34" charset="-122"/>
                          <a:cs typeface="Atkinson Hyperlegible Next" pitchFamily="34" charset="-120"/>
                        </a:rPr>
                        <a:t>Call</a:t>
                      </a:r>
                      <a:endParaRPr lang="en-US" sz="14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400" b="1" dirty="0">
                          <a:solidFill>
                            <a:srgbClr val="FFFFFF"/>
                          </a:solidFill>
                          <a:latin typeface="Atkinson Hyperlegible Next" pitchFamily="34" charset="0"/>
                          <a:ea typeface="Atkinson Hyperlegible Next" pitchFamily="34" charset="-122"/>
                          <a:cs typeface="Atkinson Hyperlegible Next" pitchFamily="34" charset="-120"/>
                        </a:rPr>
                        <a:t>Reads</a:t>
                      </a:r>
                      <a:endParaRPr lang="en-US" sz="14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457200">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next()</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"Mia"</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nextInt()</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12</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nextDouble()</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3.5</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nextBoolean()</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true</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Read in order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4.6 Using Text Files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the exact output. Bonus: what if the first read were nextInt()?</a:t>
            </a:r>
            <a:endParaRPr lang="en-US" sz="2200" dirty="0"/>
          </a:p>
        </p:txBody>
      </p:sp>
      <p:sp>
        <p:nvSpPr>
          <p:cNvPr id="12" name="Shape 8"/>
          <p:cNvSpPr/>
          <p:nvPr/>
        </p:nvSpPr>
        <p:spPr>
          <a:xfrm>
            <a:off x="868680" y="2971800"/>
            <a:ext cx="2743200" cy="1371600"/>
          </a:xfrm>
          <a:prstGeom prst="roundRect">
            <a:avLst>
              <a:gd name="adj" fmla="val 6667"/>
            </a:avLst>
          </a:prstGeom>
          <a:solidFill>
            <a:srgbClr val="FFFFFF"/>
          </a:solidFill>
          <a:ln w="12700">
            <a:solidFill>
              <a:srgbClr val="868F8A"/>
            </a:solidFill>
            <a:prstDash val="solid"/>
          </a:ln>
        </p:spPr>
      </p:sp>
      <p:sp>
        <p:nvSpPr>
          <p:cNvPr id="13" name="Shape 9"/>
          <p:cNvSpPr/>
          <p:nvPr/>
        </p:nvSpPr>
        <p:spPr>
          <a:xfrm>
            <a:off x="868680" y="2971800"/>
            <a:ext cx="2743200" cy="365760"/>
          </a:xfrm>
          <a:prstGeom prst="rect">
            <a:avLst/>
          </a:prstGeom>
          <a:solidFill>
            <a:srgbClr val="F4F1EA"/>
          </a:solidFill>
          <a:ln w="12700">
            <a:solidFill>
              <a:srgbClr val="868F8A"/>
            </a:solidFill>
            <a:prstDash val="solid"/>
          </a:ln>
        </p:spPr>
      </p:sp>
      <p:sp>
        <p:nvSpPr>
          <p:cNvPr id="14" name="Text 10"/>
          <p:cNvSpPr/>
          <p:nvPr/>
        </p:nvSpPr>
        <p:spPr>
          <a:xfrm>
            <a:off x="1051560" y="2971800"/>
            <a:ext cx="2377440" cy="365760"/>
          </a:xfrm>
          <a:prstGeom prst="rect">
            <a:avLst/>
          </a:prstGeom>
          <a:noFill/>
          <a:ln/>
        </p:spPr>
        <p:txBody>
          <a:bodyPr wrap="square" lIns="0" tIns="0" rIns="0" bIns="0" rtlCol="0" anchor="ctr"/>
          <a:lstStyle/>
          <a:p>
            <a:pPr indent="0" marL="0">
              <a:buNone/>
            </a:pPr>
            <a:r>
              <a:rPr lang="en-US" sz="1300" b="1" dirty="0">
                <a:solidFill>
                  <a:srgbClr val="4F5D58"/>
                </a:solidFill>
                <a:latin typeface="Atkinson Hyperlegible Mono" pitchFamily="34" charset="0"/>
                <a:ea typeface="Atkinson Hyperlegible Mono" pitchFamily="34" charset="-122"/>
                <a:cs typeface="Atkinson Hyperlegible Mono" pitchFamily="34" charset="-120"/>
              </a:rPr>
              <a:t>team.txt</a:t>
            </a:r>
            <a:endParaRPr lang="en-US" sz="1300" dirty="0"/>
          </a:p>
        </p:txBody>
      </p:sp>
      <p:sp>
        <p:nvSpPr>
          <p:cNvPr id="15" name="Text 11"/>
          <p:cNvSpPr/>
          <p:nvPr/>
        </p:nvSpPr>
        <p:spPr>
          <a:xfrm>
            <a:off x="1097280" y="3429000"/>
            <a:ext cx="2286000" cy="82296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Ana 3</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Ben 7</a:t>
            </a:r>
            <a:endParaRPr lang="en-US" sz="1700" dirty="0"/>
          </a:p>
        </p:txBody>
      </p:sp>
      <p:sp>
        <p:nvSpPr>
          <p:cNvPr id="16" name="Shape 12"/>
          <p:cNvSpPr/>
          <p:nvPr/>
        </p:nvSpPr>
        <p:spPr>
          <a:xfrm>
            <a:off x="3794760" y="2971800"/>
            <a:ext cx="7543800" cy="2926080"/>
          </a:xfrm>
          <a:prstGeom prst="roundRect">
            <a:avLst>
              <a:gd name="adj" fmla="val 3750"/>
            </a:avLst>
          </a:prstGeom>
          <a:solidFill>
            <a:srgbClr val="EEF3F1"/>
          </a:solidFill>
          <a:ln w="12700">
            <a:solidFill>
              <a:srgbClr val="E6E1D6"/>
            </a:solidFill>
            <a:prstDash val="solid"/>
          </a:ln>
        </p:spPr>
      </p:sp>
      <p:sp>
        <p:nvSpPr>
          <p:cNvPr id="17" name="Text 13"/>
          <p:cNvSpPr/>
          <p:nvPr/>
        </p:nvSpPr>
        <p:spPr>
          <a:xfrm>
            <a:off x="4069080" y="3154680"/>
            <a:ext cx="6995160" cy="25603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Scanner input = new Scanner(new File("team.txt"));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String a = input.next();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x = input.nextInt();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String b = input.next();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y = input.nextInt();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input.close();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System.out.println(b + a);</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System.out.println(x + y);</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Reading until the end</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Keep reading while hasNext()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4.6 Using Text Files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554480"/>
            <a:ext cx="3291840" cy="1097280"/>
          </a:xfrm>
          <a:prstGeom prst="roundRect">
            <a:avLst>
              <a:gd name="adj" fmla="val 8333"/>
            </a:avLst>
          </a:prstGeom>
          <a:solidFill>
            <a:srgbClr val="FFFFFF"/>
          </a:solidFill>
          <a:ln w="12700">
            <a:solidFill>
              <a:srgbClr val="868F8A"/>
            </a:solidFill>
            <a:prstDash val="solid"/>
          </a:ln>
        </p:spPr>
      </p:sp>
      <p:sp>
        <p:nvSpPr>
          <p:cNvPr id="9" name="Shape 5"/>
          <p:cNvSpPr/>
          <p:nvPr/>
        </p:nvSpPr>
        <p:spPr>
          <a:xfrm>
            <a:off x="548640" y="1554480"/>
            <a:ext cx="3291840" cy="365760"/>
          </a:xfrm>
          <a:prstGeom prst="rect">
            <a:avLst/>
          </a:prstGeom>
          <a:solidFill>
            <a:srgbClr val="F4F1EA"/>
          </a:solidFill>
          <a:ln w="12700">
            <a:solidFill>
              <a:srgbClr val="868F8A"/>
            </a:solidFill>
            <a:prstDash val="solid"/>
          </a:ln>
        </p:spPr>
      </p:sp>
      <p:sp>
        <p:nvSpPr>
          <p:cNvPr id="10" name="Text 6"/>
          <p:cNvSpPr/>
          <p:nvPr/>
        </p:nvSpPr>
        <p:spPr>
          <a:xfrm>
            <a:off x="731520" y="1554480"/>
            <a:ext cx="2926080" cy="365760"/>
          </a:xfrm>
          <a:prstGeom prst="rect">
            <a:avLst/>
          </a:prstGeom>
          <a:noFill/>
          <a:ln/>
        </p:spPr>
        <p:txBody>
          <a:bodyPr wrap="square" lIns="0" tIns="0" rIns="0" bIns="0" rtlCol="0" anchor="ctr"/>
          <a:lstStyle/>
          <a:p>
            <a:pPr indent="0" marL="0">
              <a:buNone/>
            </a:pPr>
            <a:r>
              <a:rPr lang="en-US" sz="1300" b="1" dirty="0">
                <a:solidFill>
                  <a:srgbClr val="4F5D58"/>
                </a:solidFill>
                <a:latin typeface="Atkinson Hyperlegible Mono" pitchFamily="34" charset="0"/>
                <a:ea typeface="Atkinson Hyperlegible Mono" pitchFamily="34" charset="-122"/>
                <a:cs typeface="Atkinson Hyperlegible Mono" pitchFamily="34" charset="-120"/>
              </a:rPr>
              <a:t>weather.txt</a:t>
            </a:r>
            <a:endParaRPr lang="en-US" sz="1300" dirty="0"/>
          </a:p>
        </p:txBody>
      </p:sp>
      <p:sp>
        <p:nvSpPr>
          <p:cNvPr id="11" name="Text 7"/>
          <p:cNvSpPr/>
          <p:nvPr/>
        </p:nvSpPr>
        <p:spPr>
          <a:xfrm>
            <a:off x="777240" y="2011680"/>
            <a:ext cx="2834640" cy="5486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72 68 75 71</a:t>
            </a:r>
            <a:endParaRPr lang="en-US" sz="1700" dirty="0"/>
          </a:p>
        </p:txBody>
      </p:sp>
      <p:sp>
        <p:nvSpPr>
          <p:cNvPr id="12" name="Shape 8"/>
          <p:cNvSpPr/>
          <p:nvPr/>
        </p:nvSpPr>
        <p:spPr>
          <a:xfrm>
            <a:off x="4069080" y="1554480"/>
            <a:ext cx="7571232" cy="3108960"/>
          </a:xfrm>
          <a:prstGeom prst="roundRect">
            <a:avLst>
              <a:gd name="adj" fmla="val 3529"/>
            </a:avLst>
          </a:prstGeom>
          <a:solidFill>
            <a:srgbClr val="EEF3F1"/>
          </a:solidFill>
          <a:ln w="12700">
            <a:solidFill>
              <a:srgbClr val="E6E1D6"/>
            </a:solidFill>
            <a:prstDash val="solid"/>
          </a:ln>
        </p:spPr>
      </p:sp>
      <p:sp>
        <p:nvSpPr>
          <p:cNvPr id="13" name="Text 9"/>
          <p:cNvSpPr/>
          <p:nvPr/>
        </p:nvSpPr>
        <p:spPr>
          <a:xfrm>
            <a:off x="4343400" y="1737360"/>
            <a:ext cx="7022592" cy="27432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Scanner input = new Scanner(new File("weather.txt"));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count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sum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while (input.hasNext())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sum += input.nextInt();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count++;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input.close();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System.out.println(count + " days");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System.out.println((double) sum / count);</a:t>
            </a:r>
            <a:endParaRPr lang="en-US" sz="1500" dirty="0"/>
          </a:p>
        </p:txBody>
      </p:sp>
      <p:sp>
        <p:nvSpPr>
          <p:cNvPr id="14" name="Shape 10"/>
          <p:cNvSpPr/>
          <p:nvPr/>
        </p:nvSpPr>
        <p:spPr>
          <a:xfrm>
            <a:off x="4069080" y="4800600"/>
            <a:ext cx="7571232" cy="1280160"/>
          </a:xfrm>
          <a:prstGeom prst="roundRect">
            <a:avLst>
              <a:gd name="adj" fmla="val 8571"/>
            </a:avLst>
          </a:prstGeom>
          <a:solidFill>
            <a:srgbClr val="1F2B28"/>
          </a:solidFill>
          <a:ln w="12700">
            <a:solidFill>
              <a:srgbClr val="1F2B28"/>
            </a:solidFill>
            <a:prstDash val="solid"/>
          </a:ln>
        </p:spPr>
      </p:sp>
      <p:sp>
        <p:nvSpPr>
          <p:cNvPr id="15" name="Text 11"/>
          <p:cNvSpPr/>
          <p:nvPr/>
        </p:nvSpPr>
        <p:spPr>
          <a:xfrm>
            <a:off x="4343400" y="49377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2"/>
          <p:cNvSpPr/>
          <p:nvPr/>
        </p:nvSpPr>
        <p:spPr>
          <a:xfrm>
            <a:off x="4343400" y="5212080"/>
            <a:ext cx="7022592" cy="7772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4 days</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71.5</a:t>
            </a:r>
            <a:endParaRPr lang="en-US" sz="2000" dirty="0"/>
          </a:p>
        </p:txBody>
      </p:sp>
      <p:sp>
        <p:nvSpPr>
          <p:cNvPr id="17" name="Shape 13"/>
          <p:cNvSpPr/>
          <p:nvPr/>
        </p:nvSpPr>
        <p:spPr>
          <a:xfrm>
            <a:off x="548640" y="2880360"/>
            <a:ext cx="3291840" cy="3200400"/>
          </a:xfrm>
          <a:prstGeom prst="roundRect">
            <a:avLst>
              <a:gd name="adj" fmla="val 5714"/>
            </a:avLst>
          </a:prstGeom>
          <a:solidFill>
            <a:srgbClr val="E3F0FF"/>
          </a:solidFill>
          <a:ln w="12700">
            <a:solidFill>
              <a:srgbClr val="E3F0FF"/>
            </a:solidFill>
            <a:prstDash val="solid"/>
          </a:ln>
        </p:spPr>
      </p:sp>
      <p:pic>
        <p:nvPicPr>
          <p:cNvPr id="18"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3136392"/>
            <a:ext cx="566928" cy="566928"/>
          </a:xfrm>
          <a:prstGeom prst="rect">
            <a:avLst/>
          </a:prstGeom>
        </p:spPr>
      </p:pic>
      <p:sp>
        <p:nvSpPr>
          <p:cNvPr id="19" name="Text 14"/>
          <p:cNvSpPr/>
          <p:nvPr/>
        </p:nvSpPr>
        <p:spPr>
          <a:xfrm>
            <a:off x="1600200" y="3017520"/>
            <a:ext cx="1965960" cy="292608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A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while (input.hasNext())</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loop reads a file of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any length</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Then call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close()</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Reading a fixed number of times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4.6 Using Text Files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loop that reads a set number of times assumes how big the file is. Read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past the end</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and the program crashes.</a:t>
            </a:r>
            <a:endParaRPr lang="en-US" sz="1800" dirty="0"/>
          </a:p>
        </p:txBody>
      </p:sp>
      <p:sp>
        <p:nvSpPr>
          <p:cNvPr id="11" name="Shape 6"/>
          <p:cNvSpPr/>
          <p:nvPr/>
        </p:nvSpPr>
        <p:spPr>
          <a:xfrm>
            <a:off x="548640" y="2788920"/>
            <a:ext cx="6400800" cy="1463040"/>
          </a:xfrm>
          <a:prstGeom prst="roundRect">
            <a:avLst>
              <a:gd name="adj" fmla="val 7500"/>
            </a:avLst>
          </a:prstGeom>
          <a:solidFill>
            <a:srgbClr val="EEF3F1"/>
          </a:solidFill>
          <a:ln w="12700">
            <a:solidFill>
              <a:srgbClr val="E6E1D6"/>
            </a:solidFill>
            <a:prstDash val="solid"/>
          </a:ln>
        </p:spPr>
      </p:sp>
      <p:sp>
        <p:nvSpPr>
          <p:cNvPr id="12" name="Text 7"/>
          <p:cNvSpPr/>
          <p:nvPr/>
        </p:nvSpPr>
        <p:spPr>
          <a:xfrm>
            <a:off x="822960" y="2971800"/>
            <a:ext cx="58521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WEATHER.TXT HOLDS 72 68 75 71</a:t>
            </a:r>
            <a:endParaRPr lang="en-US" sz="1050" dirty="0"/>
          </a:p>
        </p:txBody>
      </p:sp>
      <p:sp>
        <p:nvSpPr>
          <p:cNvPr id="13" name="Text 8"/>
          <p:cNvSpPr/>
          <p:nvPr/>
        </p:nvSpPr>
        <p:spPr>
          <a:xfrm>
            <a:off x="822960" y="3291840"/>
            <a:ext cx="5852160" cy="7772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i = 0; i &lt; 5;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System.out.println(input.nextInt());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4" name="Shape 9"/>
          <p:cNvSpPr/>
          <p:nvPr/>
        </p:nvSpPr>
        <p:spPr>
          <a:xfrm>
            <a:off x="7178040" y="2788920"/>
            <a:ext cx="4462272" cy="1828800"/>
          </a:xfrm>
          <a:prstGeom prst="roundRect">
            <a:avLst>
              <a:gd name="adj" fmla="val 6000"/>
            </a:avLst>
          </a:prstGeom>
          <a:solidFill>
            <a:srgbClr val="1F2B28"/>
          </a:solidFill>
          <a:ln w="12700">
            <a:solidFill>
              <a:srgbClr val="1F2B28"/>
            </a:solidFill>
            <a:prstDash val="solid"/>
          </a:ln>
        </p:spPr>
      </p:sp>
      <p:sp>
        <p:nvSpPr>
          <p:cNvPr id="15" name="Text 10"/>
          <p:cNvSpPr/>
          <p:nvPr/>
        </p:nvSpPr>
        <p:spPr>
          <a:xfrm>
            <a:off x="7452360" y="29260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7452360" y="3200400"/>
            <a:ext cx="3913632" cy="13258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72</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68</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75</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71</a:t>
            </a:r>
            <a:endParaRPr lang="en-US" sz="2000" dirty="0"/>
          </a:p>
        </p:txBody>
      </p:sp>
      <p:sp>
        <p:nvSpPr>
          <p:cNvPr id="17" name="Shape 12"/>
          <p:cNvSpPr/>
          <p:nvPr/>
        </p:nvSpPr>
        <p:spPr>
          <a:xfrm>
            <a:off x="548640" y="4800600"/>
            <a:ext cx="11094415" cy="1234440"/>
          </a:xfrm>
          <a:prstGeom prst="roundRect">
            <a:avLst>
              <a:gd name="adj" fmla="val 8889"/>
            </a:avLst>
          </a:prstGeom>
          <a:solidFill>
            <a:srgbClr val="1F2B28"/>
          </a:solidFill>
          <a:ln w="12700">
            <a:solidFill>
              <a:srgbClr val="1F2B28"/>
            </a:solidFill>
            <a:prstDash val="solid"/>
          </a:ln>
        </p:spPr>
      </p:sp>
      <p:sp>
        <p:nvSpPr>
          <p:cNvPr id="18" name="Text 13"/>
          <p:cNvSpPr/>
          <p:nvPr/>
        </p:nvSpPr>
        <p:spPr>
          <a:xfrm>
            <a:off x="822960" y="4910328"/>
            <a:ext cx="54864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THEN THE PROGRAM CRASHES</a:t>
            </a:r>
            <a:endParaRPr lang="en-US" sz="1050" dirty="0"/>
          </a:p>
        </p:txBody>
      </p:sp>
      <p:sp>
        <p:nvSpPr>
          <p:cNvPr id="19" name="Text 14"/>
          <p:cNvSpPr/>
          <p:nvPr/>
        </p:nvSpPr>
        <p:spPr>
          <a:xfrm>
            <a:off x="822960" y="5257800"/>
            <a:ext cx="10545775" cy="548640"/>
          </a:xfrm>
          <a:prstGeom prst="rect">
            <a:avLst/>
          </a:prstGeom>
          <a:noFill/>
          <a:ln/>
        </p:spPr>
        <p:txBody>
          <a:bodyPr wrap="square" lIns="0" tIns="0" rIns="0" bIns="0" rtlCol="0" anchor="t"/>
          <a:lstStyle/>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Exception in thread "main" java.util.NoSuchElementException</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From a file into an array</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4.6 Using Text Files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554480"/>
            <a:ext cx="3291840" cy="1371600"/>
          </a:xfrm>
          <a:prstGeom prst="roundRect">
            <a:avLst>
              <a:gd name="adj" fmla="val 6667"/>
            </a:avLst>
          </a:prstGeom>
          <a:solidFill>
            <a:srgbClr val="FFFFFF"/>
          </a:solidFill>
          <a:ln w="12700">
            <a:solidFill>
              <a:srgbClr val="868F8A"/>
            </a:solidFill>
            <a:prstDash val="solid"/>
          </a:ln>
        </p:spPr>
      </p:sp>
      <p:sp>
        <p:nvSpPr>
          <p:cNvPr id="9" name="Shape 5"/>
          <p:cNvSpPr/>
          <p:nvPr/>
        </p:nvSpPr>
        <p:spPr>
          <a:xfrm>
            <a:off x="548640" y="1554480"/>
            <a:ext cx="3291840" cy="365760"/>
          </a:xfrm>
          <a:prstGeom prst="rect">
            <a:avLst/>
          </a:prstGeom>
          <a:solidFill>
            <a:srgbClr val="F4F1EA"/>
          </a:solidFill>
          <a:ln w="12700">
            <a:solidFill>
              <a:srgbClr val="868F8A"/>
            </a:solidFill>
            <a:prstDash val="solid"/>
          </a:ln>
        </p:spPr>
      </p:sp>
      <p:sp>
        <p:nvSpPr>
          <p:cNvPr id="10" name="Text 6"/>
          <p:cNvSpPr/>
          <p:nvPr/>
        </p:nvSpPr>
        <p:spPr>
          <a:xfrm>
            <a:off x="731520" y="1554480"/>
            <a:ext cx="2926080" cy="365760"/>
          </a:xfrm>
          <a:prstGeom prst="rect">
            <a:avLst/>
          </a:prstGeom>
          <a:noFill/>
          <a:ln/>
        </p:spPr>
        <p:txBody>
          <a:bodyPr wrap="square" lIns="0" tIns="0" rIns="0" bIns="0" rtlCol="0" anchor="ctr"/>
          <a:lstStyle/>
          <a:p>
            <a:pPr indent="0" marL="0">
              <a:buNone/>
            </a:pPr>
            <a:r>
              <a:rPr lang="en-US" sz="1300" b="1" dirty="0">
                <a:solidFill>
                  <a:srgbClr val="4F5D58"/>
                </a:solidFill>
                <a:latin typeface="Atkinson Hyperlegible Mono" pitchFamily="34" charset="0"/>
                <a:ea typeface="Atkinson Hyperlegible Mono" pitchFamily="34" charset="-122"/>
                <a:cs typeface="Atkinson Hyperlegible Mono" pitchFamily="34" charset="-120"/>
              </a:rPr>
              <a:t>grades.txt</a:t>
            </a:r>
            <a:endParaRPr lang="en-US" sz="1300" dirty="0"/>
          </a:p>
        </p:txBody>
      </p:sp>
      <p:sp>
        <p:nvSpPr>
          <p:cNvPr id="11" name="Text 7"/>
          <p:cNvSpPr/>
          <p:nvPr/>
        </p:nvSpPr>
        <p:spPr>
          <a:xfrm>
            <a:off x="777240" y="2011680"/>
            <a:ext cx="2834640" cy="82296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5</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88 92 75 100 81</a:t>
            </a:r>
            <a:endParaRPr lang="en-US" sz="1700" dirty="0"/>
          </a:p>
        </p:txBody>
      </p:sp>
      <p:sp>
        <p:nvSpPr>
          <p:cNvPr id="12" name="Shape 8"/>
          <p:cNvSpPr/>
          <p:nvPr/>
        </p:nvSpPr>
        <p:spPr>
          <a:xfrm>
            <a:off x="4069080" y="1554480"/>
            <a:ext cx="7571232" cy="4526280"/>
          </a:xfrm>
          <a:prstGeom prst="roundRect">
            <a:avLst>
              <a:gd name="adj" fmla="val 2424"/>
            </a:avLst>
          </a:prstGeom>
          <a:solidFill>
            <a:srgbClr val="EEF3F1"/>
          </a:solidFill>
          <a:ln w="12700">
            <a:solidFill>
              <a:srgbClr val="E6E1D6"/>
            </a:solidFill>
            <a:prstDash val="solid"/>
          </a:ln>
        </p:spPr>
      </p:sp>
      <p:sp>
        <p:nvSpPr>
          <p:cNvPr id="13" name="Text 9"/>
          <p:cNvSpPr/>
          <p:nvPr/>
        </p:nvSpPr>
        <p:spPr>
          <a:xfrm>
            <a:off x="4343400" y="1737360"/>
            <a:ext cx="7022592" cy="41605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Scanner input = new Scanner(new File("grades.txt"));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grades = new int[input.nextInt()];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i = 0; i &lt; grades.length;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grades[i] = input.nextInt();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input.close();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best = grades[0];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g : grades)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(g &gt; best)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best = g;</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System.out.println("Best: " + best);</a:t>
            </a:r>
            <a:endParaRPr lang="en-US" sz="1500" dirty="0"/>
          </a:p>
        </p:txBody>
      </p:sp>
      <p:sp>
        <p:nvSpPr>
          <p:cNvPr id="14" name="Shape 10"/>
          <p:cNvSpPr/>
          <p:nvPr/>
        </p:nvSpPr>
        <p:spPr>
          <a:xfrm>
            <a:off x="548640" y="3154680"/>
            <a:ext cx="3291840" cy="1188720"/>
          </a:xfrm>
          <a:prstGeom prst="roundRect">
            <a:avLst>
              <a:gd name="adj" fmla="val 9231"/>
            </a:avLst>
          </a:prstGeom>
          <a:solidFill>
            <a:srgbClr val="1F2B28"/>
          </a:solidFill>
          <a:ln w="12700">
            <a:solidFill>
              <a:srgbClr val="1F2B28"/>
            </a:solidFill>
            <a:prstDash val="solid"/>
          </a:ln>
        </p:spPr>
      </p:sp>
      <p:sp>
        <p:nvSpPr>
          <p:cNvPr id="15" name="Text 11"/>
          <p:cNvSpPr/>
          <p:nvPr/>
        </p:nvSpPr>
        <p:spPr>
          <a:xfrm>
            <a:off x="822960" y="32918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2"/>
          <p:cNvSpPr/>
          <p:nvPr/>
        </p:nvSpPr>
        <p:spPr>
          <a:xfrm>
            <a:off x="822960" y="3566160"/>
            <a:ext cx="2743200" cy="6858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Best: 100</a:t>
            </a:r>
            <a:endParaRPr lang="en-US" sz="2000" dirty="0"/>
          </a:p>
        </p:txBody>
      </p:sp>
      <p:sp>
        <p:nvSpPr>
          <p:cNvPr id="17" name="Shape 13"/>
          <p:cNvSpPr/>
          <p:nvPr/>
        </p:nvSpPr>
        <p:spPr>
          <a:xfrm>
            <a:off x="548640" y="4526280"/>
            <a:ext cx="3291840" cy="1554480"/>
          </a:xfrm>
          <a:prstGeom prst="roundRect">
            <a:avLst>
              <a:gd name="adj" fmla="val 11765"/>
            </a:avLst>
          </a:prstGeom>
          <a:solidFill>
            <a:srgbClr val="E3F0FF"/>
          </a:solidFill>
          <a:ln w="12700">
            <a:solidFill>
              <a:srgbClr val="E3F0FF"/>
            </a:solidFill>
            <a:prstDash val="solid"/>
          </a:ln>
        </p:spPr>
      </p:sp>
      <p:sp>
        <p:nvSpPr>
          <p:cNvPr id="18" name="Text 14"/>
          <p:cNvSpPr/>
          <p:nvPr/>
        </p:nvSpPr>
        <p:spPr>
          <a:xfrm>
            <a:off x="868680" y="4663440"/>
            <a:ext cx="2697480" cy="128016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The first token is the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count</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It sizes the array.</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Lines and split</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Tokens or whole lines?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4.6 Using Text Files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508760"/>
            <a:ext cx="3291840" cy="1188720"/>
          </a:xfrm>
          <a:prstGeom prst="roundRect">
            <a:avLst>
              <a:gd name="adj" fmla="val 7692"/>
            </a:avLst>
          </a:prstGeom>
          <a:solidFill>
            <a:srgbClr val="FFFFFF"/>
          </a:solidFill>
          <a:ln w="12700">
            <a:solidFill>
              <a:srgbClr val="868F8A"/>
            </a:solidFill>
            <a:prstDash val="solid"/>
          </a:ln>
        </p:spPr>
      </p:sp>
      <p:sp>
        <p:nvSpPr>
          <p:cNvPr id="9" name="Shape 5"/>
          <p:cNvSpPr/>
          <p:nvPr/>
        </p:nvSpPr>
        <p:spPr>
          <a:xfrm>
            <a:off x="548640" y="1508760"/>
            <a:ext cx="3291840" cy="365760"/>
          </a:xfrm>
          <a:prstGeom prst="rect">
            <a:avLst/>
          </a:prstGeom>
          <a:solidFill>
            <a:srgbClr val="F4F1EA"/>
          </a:solidFill>
          <a:ln w="12700">
            <a:solidFill>
              <a:srgbClr val="868F8A"/>
            </a:solidFill>
            <a:prstDash val="solid"/>
          </a:ln>
        </p:spPr>
      </p:sp>
      <p:sp>
        <p:nvSpPr>
          <p:cNvPr id="10" name="Text 6"/>
          <p:cNvSpPr/>
          <p:nvPr/>
        </p:nvSpPr>
        <p:spPr>
          <a:xfrm>
            <a:off x="731520" y="1508760"/>
            <a:ext cx="2926080" cy="365760"/>
          </a:xfrm>
          <a:prstGeom prst="rect">
            <a:avLst/>
          </a:prstGeom>
          <a:noFill/>
          <a:ln/>
        </p:spPr>
        <p:txBody>
          <a:bodyPr wrap="square" lIns="0" tIns="0" rIns="0" bIns="0" rtlCol="0" anchor="ctr"/>
          <a:lstStyle/>
          <a:p>
            <a:pPr indent="0" marL="0">
              <a:buNone/>
            </a:pPr>
            <a:r>
              <a:rPr lang="en-US" sz="1300" b="1" dirty="0">
                <a:solidFill>
                  <a:srgbClr val="4F5D58"/>
                </a:solidFill>
                <a:latin typeface="Atkinson Hyperlegible Mono" pitchFamily="34" charset="0"/>
                <a:ea typeface="Atkinson Hyperlegible Mono" pitchFamily="34" charset="-122"/>
                <a:cs typeface="Atkinson Hyperlegible Mono" pitchFamily="34" charset="-120"/>
              </a:rPr>
              <a:t>roster.txt</a:t>
            </a:r>
            <a:endParaRPr lang="en-US" sz="1300" dirty="0"/>
          </a:p>
        </p:txBody>
      </p:sp>
      <p:sp>
        <p:nvSpPr>
          <p:cNvPr id="11" name="Text 7"/>
          <p:cNvSpPr/>
          <p:nvPr/>
        </p:nvSpPr>
        <p:spPr>
          <a:xfrm>
            <a:off x="777240" y="1965960"/>
            <a:ext cx="2834640" cy="64008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Grace Hopper</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Alan Turing</a:t>
            </a:r>
            <a:endParaRPr lang="en-US" sz="1700" dirty="0"/>
          </a:p>
        </p:txBody>
      </p:sp>
      <p:sp>
        <p:nvSpPr>
          <p:cNvPr id="12" name="Shape 8"/>
          <p:cNvSpPr/>
          <p:nvPr/>
        </p:nvSpPr>
        <p:spPr>
          <a:xfrm>
            <a:off x="4069080" y="1508760"/>
            <a:ext cx="7571232" cy="1188720"/>
          </a:xfrm>
          <a:prstGeom prst="roundRect">
            <a:avLst>
              <a:gd name="adj" fmla="val 15385"/>
            </a:avLst>
          </a:prstGeom>
          <a:solidFill>
            <a:srgbClr val="FFF1DD"/>
          </a:solidFill>
          <a:ln w="12700">
            <a:solidFill>
              <a:srgbClr val="FFF1DD"/>
            </a:solidFill>
            <a:prstDash val="solid"/>
          </a:ln>
        </p:spPr>
      </p:sp>
      <p:pic>
        <p:nvPicPr>
          <p:cNvPr id="13"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4343400" y="1764792"/>
            <a:ext cx="566928" cy="566928"/>
          </a:xfrm>
          <a:prstGeom prst="rect">
            <a:avLst/>
          </a:prstGeom>
        </p:spPr>
      </p:pic>
      <p:sp>
        <p:nvSpPr>
          <p:cNvPr id="14" name="Text 9"/>
          <p:cNvSpPr/>
          <p:nvPr/>
        </p:nvSpPr>
        <p:spPr>
          <a:xfrm>
            <a:off x="5120640" y="1645920"/>
            <a:ext cx="6245352" cy="91440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Each loop below runs on its own new Scanner for roster.txt. Use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either</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nextLine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or</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the token readers on a file, not both.</a:t>
            </a:r>
            <a:endParaRPr lang="en-US" sz="1600" dirty="0"/>
          </a:p>
        </p:txBody>
      </p:sp>
      <p:sp>
        <p:nvSpPr>
          <p:cNvPr id="15" name="Shape 10"/>
          <p:cNvSpPr/>
          <p:nvPr/>
        </p:nvSpPr>
        <p:spPr>
          <a:xfrm>
            <a:off x="548640" y="2834640"/>
            <a:ext cx="5440680" cy="1737360"/>
          </a:xfrm>
          <a:prstGeom prst="roundRect">
            <a:avLst>
              <a:gd name="adj" fmla="val 6316"/>
            </a:avLst>
          </a:prstGeom>
          <a:solidFill>
            <a:srgbClr val="EEF3F1"/>
          </a:solidFill>
          <a:ln w="12700">
            <a:solidFill>
              <a:srgbClr val="E6E1D6"/>
            </a:solidFill>
            <a:prstDash val="solid"/>
          </a:ln>
        </p:spPr>
      </p:sp>
      <p:sp>
        <p:nvSpPr>
          <p:cNvPr id="16" name="Text 11"/>
          <p:cNvSpPr/>
          <p:nvPr/>
        </p:nvSpPr>
        <p:spPr>
          <a:xfrm>
            <a:off x="822960" y="301752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NEXT()</a:t>
            </a:r>
            <a:endParaRPr lang="en-US" sz="1050" dirty="0"/>
          </a:p>
        </p:txBody>
      </p:sp>
      <p:sp>
        <p:nvSpPr>
          <p:cNvPr id="17" name="Text 12"/>
          <p:cNvSpPr/>
          <p:nvPr/>
        </p:nvSpPr>
        <p:spPr>
          <a:xfrm>
            <a:off x="822960" y="3337560"/>
            <a:ext cx="4892040" cy="10515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while (input.hasNext())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String w = input.next();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System.out.println(w);</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8" name="Shape 13"/>
          <p:cNvSpPr/>
          <p:nvPr/>
        </p:nvSpPr>
        <p:spPr>
          <a:xfrm>
            <a:off x="6199632" y="2834640"/>
            <a:ext cx="5440680" cy="1737360"/>
          </a:xfrm>
          <a:prstGeom prst="roundRect">
            <a:avLst>
              <a:gd name="adj" fmla="val 6316"/>
            </a:avLst>
          </a:prstGeom>
          <a:solidFill>
            <a:srgbClr val="EEF3F1"/>
          </a:solidFill>
          <a:ln w="12700">
            <a:solidFill>
              <a:srgbClr val="E6E1D6"/>
            </a:solidFill>
            <a:prstDash val="solid"/>
          </a:ln>
        </p:spPr>
      </p:sp>
      <p:sp>
        <p:nvSpPr>
          <p:cNvPr id="19" name="Text 14"/>
          <p:cNvSpPr/>
          <p:nvPr/>
        </p:nvSpPr>
        <p:spPr>
          <a:xfrm>
            <a:off x="6473952" y="301752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NEXTLINE()</a:t>
            </a:r>
            <a:endParaRPr lang="en-US" sz="1050" dirty="0"/>
          </a:p>
        </p:txBody>
      </p:sp>
      <p:sp>
        <p:nvSpPr>
          <p:cNvPr id="20" name="Text 15"/>
          <p:cNvSpPr/>
          <p:nvPr/>
        </p:nvSpPr>
        <p:spPr>
          <a:xfrm>
            <a:off x="6473952" y="3337560"/>
            <a:ext cx="4892040" cy="10515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while (input.hasNext())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String line = input.nextLine();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System.out.println(line);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21" name="Shape 16"/>
          <p:cNvSpPr/>
          <p:nvPr/>
        </p:nvSpPr>
        <p:spPr>
          <a:xfrm>
            <a:off x="548640" y="4663440"/>
            <a:ext cx="5440680" cy="1463040"/>
          </a:xfrm>
          <a:prstGeom prst="roundRect">
            <a:avLst>
              <a:gd name="adj" fmla="val 7500"/>
            </a:avLst>
          </a:prstGeom>
          <a:solidFill>
            <a:srgbClr val="1F2B28"/>
          </a:solidFill>
          <a:ln w="12700">
            <a:solidFill>
              <a:srgbClr val="1F2B28"/>
            </a:solidFill>
            <a:prstDash val="solid"/>
          </a:ln>
        </p:spPr>
      </p:sp>
      <p:sp>
        <p:nvSpPr>
          <p:cNvPr id="22" name="Text 17"/>
          <p:cNvSpPr/>
          <p:nvPr/>
        </p:nvSpPr>
        <p:spPr>
          <a:xfrm>
            <a:off x="822960" y="48006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23" name="Text 18"/>
          <p:cNvSpPr/>
          <p:nvPr/>
        </p:nvSpPr>
        <p:spPr>
          <a:xfrm>
            <a:off x="822960" y="5074920"/>
            <a:ext cx="4892040" cy="960120"/>
          </a:xfrm>
          <a:prstGeom prst="rect">
            <a:avLst/>
          </a:prstGeom>
          <a:noFill/>
          <a:ln/>
        </p:spPr>
        <p:txBody>
          <a:bodyPr wrap="square" lIns="0" tIns="0" rIns="0" bIns="0" rtlCol="0" anchor="t"/>
          <a:lstStyle/>
          <a:p>
            <a:pPr indent="0" marL="0">
              <a:buNone/>
            </a:pPr>
            <a:r>
              <a:rPr lang="en-US" sz="1700" dirty="0">
                <a:solidFill>
                  <a:srgbClr val="E9F7F2"/>
                </a:solidFill>
                <a:latin typeface="Atkinson Hyperlegible Mono" pitchFamily="34" charset="0"/>
                <a:ea typeface="Atkinson Hyperlegible Mono" pitchFamily="34" charset="-122"/>
                <a:cs typeface="Atkinson Hyperlegible Mono" pitchFamily="34" charset="-120"/>
              </a:rPr>
              <a:t>Grace</a:t>
            </a:r>
            <a:endParaRPr lang="en-US" sz="1700" dirty="0"/>
          </a:p>
          <a:p>
            <a:pPr indent="0" marL="0">
              <a:buNone/>
            </a:pPr>
            <a:r>
              <a:rPr lang="en-US" sz="1700" dirty="0">
                <a:solidFill>
                  <a:srgbClr val="E9F7F2"/>
                </a:solidFill>
                <a:latin typeface="Atkinson Hyperlegible Mono" pitchFamily="34" charset="0"/>
                <a:ea typeface="Atkinson Hyperlegible Mono" pitchFamily="34" charset="-122"/>
                <a:cs typeface="Atkinson Hyperlegible Mono" pitchFamily="34" charset="-120"/>
              </a:rPr>
              <a:t>Hopper</a:t>
            </a:r>
            <a:endParaRPr lang="en-US" sz="1700" dirty="0"/>
          </a:p>
          <a:p>
            <a:pPr indent="0" marL="0">
              <a:buNone/>
            </a:pPr>
            <a:r>
              <a:rPr lang="en-US" sz="1700" dirty="0">
                <a:solidFill>
                  <a:srgbClr val="E9F7F2"/>
                </a:solidFill>
                <a:latin typeface="Atkinson Hyperlegible Mono" pitchFamily="34" charset="0"/>
                <a:ea typeface="Atkinson Hyperlegible Mono" pitchFamily="34" charset="-122"/>
                <a:cs typeface="Atkinson Hyperlegible Mono" pitchFamily="34" charset="-120"/>
              </a:rPr>
              <a:t>Alan</a:t>
            </a:r>
            <a:endParaRPr lang="en-US" sz="1700" dirty="0"/>
          </a:p>
          <a:p>
            <a:pPr indent="0" marL="0">
              <a:buNone/>
            </a:pPr>
            <a:r>
              <a:rPr lang="en-US" sz="1700" dirty="0">
                <a:solidFill>
                  <a:srgbClr val="E9F7F2"/>
                </a:solidFill>
                <a:latin typeface="Atkinson Hyperlegible Mono" pitchFamily="34" charset="0"/>
                <a:ea typeface="Atkinson Hyperlegible Mono" pitchFamily="34" charset="-122"/>
                <a:cs typeface="Atkinson Hyperlegible Mono" pitchFamily="34" charset="-120"/>
              </a:rPr>
              <a:t>Turing</a:t>
            </a:r>
            <a:endParaRPr lang="en-US" sz="1700" dirty="0"/>
          </a:p>
        </p:txBody>
      </p:sp>
      <p:sp>
        <p:nvSpPr>
          <p:cNvPr id="24" name="Shape 19"/>
          <p:cNvSpPr/>
          <p:nvPr/>
        </p:nvSpPr>
        <p:spPr>
          <a:xfrm>
            <a:off x="6199632" y="4663440"/>
            <a:ext cx="5440680" cy="1463040"/>
          </a:xfrm>
          <a:prstGeom prst="roundRect">
            <a:avLst>
              <a:gd name="adj" fmla="val 7500"/>
            </a:avLst>
          </a:prstGeom>
          <a:solidFill>
            <a:srgbClr val="1F2B28"/>
          </a:solidFill>
          <a:ln w="12700">
            <a:solidFill>
              <a:srgbClr val="1F2B28"/>
            </a:solidFill>
            <a:prstDash val="solid"/>
          </a:ln>
        </p:spPr>
      </p:sp>
      <p:sp>
        <p:nvSpPr>
          <p:cNvPr id="25" name="Text 20"/>
          <p:cNvSpPr/>
          <p:nvPr/>
        </p:nvSpPr>
        <p:spPr>
          <a:xfrm>
            <a:off x="6473952" y="48006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26" name="Text 21"/>
          <p:cNvSpPr/>
          <p:nvPr/>
        </p:nvSpPr>
        <p:spPr>
          <a:xfrm>
            <a:off x="6473952" y="5074920"/>
            <a:ext cx="4892040" cy="960120"/>
          </a:xfrm>
          <a:prstGeom prst="rect">
            <a:avLst/>
          </a:prstGeom>
          <a:noFill/>
          <a:ln/>
        </p:spPr>
        <p:txBody>
          <a:bodyPr wrap="square" lIns="0" tIns="0" rIns="0" bIns="0" rtlCol="0" anchor="t"/>
          <a:lstStyle/>
          <a:p>
            <a:pPr indent="0" marL="0">
              <a:buNone/>
            </a:pPr>
            <a:r>
              <a:rPr lang="en-US" sz="1700" dirty="0">
                <a:solidFill>
                  <a:srgbClr val="E9F7F2"/>
                </a:solidFill>
                <a:latin typeface="Atkinson Hyperlegible Mono" pitchFamily="34" charset="0"/>
                <a:ea typeface="Atkinson Hyperlegible Mono" pitchFamily="34" charset="-122"/>
                <a:cs typeface="Atkinson Hyperlegible Mono" pitchFamily="34" charset="-120"/>
              </a:rPr>
              <a:t>Grace Hopper</a:t>
            </a:r>
            <a:endParaRPr lang="en-US" sz="1700" dirty="0"/>
          </a:p>
          <a:p>
            <a:pPr indent="0" marL="0">
              <a:buNone/>
            </a:pPr>
            <a:r>
              <a:rPr lang="en-US" sz="1700" dirty="0">
                <a:solidFill>
                  <a:srgbClr val="E9F7F2"/>
                </a:solidFill>
                <a:latin typeface="Atkinson Hyperlegible Mono" pitchFamily="34" charset="0"/>
                <a:ea typeface="Atkinson Hyperlegible Mono" pitchFamily="34" charset="-122"/>
                <a:cs typeface="Atkinson Hyperlegible Mono" pitchFamily="34" charset="-120"/>
              </a:rPr>
              <a:t>Alan Turing</a:t>
            </a:r>
            <a:endParaRPr lang="en-US" sz="1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split cuts a line at a delimiter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4.6 Using Text Files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554480"/>
            <a:ext cx="5394960" cy="1371600"/>
          </a:xfrm>
          <a:prstGeom prst="roundRect">
            <a:avLst>
              <a:gd name="adj" fmla="val 6667"/>
            </a:avLst>
          </a:prstGeom>
          <a:solidFill>
            <a:srgbClr val="FFFFFF"/>
          </a:solidFill>
          <a:ln w="12700">
            <a:solidFill>
              <a:srgbClr val="868F8A"/>
            </a:solidFill>
            <a:prstDash val="solid"/>
          </a:ln>
        </p:spPr>
      </p:sp>
      <p:sp>
        <p:nvSpPr>
          <p:cNvPr id="9" name="Shape 5"/>
          <p:cNvSpPr/>
          <p:nvPr/>
        </p:nvSpPr>
        <p:spPr>
          <a:xfrm>
            <a:off x="548640" y="1554480"/>
            <a:ext cx="5394960" cy="365760"/>
          </a:xfrm>
          <a:prstGeom prst="rect">
            <a:avLst/>
          </a:prstGeom>
          <a:solidFill>
            <a:srgbClr val="F4F1EA"/>
          </a:solidFill>
          <a:ln w="12700">
            <a:solidFill>
              <a:srgbClr val="868F8A"/>
            </a:solidFill>
            <a:prstDash val="solid"/>
          </a:ln>
        </p:spPr>
      </p:sp>
      <p:sp>
        <p:nvSpPr>
          <p:cNvPr id="10" name="Text 6"/>
          <p:cNvSpPr/>
          <p:nvPr/>
        </p:nvSpPr>
        <p:spPr>
          <a:xfrm>
            <a:off x="731520" y="1554480"/>
            <a:ext cx="5029200" cy="365760"/>
          </a:xfrm>
          <a:prstGeom prst="rect">
            <a:avLst/>
          </a:prstGeom>
          <a:noFill/>
          <a:ln/>
        </p:spPr>
        <p:txBody>
          <a:bodyPr wrap="square" lIns="0" tIns="0" rIns="0" bIns="0" rtlCol="0" anchor="ctr"/>
          <a:lstStyle/>
          <a:p>
            <a:pPr indent="0" marL="0">
              <a:buNone/>
            </a:pPr>
            <a:r>
              <a:rPr lang="en-US" sz="1300" b="1" dirty="0">
                <a:solidFill>
                  <a:srgbClr val="4F5D58"/>
                </a:solidFill>
                <a:latin typeface="Atkinson Hyperlegible Mono" pitchFamily="34" charset="0"/>
                <a:ea typeface="Atkinson Hyperlegible Mono" pitchFamily="34" charset="-122"/>
                <a:cs typeface="Atkinson Hyperlegible Mono" pitchFamily="34" charset="-120"/>
              </a:rPr>
              <a:t>books.txt</a:t>
            </a:r>
            <a:endParaRPr lang="en-US" sz="1300" dirty="0"/>
          </a:p>
        </p:txBody>
      </p:sp>
      <p:sp>
        <p:nvSpPr>
          <p:cNvPr id="11" name="Text 7"/>
          <p:cNvSpPr/>
          <p:nvPr/>
        </p:nvSpPr>
        <p:spPr>
          <a:xfrm>
            <a:off x="777240" y="2011680"/>
            <a:ext cx="4937760" cy="82296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Dune,Frank Herbert,1965</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Kindred,Octavia Butler,1979</a:t>
            </a:r>
            <a:endParaRPr lang="en-US" sz="1600" dirty="0"/>
          </a:p>
        </p:txBody>
      </p:sp>
      <p:sp>
        <p:nvSpPr>
          <p:cNvPr id="12" name="Shape 8"/>
          <p:cNvSpPr/>
          <p:nvPr/>
        </p:nvSpPr>
        <p:spPr>
          <a:xfrm>
            <a:off x="548640" y="3063240"/>
            <a:ext cx="6949440" cy="1965960"/>
          </a:xfrm>
          <a:prstGeom prst="roundRect">
            <a:avLst>
              <a:gd name="adj" fmla="val 5581"/>
            </a:avLst>
          </a:prstGeom>
          <a:solidFill>
            <a:srgbClr val="EEF3F1"/>
          </a:solidFill>
          <a:ln w="12700">
            <a:solidFill>
              <a:srgbClr val="E6E1D6"/>
            </a:solidFill>
            <a:prstDash val="solid"/>
          </a:ln>
        </p:spPr>
      </p:sp>
      <p:sp>
        <p:nvSpPr>
          <p:cNvPr id="13" name="Text 9"/>
          <p:cNvSpPr/>
          <p:nvPr/>
        </p:nvSpPr>
        <p:spPr>
          <a:xfrm>
            <a:off x="822960" y="3246120"/>
            <a:ext cx="6400800" cy="16002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Scanner input = new Scanner(new File("books.txt"));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while (input.hasNext())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String[] parts = input.nextLine().split(",");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System.out.println(parts[0] + " by " + parts[1]);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input.close();</a:t>
            </a:r>
            <a:endParaRPr lang="en-US" sz="1500" dirty="0"/>
          </a:p>
        </p:txBody>
      </p:sp>
      <p:sp>
        <p:nvSpPr>
          <p:cNvPr id="14" name="Shape 10"/>
          <p:cNvSpPr/>
          <p:nvPr/>
        </p:nvSpPr>
        <p:spPr>
          <a:xfrm>
            <a:off x="548640" y="5120640"/>
            <a:ext cx="6949440" cy="1005840"/>
          </a:xfrm>
          <a:prstGeom prst="roundRect">
            <a:avLst>
              <a:gd name="adj" fmla="val 10909"/>
            </a:avLst>
          </a:prstGeom>
          <a:solidFill>
            <a:srgbClr val="1F2B28"/>
          </a:solidFill>
          <a:ln w="12700">
            <a:solidFill>
              <a:srgbClr val="1F2B28"/>
            </a:solidFill>
            <a:prstDash val="solid"/>
          </a:ln>
        </p:spPr>
      </p:sp>
      <p:sp>
        <p:nvSpPr>
          <p:cNvPr id="15" name="Text 11"/>
          <p:cNvSpPr/>
          <p:nvPr/>
        </p:nvSpPr>
        <p:spPr>
          <a:xfrm>
            <a:off x="822960" y="52578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2"/>
          <p:cNvSpPr/>
          <p:nvPr/>
        </p:nvSpPr>
        <p:spPr>
          <a:xfrm>
            <a:off x="822960" y="5532120"/>
            <a:ext cx="6400800" cy="5029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Dune by Frank Herbert</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Kindred by Octavia Butler</a:t>
            </a:r>
            <a:endParaRPr lang="en-US" sz="20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7772400" y="3108960"/>
          <a:ext cx="3867912" cy="914400"/>
        </p:xfrm>
        <a:graphic>
          <a:graphicData uri="http://schemas.openxmlformats.org/drawingml/2006/table">
            <a:tbl>
              <a:tblPr/>
              <a:tblGrid>
                <a:gridCol w="914400"/>
                <a:gridCol w="2953512"/>
              </a:tblGrid>
              <a:tr h="457200">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Index</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Piece</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45720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0</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"Dune"</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"Frank Herbert"</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2</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"1965"</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8" name="Text 13"/>
          <p:cNvSpPr/>
          <p:nvPr/>
        </p:nvSpPr>
        <p:spPr>
          <a:xfrm>
            <a:off x="6217920" y="1691640"/>
            <a:ext cx="53949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FIRST LINE, SPLIT ON ","</a:t>
            </a:r>
            <a:endParaRPr lang="en-US" sz="1050" dirty="0"/>
          </a:p>
        </p:txBody>
      </p:sp>
      <p:sp>
        <p:nvSpPr>
          <p:cNvPr id="19" name="Text 14"/>
          <p:cNvSpPr/>
          <p:nvPr/>
        </p:nvSpPr>
        <p:spPr>
          <a:xfrm>
            <a:off x="6217920" y="2057400"/>
            <a:ext cx="5422392" cy="822960"/>
          </a:xfrm>
          <a:prstGeom prst="rect">
            <a:avLst/>
          </a:prstGeom>
          <a:noFill/>
          <a:ln/>
        </p:spPr>
        <p:txBody>
          <a:bodyPr wrap="square" lIns="0" tIns="0" rIns="0" bIns="0" rtlCol="0" anchor="t"/>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parts.length</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is 3. Every piece is a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String</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Predict the pieces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4.6 Using Text Files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what each line prints.</a:t>
            </a:r>
            <a:endParaRPr lang="en-US" sz="2200" dirty="0"/>
          </a:p>
        </p:txBody>
      </p:sp>
      <p:sp>
        <p:nvSpPr>
          <p:cNvPr id="12" name="Shape 8"/>
          <p:cNvSpPr/>
          <p:nvPr/>
        </p:nvSpPr>
        <p:spPr>
          <a:xfrm>
            <a:off x="868680" y="2971800"/>
            <a:ext cx="6949440" cy="2377440"/>
          </a:xfrm>
          <a:prstGeom prst="roundRect">
            <a:avLst>
              <a:gd name="adj" fmla="val 4615"/>
            </a:avLst>
          </a:prstGeom>
          <a:solidFill>
            <a:srgbClr val="EEF3F1"/>
          </a:solidFill>
          <a:ln w="12700">
            <a:solidFill>
              <a:srgbClr val="E6E1D6"/>
            </a:solidFill>
            <a:prstDash val="solid"/>
          </a:ln>
        </p:spPr>
      </p:sp>
      <p:sp>
        <p:nvSpPr>
          <p:cNvPr id="13" name="Text 9"/>
          <p:cNvSpPr/>
          <p:nvPr/>
        </p:nvSpPr>
        <p:spPr>
          <a:xfrm>
            <a:off x="1143000" y="3154680"/>
            <a:ext cx="6400800" cy="201168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t = "10:30:45".split(":");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System.out.println(t.length);</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System.out.println(t[1]);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System.out.println("a-b-c".split(" ").length);</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System.out.println(t[2] + 1);</a:t>
            </a:r>
            <a:endParaRPr lang="en-US" sz="1600" dirty="0"/>
          </a:p>
        </p:txBody>
      </p:sp>
      <p:sp>
        <p:nvSpPr>
          <p:cNvPr id="14" name="Shape 10"/>
          <p:cNvSpPr/>
          <p:nvPr/>
        </p:nvSpPr>
        <p:spPr>
          <a:xfrm>
            <a:off x="8092440" y="2971800"/>
            <a:ext cx="3246120" cy="2377440"/>
          </a:xfrm>
          <a:prstGeom prst="roundRect">
            <a:avLst>
              <a:gd name="adj" fmla="val 5769"/>
            </a:avLst>
          </a:prstGeom>
          <a:solidFill>
            <a:srgbClr val="FFFFFF"/>
          </a:solidFill>
          <a:ln w="12700">
            <a:solidFill>
              <a:srgbClr val="FFFFFF"/>
            </a:solidFill>
            <a:prstDash val="solid"/>
          </a:ln>
        </p:spPr>
      </p:sp>
      <p:sp>
        <p:nvSpPr>
          <p:cNvPr id="15" name="Text 11"/>
          <p:cNvSpPr/>
          <p:nvPr/>
        </p:nvSpPr>
        <p:spPr>
          <a:xfrm>
            <a:off x="8366760" y="3200400"/>
            <a:ext cx="27432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YOUR OUTPUT</a:t>
            </a:r>
            <a:endParaRPr lang="en-US" sz="10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4.6 Using Text Files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File</a:t>
            </a:r>
            <a:endParaRPr lang="en-US" sz="2100" dirty="0"/>
          </a:p>
        </p:txBody>
      </p:sp>
      <p:sp>
        <p:nvSpPr>
          <p:cNvPr id="10" name="Text 6"/>
          <p:cNvSpPr/>
          <p:nvPr/>
        </p:nvSpPr>
        <p:spPr>
          <a:xfrm>
            <a:off x="868680" y="246888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Storage for data that persists when no program is running.</a:t>
            </a:r>
            <a:endParaRPr lang="en-US" sz="16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throws IOException</a:t>
            </a:r>
            <a:endParaRPr lang="en-US" sz="2100" dirty="0"/>
          </a:p>
        </p:txBody>
      </p:sp>
      <p:sp>
        <p:nvSpPr>
          <p:cNvPr id="13" name="Text 9"/>
          <p:cNvSpPr/>
          <p:nvPr/>
        </p:nvSpPr>
        <p:spPr>
          <a:xfrm>
            <a:off x="4617720" y="246888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Required in the header of a method that opens a file, or calls one that does.</a:t>
            </a:r>
            <a:endParaRPr lang="en-US" sz="1600" dirty="0"/>
          </a:p>
        </p:txBody>
      </p:sp>
      <p:sp>
        <p:nvSpPr>
          <p:cNvPr id="14" name="Shape 10"/>
          <p:cNvSpPr/>
          <p:nvPr/>
        </p:nvSpPr>
        <p:spPr>
          <a:xfrm>
            <a:off x="8046720" y="1600200"/>
            <a:ext cx="3520440" cy="2011680"/>
          </a:xfrm>
          <a:prstGeom prst="roundRect">
            <a:avLst>
              <a:gd name="adj" fmla="val 9091"/>
            </a:avLst>
          </a:prstGeom>
          <a:solidFill>
            <a:srgbClr val="FFF5C7"/>
          </a:solidFill>
          <a:ln w="12700">
            <a:solidFill>
              <a:srgbClr val="FFF5C7"/>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Token</a:t>
            </a:r>
            <a:endParaRPr lang="en-US" sz="2100" dirty="0"/>
          </a:p>
        </p:txBody>
      </p:sp>
      <p:sp>
        <p:nvSpPr>
          <p:cNvPr id="16" name="Text 12"/>
          <p:cNvSpPr/>
          <p:nvPr/>
        </p:nvSpPr>
        <p:spPr>
          <a:xfrm>
            <a:off x="8366760" y="246888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run of characters between whitespace, read by next, nextInt, and friends.</a:t>
            </a:r>
            <a:endParaRPr lang="en-US" sz="1600" dirty="0"/>
          </a:p>
        </p:txBody>
      </p:sp>
      <p:sp>
        <p:nvSpPr>
          <p:cNvPr id="17" name="Shape 13"/>
          <p:cNvSpPr/>
          <p:nvPr/>
        </p:nvSpPr>
        <p:spPr>
          <a:xfrm>
            <a:off x="548640" y="3840480"/>
            <a:ext cx="3520440" cy="2011680"/>
          </a:xfrm>
          <a:prstGeom prst="roundRect">
            <a:avLst>
              <a:gd name="adj" fmla="val 9091"/>
            </a:avLst>
          </a:prstGeom>
          <a:solidFill>
            <a:srgbClr val="FFF1DD"/>
          </a:solidFill>
          <a:ln w="12700">
            <a:solidFill>
              <a:srgbClr val="FFF1DD"/>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hasNext()</a:t>
            </a:r>
            <a:endParaRPr lang="en-US" sz="2100" dirty="0"/>
          </a:p>
        </p:txBody>
      </p:sp>
      <p:sp>
        <p:nvSpPr>
          <p:cNvPr id="19" name="Text 15"/>
          <p:cNvSpPr/>
          <p:nvPr/>
        </p:nvSpPr>
        <p:spPr>
          <a:xfrm>
            <a:off x="868680" y="470916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True if something is left to read. Use it as a while loop condition.</a:t>
            </a:r>
            <a:endParaRPr lang="en-US" sz="1600" dirty="0"/>
          </a:p>
        </p:txBody>
      </p:sp>
      <p:sp>
        <p:nvSpPr>
          <p:cNvPr id="20" name="Shape 16"/>
          <p:cNvSpPr/>
          <p:nvPr/>
        </p:nvSpPr>
        <p:spPr>
          <a:xfrm>
            <a:off x="4297680" y="3840480"/>
            <a:ext cx="3520440" cy="2011680"/>
          </a:xfrm>
          <a:prstGeom prst="roundRect">
            <a:avLst>
              <a:gd name="adj" fmla="val 9091"/>
            </a:avLst>
          </a:prstGeom>
          <a:solidFill>
            <a:srgbClr val="F0E9FF"/>
          </a:solidFill>
          <a:ln w="12700">
            <a:solidFill>
              <a:srgbClr val="F0E9FF"/>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close()</a:t>
            </a:r>
            <a:endParaRPr lang="en-US" sz="2100" dirty="0"/>
          </a:p>
        </p:txBody>
      </p:sp>
      <p:sp>
        <p:nvSpPr>
          <p:cNvPr id="22" name="Text 18"/>
          <p:cNvSpPr/>
          <p:nvPr/>
        </p:nvSpPr>
        <p:spPr>
          <a:xfrm>
            <a:off x="4617720" y="470916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Closes the scanner and its file. Call it after the last read.</a:t>
            </a:r>
            <a:endParaRPr lang="en-US" sz="16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split(del)</a:t>
            </a:r>
            <a:endParaRPr lang="en-US" sz="2100" dirty="0"/>
          </a:p>
        </p:txBody>
      </p:sp>
      <p:sp>
        <p:nvSpPr>
          <p:cNvPr id="25" name="Text 21"/>
          <p:cNvSpPr/>
          <p:nvPr/>
        </p:nvSpPr>
        <p:spPr>
          <a:xfrm>
            <a:off x="8366760" y="470916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Returns a String array of the pieces between the delimiters.</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Open, read, close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4.6 Using Text Files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Explain to your partner, step by step, how a program reads every number in a file it has never seen.</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First I open it with ______, then I keep reading while ______, and at the end I ______.</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Pond Log Files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4.6: Using Text Files</dc:title>
  <dc:subject>PptxGenJS Presentation</dc:subject>
  <dc:creator>Hopper</dc:creator>
  <cp:lastModifiedBy>Hopper</cp:lastModifiedBy>
  <cp:revision>1</cp:revision>
  <dcterms:created xsi:type="dcterms:W3CDTF">2026-10-16T20:56:18Z</dcterms:created>
  <dcterms:modified xsi:type="dcterms:W3CDTF">2026-10-16T20:56:18Z</dcterms:modified>
</cp:coreProperties>
</file>