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 4.5 turns 4.4 traversals into tools. The CED lists nine standard algorithms: minimum or maximum, sum or average, at least one, all, count, consecutive pairs, duplicates, shift or rotate, and reverse. Students already met sums, counts, and best-so-far in Unit 2; today they apply them to arrays, then add the ones that need indexes: pairs, duplicates, shifting, rotating, and reversing.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2 minutes in pairs. Each question maps to one of today's algorithms: the class average (sum and average), the top score (maximum), anyone below 65 (at least one), everyone at least 65 (all), how many got 90 or more (count), two students with the same score (duplicates). Ask: which ones can stop early once they know the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goals aloud. These are the standard algorithms from the CED. They appear constantly on free-response questions, usually inside a method that takes an array.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algorithms keep one running value while the loop visits every element.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accumulator starts before the loop and changes inside it. Any traversal works for a sum, so the enhanced for loop is the simplest choice. For the average, divide by scores.length, and cast to double first so the division keeps its decimal part: 317 / 4 is 79.25.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best at index 0, so the best-so-far is a real element, and loop from 1. Compare elements with elements: scores[i] &gt; scores[best]. Keeping the index answers two questions at once: where the top score is (1) and what it is (95). With &gt; a tie keeps the first one; with &gt;= it would move to the last.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 and scores.length are both ints, so Java does int division and throws away the remainder before anything is stored. Storing the result in a double variable is too late; the cast has to happen before the division. This is the 1.5 casting rule showing up inside an algorithm.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ways to ask about a property: how many have it, does anyone have it, does everyone have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Count: a counter that goes up only when the element has the property. At least one: a flag that starts false and becomes true when one element proves it. All: a flag that starts true and becomes false when one element breaks it. Here 62 is below 65, so anyFail is true and allPass is false. In a method, a return inside the loop can end early, but only for the answer one element can prove.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a is 3 because i % 2 == 0 is true for indexes 0, 2, and 4, whatever is stored there. b is 2 because only 8 and 6 are even. Both compile, which is why this bug is easy to miss. Read i as "position" and nums[i] as "the value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algorithms need two indexes at once, so they need indexed loops.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temperature "rises" when the next day is warmer. Each pass looks at temps[i] and temps[i + 1]. Five elements have only four neighbor pairs, so the loop stops at length - 1; with i &lt; temps.length, the last pass would read temps[5] and crash. The rises are 60 to 62, 61 to 65, and 65 to 67.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outer loop picks an element; the inner loop compares it with every element after it. Starting j at i + 1 does two jobs: an element is never compared with itself, and each pair is compared only once. Strings are compared with equals, not ==. Here names[1] and names[3] are both "Bo".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4 neighbor pairs, since the loop runs for i = 0 to 3. 10 duplicate comparisons: 4 + 3 + 2 + 1. If j started at 0, the inner loop would run 5 times for every i, 25 comparisons in all, and 5 of them would compare an element with itself, so dup would always become true.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algorithms move elements around inside the array, so the order of the copies matters.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shift right, each element moves into the spot on its right. Copy from the back toward the front, so each value is copied before it is overwritten. Rotating also saves the element that falls off the end before the loop starts, then puts it in the empty spot at index 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Without the saved copy, the shift overwrites the 12 before anyone stores it. By the time the last line runs, q[3] holds 9, so 9 is copied to the front and 12 is gone for good. Save first, then shift.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pass swaps one element in the first half with its mirror, index length - 1 - i, using a temporary variable so neither value is lost. Five elements need 5 / 2 = 2 swaps; the middle one stays put. If the loop ran all the way to length, the second half would swap every pair back.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d a b c. The element that falls off is "d" (the last one), so it must be saved before the loop. The loop goes backward, from index 3 down to 1, copying w[i - 1] into w[i]. Then w[0] gets the saved "d".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check: point to a card and ask which part of the loop it lives in: before, inside, or after.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answer, then cold-call. Listen for: average needs a sum (accumulator) and a cast; "does anyone" is an at-least-one flag that starts false; "are two the same" is a duplicate check with j starting at i + 1. Then hand out the puzzle worksheet.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slideLayout" Target="../slideLayouts/slideLayout1.xml"/><Relationship Id="rId4"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DDF5EE"/>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2-1.png">    </p:cNvPr>
          <p:cNvPicPr>
            <a:picLocks noChangeAspect="1"/>
          </p:cNvPicPr>
          <p:nvPr/>
        </p:nvPicPr>
        <p:blipFill>
          <a:blip r:embed="rId1"/>
          <a:stretch>
            <a:fillRect/>
          </a:stretch>
        </p:blipFill>
        <p:spPr>
          <a:xfrm>
            <a:off x="548640" y="457200"/>
            <a:ext cx="1463040" cy="365760"/>
          </a:xfrm>
          <a:prstGeom prst="rect">
            <a:avLst/>
          </a:prstGeom>
        </p:spPr>
      </p:pic>
      <p:sp>
        <p:nvSpPr>
          <p:cNvPr id="3" name="Text 0"/>
          <p:cNvSpPr/>
          <p:nvPr/>
        </p:nvSpPr>
        <p:spPr>
          <a:xfrm>
            <a:off x="548640" y="2011680"/>
            <a:ext cx="7315200" cy="320040"/>
          </a:xfrm>
          <a:prstGeom prst="rect">
            <a:avLst/>
          </a:prstGeom>
          <a:noFill/>
          <a:ln/>
        </p:spPr>
        <p:txBody>
          <a:bodyPr wrap="square" lIns="0" tIns="0" rIns="0" bIns="0" rtlCol="0" anchor="ctr"/>
          <a:lstStyle/>
          <a:p>
            <a:pPr indent="0" marL="0">
              <a:buNone/>
            </a:pPr>
            <a:r>
              <a:rPr lang="en-US" sz="1200" b="1" spc="300" kern="0" dirty="0">
                <a:solidFill>
                  <a:srgbClr val="0B5A4D"/>
                </a:solidFill>
                <a:latin typeface="Atkinson Hyperlegible Next" pitchFamily="34" charset="0"/>
                <a:ea typeface="Atkinson Hyperlegible Next" pitchFamily="34" charset="-122"/>
                <a:cs typeface="Atkinson Hyperlegible Next" pitchFamily="34" charset="-120"/>
              </a:rPr>
              <a:t>AP CSA  ·  UNIT 4  ·  TOPIC 4.5</a:t>
            </a:r>
            <a:endParaRPr lang="en-US" sz="1200" dirty="0"/>
          </a:p>
        </p:txBody>
      </p:sp>
      <p:sp>
        <p:nvSpPr>
          <p:cNvPr id="4" name="Text 1"/>
          <p:cNvSpPr/>
          <p:nvPr/>
        </p:nvSpPr>
        <p:spPr>
          <a:xfrm>
            <a:off x="548640" y="2377440"/>
            <a:ext cx="7498080" cy="1097280"/>
          </a:xfrm>
          <a:prstGeom prst="rect">
            <a:avLst/>
          </a:prstGeom>
          <a:noFill/>
          <a:ln/>
        </p:spPr>
        <p:txBody>
          <a:bodyPr wrap="square" lIns="0" tIns="0" rIns="0" bIns="0" rtlCol="0" anchor="ctr"/>
          <a:lstStyle/>
          <a:p>
            <a:pPr indent="0" marL="0">
              <a:buNone/>
            </a:pPr>
            <a:r>
              <a:rPr lang="en-US" sz="5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Array Workshop</a:t>
            </a:r>
            <a:endParaRPr lang="en-US" sz="5000" dirty="0"/>
          </a:p>
        </p:txBody>
      </p:sp>
      <p:sp>
        <p:nvSpPr>
          <p:cNvPr id="5" name="Text 2"/>
          <p:cNvSpPr/>
          <p:nvPr/>
        </p:nvSpPr>
        <p:spPr>
          <a:xfrm>
            <a:off x="548640" y="3611880"/>
            <a:ext cx="685800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Implementing array algorithms</a:t>
            </a:r>
            <a:endParaRPr lang="en-US" sz="2000" dirty="0"/>
          </a:p>
        </p:txBody>
      </p:sp>
      <p:sp>
        <p:nvSpPr>
          <p:cNvPr id="6" name="Shape 3"/>
          <p:cNvSpPr/>
          <p:nvPr/>
        </p:nvSpPr>
        <p:spPr>
          <a:xfrm rot="240000">
            <a:off x="8138160" y="1417320"/>
            <a:ext cx="3017520" cy="2148840"/>
          </a:xfrm>
          <a:prstGeom prst="roundRect">
            <a:avLst>
              <a:gd name="adj" fmla="val 12766"/>
            </a:avLst>
          </a:prstGeom>
          <a:solidFill>
            <a:srgbClr val="0E7C6B"/>
          </a:solidFill>
          <a:ln w="12700">
            <a:solidFill>
              <a:srgbClr val="0E7C6B"/>
            </a:solidFill>
            <a:prstDash val="solid"/>
          </a:ln>
        </p:spPr>
      </p:sp>
      <p:sp>
        <p:nvSpPr>
          <p:cNvPr id="7" name="Text 4"/>
          <p:cNvSpPr/>
          <p:nvPr/>
        </p:nvSpPr>
        <p:spPr>
          <a:xfrm rot="240000">
            <a:off x="8458200" y="1600200"/>
            <a:ext cx="2468880" cy="1783080"/>
          </a:xfrm>
          <a:prstGeom prst="rect">
            <a:avLst/>
          </a:prstGeom>
          <a:noFill/>
          <a:ln/>
        </p:spPr>
        <p:txBody>
          <a:bodyPr wrap="square" lIns="0" tIns="0" rIns="0" bIns="0" rtlCol="0" anchor="ctr"/>
          <a:lstStyle/>
          <a:p>
            <a:pPr indent="0" marL="0">
              <a:buNone/>
            </a:pPr>
            <a:r>
              <a:rPr lang="en-US" sz="1200" b="1" spc="300" kern="0" dirty="0">
                <a:solidFill>
                  <a:srgbClr val="E9F7F2"/>
                </a:solidFill>
                <a:latin typeface="Atkinson Hyperlegible Next" pitchFamily="34" charset="0"/>
                <a:ea typeface="Atkinson Hyperlegible Next" pitchFamily="34" charset="-122"/>
                <a:cs typeface="Atkinson Hyperlegible Next" pitchFamily="34" charset="-120"/>
              </a:rPr>
              <a:t>TOPIC</a:t>
            </a:r>
            <a:endParaRPr lang="en-US" sz="1200" dirty="0"/>
          </a:p>
          <a:p>
            <a:pPr indent="0" marL="0">
              <a:buNone/>
            </a:pPr>
            <a:r>
              <a:rPr lang="en-US" sz="64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4.5</a:t>
            </a:r>
            <a:endParaRPr lang="en-US" sz="1200" dirty="0"/>
          </a:p>
        </p:txBody>
      </p:sp>
      <p:sp>
        <p:nvSpPr>
          <p:cNvPr id="8" name="Shape 5"/>
          <p:cNvSpPr/>
          <p:nvPr/>
        </p:nvSpPr>
        <p:spPr>
          <a:xfrm>
            <a:off x="7818120" y="4069080"/>
            <a:ext cx="502920" cy="502920"/>
          </a:xfrm>
          <a:prstGeom prst="ellipse">
            <a:avLst/>
          </a:prstGeom>
          <a:solidFill>
            <a:srgbClr val="2F6FD0"/>
          </a:solidFill>
          <a:ln w="12700">
            <a:solidFill>
              <a:srgbClr val="2F6FD0"/>
            </a:solidFill>
            <a:prstDash val="solid"/>
          </a:ln>
        </p:spPr>
      </p:sp>
      <p:sp>
        <p:nvSpPr>
          <p:cNvPr id="9" name="Shape 6"/>
          <p:cNvSpPr/>
          <p:nvPr/>
        </p:nvSpPr>
        <p:spPr>
          <a:xfrm rot="-300000">
            <a:off x="8778240" y="3977640"/>
            <a:ext cx="1371600" cy="1097280"/>
          </a:xfrm>
          <a:prstGeom prst="roundRect">
            <a:avLst>
              <a:gd name="adj" fmla="val 16667"/>
            </a:avLst>
          </a:prstGeom>
          <a:solidFill>
            <a:srgbClr val="F2B705"/>
          </a:solidFill>
          <a:ln w="12700">
            <a:solidFill>
              <a:srgbClr val="F2B705"/>
            </a:solidFill>
            <a:prstDash val="solid"/>
          </a:ln>
        </p:spPr>
      </p:sp>
      <p:sp>
        <p:nvSpPr>
          <p:cNvPr id="10" name="Shape 7"/>
          <p:cNvSpPr/>
          <p:nvPr/>
        </p:nvSpPr>
        <p:spPr>
          <a:xfrm rot="480000">
            <a:off x="10332720" y="3749040"/>
            <a:ext cx="914400" cy="868680"/>
          </a:xfrm>
          <a:prstGeom prst="roundRect">
            <a:avLst>
              <a:gd name="adj" fmla="val 18947"/>
            </a:avLst>
          </a:prstGeom>
          <a:solidFill>
            <a:srgbClr val="7A5AF5"/>
          </a:solidFill>
          <a:ln w="12700">
            <a:solidFill>
              <a:srgbClr val="7A5AF5"/>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WARM-UP</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One array, many questions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4.5 Implementing Array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What questions could a teacher answer about this array with one loop?</a:t>
            </a:r>
            <a:endParaRPr lang="en-US" sz="2200" dirty="0"/>
          </a:p>
        </p:txBody>
      </p:sp>
      <p:sp>
        <p:nvSpPr>
          <p:cNvPr id="12" name="Shape 8"/>
          <p:cNvSpPr/>
          <p:nvPr/>
        </p:nvSpPr>
        <p:spPr>
          <a:xfrm>
            <a:off x="868680" y="2971800"/>
            <a:ext cx="6400800" cy="914400"/>
          </a:xfrm>
          <a:prstGeom prst="roundRect">
            <a:avLst>
              <a:gd name="adj" fmla="val 12000"/>
            </a:avLst>
          </a:prstGeom>
          <a:solidFill>
            <a:srgbClr val="EEF3F1"/>
          </a:solidFill>
          <a:ln w="12700">
            <a:solidFill>
              <a:srgbClr val="E6E1D6"/>
            </a:solidFill>
            <a:prstDash val="solid"/>
          </a:ln>
        </p:spPr>
      </p:sp>
      <p:sp>
        <p:nvSpPr>
          <p:cNvPr id="13" name="Text 9"/>
          <p:cNvSpPr/>
          <p:nvPr/>
        </p:nvSpPr>
        <p:spPr>
          <a:xfrm>
            <a:off x="1143000" y="3154680"/>
            <a:ext cx="5852160" cy="548640"/>
          </a:xfrm>
          <a:prstGeom prst="rect">
            <a:avLst/>
          </a:prstGeom>
          <a:noFill/>
          <a:ln/>
        </p:spPr>
        <p:txBody>
          <a:bodyPr wrap="square" lIns="0" tIns="0" rIns="0" bIns="0" rtlCol="0" anchor="t"/>
          <a:lstStyle/>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int[] scores = {72, 95, 88, 62, 93};</a:t>
            </a:r>
            <a:endParaRPr lang="en-US" sz="1800" dirty="0"/>
          </a:p>
        </p:txBody>
      </p:sp>
      <p:sp>
        <p:nvSpPr>
          <p:cNvPr id="14" name="Text 10"/>
          <p:cNvSpPr/>
          <p:nvPr/>
        </p:nvSpPr>
        <p:spPr>
          <a:xfrm>
            <a:off x="868680" y="4160520"/>
            <a:ext cx="6400800" cy="1463040"/>
          </a:xfrm>
          <a:prstGeom prst="rect">
            <a:avLst/>
          </a:prstGeom>
          <a:noFill/>
          <a:ln/>
        </p:spPr>
        <p:txBody>
          <a:bodyPr wrap="square" lIns="0" tIns="0" rIns="0" bIns="0" rtlCol="0" anchor="t"/>
          <a:lstStyle/>
          <a:p>
            <a:pPr indent="0" marL="0">
              <a:spcAft>
                <a:spcPts val="400"/>
              </a:spcAft>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Try to list at least four. For each one, ask:</a:t>
            </a:r>
            <a:endParaRPr lang="en-US" sz="1900" dirty="0"/>
          </a:p>
          <a:p>
            <a:pPr indent="0" marL="0">
              <a:spcAft>
                <a:spcPts val="400"/>
              </a:spcAft>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  What do I keep track of while I loop?</a:t>
            </a:r>
            <a:endParaRPr lang="en-US" sz="1900" dirty="0"/>
          </a:p>
          <a:p>
            <a:pPr indent="0" marL="0">
              <a:spcAft>
                <a:spcPts val="400"/>
              </a:spcAft>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  Could I stop before the end?</a:t>
            </a:r>
            <a:endParaRPr lang="en-US" sz="1900" dirty="0"/>
          </a:p>
        </p:txBody>
      </p:sp>
      <p:sp>
        <p:nvSpPr>
          <p:cNvPr id="15" name="Shape 11"/>
          <p:cNvSpPr/>
          <p:nvPr/>
        </p:nvSpPr>
        <p:spPr>
          <a:xfrm>
            <a:off x="7589520" y="2971800"/>
            <a:ext cx="3749040" cy="2651760"/>
          </a:xfrm>
          <a:prstGeom prst="roundRect">
            <a:avLst>
              <a:gd name="adj" fmla="val 5172"/>
            </a:avLst>
          </a:prstGeom>
          <a:solidFill>
            <a:srgbClr val="FFFFFF"/>
          </a:solidFill>
          <a:ln w="12700">
            <a:solidFill>
              <a:srgbClr val="FFFFFF"/>
            </a:solidFill>
            <a:prstDash val="solid"/>
          </a:ln>
        </p:spPr>
      </p:sp>
      <p:sp>
        <p:nvSpPr>
          <p:cNvPr id="16" name="Text 12"/>
          <p:cNvSpPr/>
          <p:nvPr/>
        </p:nvSpPr>
        <p:spPr>
          <a:xfrm>
            <a:off x="7863840" y="3200400"/>
            <a:ext cx="27432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YOUR LIST</a:t>
            </a:r>
            <a:endParaRPr lang="en-US"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TODAY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By the end of class you can...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4.5 Implementing Array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3</a:t>
            </a:r>
            <a:endParaRPr lang="en-US" sz="1000" dirty="0"/>
          </a:p>
        </p:txBody>
      </p:sp>
      <p:sp>
        <p:nvSpPr>
          <p:cNvPr id="8" name="Shape 4"/>
          <p:cNvSpPr/>
          <p:nvPr/>
        </p:nvSpPr>
        <p:spPr>
          <a:xfrm>
            <a:off x="548640" y="1600200"/>
            <a:ext cx="640080" cy="640080"/>
          </a:xfrm>
          <a:prstGeom prst="roundRect">
            <a:avLst>
              <a:gd name="adj" fmla="val 17143"/>
            </a:avLst>
          </a:prstGeom>
          <a:solidFill>
            <a:srgbClr val="0E7C6B"/>
          </a:solidFill>
          <a:ln w="12700">
            <a:solidFill>
              <a:srgbClr val="0E7C6B"/>
            </a:solidFill>
            <a:prstDash val="solid"/>
          </a:ln>
        </p:spPr>
      </p:sp>
      <p:sp>
        <p:nvSpPr>
          <p:cNvPr id="9" name="Text 5"/>
          <p:cNvSpPr/>
          <p:nvPr/>
        </p:nvSpPr>
        <p:spPr>
          <a:xfrm>
            <a:off x="548640" y="160020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a:t>
            </a:r>
            <a:endParaRPr lang="en-US" sz="2200" dirty="0"/>
          </a:p>
        </p:txBody>
      </p:sp>
      <p:sp>
        <p:nvSpPr>
          <p:cNvPr id="10" name="Text 6"/>
          <p:cNvSpPr/>
          <p:nvPr/>
        </p:nvSpPr>
        <p:spPr>
          <a:xfrm>
            <a:off x="1417320" y="160020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Compute a sum or an average, and find a minimum or maximum (and where it is).</a:t>
            </a:r>
            <a:endParaRPr lang="en-US" sz="2000" dirty="0"/>
          </a:p>
        </p:txBody>
      </p:sp>
      <p:sp>
        <p:nvSpPr>
          <p:cNvPr id="11" name="Shape 7"/>
          <p:cNvSpPr/>
          <p:nvPr/>
        </p:nvSpPr>
        <p:spPr>
          <a:xfrm>
            <a:off x="548640" y="2468880"/>
            <a:ext cx="640080" cy="640080"/>
          </a:xfrm>
          <a:prstGeom prst="roundRect">
            <a:avLst>
              <a:gd name="adj" fmla="val 17143"/>
            </a:avLst>
          </a:prstGeom>
          <a:solidFill>
            <a:srgbClr val="0E7C6B"/>
          </a:solidFill>
          <a:ln w="12700">
            <a:solidFill>
              <a:srgbClr val="0E7C6B"/>
            </a:solidFill>
            <a:prstDash val="solid"/>
          </a:ln>
        </p:spPr>
      </p:sp>
      <p:sp>
        <p:nvSpPr>
          <p:cNvPr id="12" name="Text 8"/>
          <p:cNvSpPr/>
          <p:nvPr/>
        </p:nvSpPr>
        <p:spPr>
          <a:xfrm>
            <a:off x="548640" y="246888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a:t>
            </a:r>
            <a:endParaRPr lang="en-US" sz="2200" dirty="0"/>
          </a:p>
        </p:txBody>
      </p:sp>
      <p:sp>
        <p:nvSpPr>
          <p:cNvPr id="13" name="Text 9"/>
          <p:cNvSpPr/>
          <p:nvPr/>
        </p:nvSpPr>
        <p:spPr>
          <a:xfrm>
            <a:off x="1417320" y="246888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Count the elements with a property, and decide whether at least one or all of them have it.</a:t>
            </a:r>
            <a:endParaRPr lang="en-US" sz="2000" dirty="0"/>
          </a:p>
        </p:txBody>
      </p:sp>
      <p:sp>
        <p:nvSpPr>
          <p:cNvPr id="14" name="Shape 10"/>
          <p:cNvSpPr/>
          <p:nvPr/>
        </p:nvSpPr>
        <p:spPr>
          <a:xfrm>
            <a:off x="548640" y="3337560"/>
            <a:ext cx="640080" cy="640080"/>
          </a:xfrm>
          <a:prstGeom prst="roundRect">
            <a:avLst>
              <a:gd name="adj" fmla="val 17143"/>
            </a:avLst>
          </a:prstGeom>
          <a:solidFill>
            <a:srgbClr val="0E7C6B"/>
          </a:solidFill>
          <a:ln w="12700">
            <a:solidFill>
              <a:srgbClr val="0E7C6B"/>
            </a:solidFill>
            <a:prstDash val="solid"/>
          </a:ln>
        </p:spPr>
      </p:sp>
      <p:sp>
        <p:nvSpPr>
          <p:cNvPr id="15" name="Text 11"/>
          <p:cNvSpPr/>
          <p:nvPr/>
        </p:nvSpPr>
        <p:spPr>
          <a:xfrm>
            <a:off x="548640" y="333756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a:t>
            </a:r>
            <a:endParaRPr lang="en-US" sz="2200" dirty="0"/>
          </a:p>
        </p:txBody>
      </p:sp>
      <p:sp>
        <p:nvSpPr>
          <p:cNvPr id="16" name="Text 12"/>
          <p:cNvSpPr/>
          <p:nvPr/>
        </p:nvSpPr>
        <p:spPr>
          <a:xfrm>
            <a:off x="1417320" y="333756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Visit every pair of neighbors without going past the end.</a:t>
            </a:r>
            <a:endParaRPr lang="en-US" sz="2000" dirty="0"/>
          </a:p>
        </p:txBody>
      </p:sp>
      <p:sp>
        <p:nvSpPr>
          <p:cNvPr id="17" name="Shape 13"/>
          <p:cNvSpPr/>
          <p:nvPr/>
        </p:nvSpPr>
        <p:spPr>
          <a:xfrm>
            <a:off x="548640" y="4206240"/>
            <a:ext cx="640080" cy="640080"/>
          </a:xfrm>
          <a:prstGeom prst="roundRect">
            <a:avLst>
              <a:gd name="adj" fmla="val 17143"/>
            </a:avLst>
          </a:prstGeom>
          <a:solidFill>
            <a:srgbClr val="0E7C6B"/>
          </a:solidFill>
          <a:ln w="12700">
            <a:solidFill>
              <a:srgbClr val="0E7C6B"/>
            </a:solidFill>
            <a:prstDash val="solid"/>
          </a:ln>
        </p:spPr>
      </p:sp>
      <p:sp>
        <p:nvSpPr>
          <p:cNvPr id="18" name="Text 14"/>
          <p:cNvSpPr/>
          <p:nvPr/>
        </p:nvSpPr>
        <p:spPr>
          <a:xfrm>
            <a:off x="548640" y="420624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a:t>
            </a:r>
            <a:endParaRPr lang="en-US" sz="2200" dirty="0"/>
          </a:p>
        </p:txBody>
      </p:sp>
      <p:sp>
        <p:nvSpPr>
          <p:cNvPr id="19" name="Text 15"/>
          <p:cNvSpPr/>
          <p:nvPr/>
        </p:nvSpPr>
        <p:spPr>
          <a:xfrm>
            <a:off x="1417320" y="420624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Use a loop inside a loop to decide whether an array has a duplicate.</a:t>
            </a:r>
            <a:endParaRPr lang="en-US" sz="2000" dirty="0"/>
          </a:p>
        </p:txBody>
      </p:sp>
      <p:sp>
        <p:nvSpPr>
          <p:cNvPr id="20" name="Shape 16"/>
          <p:cNvSpPr/>
          <p:nvPr/>
        </p:nvSpPr>
        <p:spPr>
          <a:xfrm>
            <a:off x="548640" y="5074920"/>
            <a:ext cx="640080" cy="640080"/>
          </a:xfrm>
          <a:prstGeom prst="roundRect">
            <a:avLst>
              <a:gd name="adj" fmla="val 17143"/>
            </a:avLst>
          </a:prstGeom>
          <a:solidFill>
            <a:srgbClr val="0E7C6B"/>
          </a:solidFill>
          <a:ln w="12700">
            <a:solidFill>
              <a:srgbClr val="0E7C6B"/>
            </a:solidFill>
            <a:prstDash val="solid"/>
          </a:ln>
        </p:spPr>
      </p:sp>
      <p:sp>
        <p:nvSpPr>
          <p:cNvPr id="21" name="Text 17"/>
          <p:cNvSpPr/>
          <p:nvPr/>
        </p:nvSpPr>
        <p:spPr>
          <a:xfrm>
            <a:off x="548640" y="507492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5</a:t>
            </a:r>
            <a:endParaRPr lang="en-US" sz="2200" dirty="0"/>
          </a:p>
        </p:txBody>
      </p:sp>
      <p:sp>
        <p:nvSpPr>
          <p:cNvPr id="22" name="Text 18"/>
          <p:cNvSpPr/>
          <p:nvPr/>
        </p:nvSpPr>
        <p:spPr>
          <a:xfrm>
            <a:off x="1417320" y="507492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Shift, rotate, and reverse an array without losing any elements.</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1</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1</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Sum, average, and the best</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An accumulator collects as you go</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4.5 Implementing Array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5</a:t>
            </a:r>
            <a:endParaRPr lang="en-US" sz="1000" dirty="0"/>
          </a:p>
        </p:txBody>
      </p:sp>
      <p:sp>
        <p:nvSpPr>
          <p:cNvPr id="8" name="Shape 4"/>
          <p:cNvSpPr/>
          <p:nvPr/>
        </p:nvSpPr>
        <p:spPr>
          <a:xfrm>
            <a:off x="548640" y="1554480"/>
            <a:ext cx="6675120" cy="3291840"/>
          </a:xfrm>
          <a:prstGeom prst="roundRect">
            <a:avLst>
              <a:gd name="adj" fmla="val 3333"/>
            </a:avLst>
          </a:prstGeom>
          <a:solidFill>
            <a:srgbClr val="EEF3F1"/>
          </a:solidFill>
          <a:ln w="12700">
            <a:solidFill>
              <a:srgbClr val="E6E1D6"/>
            </a:solidFill>
            <a:prstDash val="solid"/>
          </a:ln>
        </p:spPr>
      </p:sp>
      <p:sp>
        <p:nvSpPr>
          <p:cNvPr id="9" name="Text 5"/>
          <p:cNvSpPr/>
          <p:nvPr/>
        </p:nvSpPr>
        <p:spPr>
          <a:xfrm>
            <a:off x="822960" y="1737360"/>
            <a:ext cx="612648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SUM AND AVERAGE</a:t>
            </a:r>
            <a:endParaRPr lang="en-US" sz="1050" dirty="0"/>
          </a:p>
        </p:txBody>
      </p:sp>
      <p:sp>
        <p:nvSpPr>
          <p:cNvPr id="10" name="Text 6"/>
          <p:cNvSpPr/>
          <p:nvPr/>
        </p:nvSpPr>
        <p:spPr>
          <a:xfrm>
            <a:off x="822960" y="2057400"/>
            <a:ext cx="6126480" cy="260604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scores = {72, 95, 88, 62};</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sum = 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for (int s : scores)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sum += s;</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double avg = (double) sum / scores.length;</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System.out.println(sum);</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System.out.println(avg);</a:t>
            </a:r>
            <a:endParaRPr lang="en-US" sz="1600" dirty="0"/>
          </a:p>
        </p:txBody>
      </p:sp>
      <p:sp>
        <p:nvSpPr>
          <p:cNvPr id="11" name="Shape 7"/>
          <p:cNvSpPr/>
          <p:nvPr/>
        </p:nvSpPr>
        <p:spPr>
          <a:xfrm>
            <a:off x="548640" y="4983480"/>
            <a:ext cx="6675120" cy="1097280"/>
          </a:xfrm>
          <a:prstGeom prst="roundRect">
            <a:avLst>
              <a:gd name="adj" fmla="val 10000"/>
            </a:avLst>
          </a:prstGeom>
          <a:solidFill>
            <a:srgbClr val="1F2B28"/>
          </a:solidFill>
          <a:ln w="12700">
            <a:solidFill>
              <a:srgbClr val="1F2B28"/>
            </a:solidFill>
            <a:prstDash val="solid"/>
          </a:ln>
        </p:spPr>
      </p:sp>
      <p:sp>
        <p:nvSpPr>
          <p:cNvPr id="12" name="Text 8"/>
          <p:cNvSpPr/>
          <p:nvPr/>
        </p:nvSpPr>
        <p:spPr>
          <a:xfrm>
            <a:off x="822960" y="51206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5394960"/>
            <a:ext cx="6126480" cy="5943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317</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79.25</a:t>
            </a:r>
            <a:endParaRPr lang="en-US" sz="2000" dirty="0"/>
          </a:p>
        </p:txBody>
      </p:sp>
      <p:sp>
        <p:nvSpPr>
          <p:cNvPr id="14" name="Shape 10"/>
          <p:cNvSpPr/>
          <p:nvPr/>
        </p:nvSpPr>
        <p:spPr>
          <a:xfrm>
            <a:off x="7498080" y="1554480"/>
            <a:ext cx="4142232" cy="2194560"/>
          </a:xfrm>
          <a:prstGeom prst="roundRect">
            <a:avLst>
              <a:gd name="adj" fmla="val 8333"/>
            </a:avLst>
          </a:prstGeom>
          <a:solidFill>
            <a:srgbClr val="E3F0FF"/>
          </a:solidFill>
          <a:ln w="12700">
            <a:solidFill>
              <a:srgbClr val="E3F0FF"/>
            </a:solidFill>
            <a:prstDash val="solid"/>
          </a:ln>
        </p:spPr>
      </p:sp>
      <p:pic>
        <p:nvPicPr>
          <p:cNvPr id="15"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7772400" y="1810512"/>
            <a:ext cx="566928" cy="566928"/>
          </a:xfrm>
          <a:prstGeom prst="rect">
            <a:avLst/>
          </a:prstGeom>
        </p:spPr>
      </p:pic>
      <p:sp>
        <p:nvSpPr>
          <p:cNvPr id="16" name="Text 11"/>
          <p:cNvSpPr/>
          <p:nvPr/>
        </p:nvSpPr>
        <p:spPr>
          <a:xfrm>
            <a:off x="8549640" y="1691640"/>
            <a:ext cx="2816352" cy="192024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An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accumulator</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starts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before</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the loop and is updated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inside</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it, once per element.</a:t>
            </a:r>
            <a:endParaRPr lang="en-US" sz="1600" dirty="0"/>
          </a:p>
        </p:txBody>
      </p:sp>
      <p:sp>
        <p:nvSpPr>
          <p:cNvPr id="17" name="Shape 12"/>
          <p:cNvSpPr/>
          <p:nvPr/>
        </p:nvSpPr>
        <p:spPr>
          <a:xfrm>
            <a:off x="7498080" y="3931920"/>
            <a:ext cx="4142232" cy="2148840"/>
          </a:xfrm>
          <a:prstGeom prst="roundRect">
            <a:avLst>
              <a:gd name="adj" fmla="val 6383"/>
            </a:avLst>
          </a:prstGeom>
          <a:solidFill>
            <a:srgbClr val="FFFFFF"/>
          </a:solidFill>
          <a:ln w="12700">
            <a:solidFill>
              <a:srgbClr val="E6E1D6"/>
            </a:solidFill>
            <a:prstDash val="solid"/>
          </a:ln>
        </p:spPr>
      </p:sp>
      <p:sp>
        <p:nvSpPr>
          <p:cNvPr id="18" name="Text 13"/>
          <p:cNvSpPr/>
          <p:nvPr/>
        </p:nvSpPr>
        <p:spPr>
          <a:xfrm>
            <a:off x="7772400" y="4069080"/>
            <a:ext cx="3657600" cy="1874520"/>
          </a:xfrm>
          <a:prstGeom prst="rect">
            <a:avLst/>
          </a:prstGeom>
          <a:noFill/>
          <a:ln/>
        </p:spPr>
        <p:txBody>
          <a:bodyPr wrap="square" lIns="0" tIns="0" rIns="0" bIns="0" rtlCol="0" anchor="t"/>
          <a:lstStyle/>
          <a:p>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Average = sum / count</a:t>
            </a:r>
            <a:endParaRPr lang="en-US" sz="1600" dirty="0"/>
          </a:p>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The count is scores.length.</a:t>
            </a:r>
            <a:endParaRPr lang="en-US" sz="1600" dirty="0"/>
          </a:p>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a:t>
            </a:r>
            <a:endParaRPr lang="en-US" sz="1600" dirty="0"/>
          </a:p>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Cast before dividing, or int division drops the .25.</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Keep the index of the best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4.5 Implementing Array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6</a:t>
            </a:r>
            <a:endParaRPr lang="en-US" sz="1000" dirty="0"/>
          </a:p>
        </p:txBody>
      </p:sp>
      <p:sp>
        <p:nvSpPr>
          <p:cNvPr id="8" name="Shape 4"/>
          <p:cNvSpPr/>
          <p:nvPr/>
        </p:nvSpPr>
        <p:spPr>
          <a:xfrm>
            <a:off x="548640" y="1554480"/>
            <a:ext cx="6309360" cy="3108960"/>
          </a:xfrm>
          <a:prstGeom prst="roundRect">
            <a:avLst>
              <a:gd name="adj" fmla="val 3529"/>
            </a:avLst>
          </a:prstGeom>
          <a:solidFill>
            <a:srgbClr val="EEF3F1"/>
          </a:solidFill>
          <a:ln w="12700">
            <a:solidFill>
              <a:srgbClr val="E6E1D6"/>
            </a:solidFill>
            <a:prstDash val="solid"/>
          </a:ln>
        </p:spPr>
      </p:sp>
      <p:sp>
        <p:nvSpPr>
          <p:cNvPr id="9" name="Text 5"/>
          <p:cNvSpPr/>
          <p:nvPr/>
        </p:nvSpPr>
        <p:spPr>
          <a:xfrm>
            <a:off x="822960" y="1737360"/>
            <a:ext cx="57607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SCORES IS {72, 95, 88, 62}</a:t>
            </a:r>
            <a:endParaRPr lang="en-US" sz="1050" dirty="0"/>
          </a:p>
        </p:txBody>
      </p:sp>
      <p:sp>
        <p:nvSpPr>
          <p:cNvPr id="10" name="Text 6"/>
          <p:cNvSpPr/>
          <p:nvPr/>
        </p:nvSpPr>
        <p:spPr>
          <a:xfrm>
            <a:off x="822960" y="2057400"/>
            <a:ext cx="5760720" cy="242316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best = 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for (int i = 1; i &lt; scores.length; i++)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if (scores[i] &gt; scores[best])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best = i;</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System.out.println(best);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System.out.println(scores[best]);</a:t>
            </a:r>
            <a:endParaRPr lang="en-US" sz="1600" dirty="0"/>
          </a:p>
        </p:txBody>
      </p:sp>
      <p:sp>
        <p:nvSpPr>
          <p:cNvPr id="11" name="Shape 7"/>
          <p:cNvSpPr/>
          <p:nvPr/>
        </p:nvSpPr>
        <p:spPr>
          <a:xfrm>
            <a:off x="548640" y="4800600"/>
            <a:ext cx="6309360" cy="1234440"/>
          </a:xfrm>
          <a:prstGeom prst="roundRect">
            <a:avLst>
              <a:gd name="adj" fmla="val 8889"/>
            </a:avLst>
          </a:prstGeom>
          <a:solidFill>
            <a:srgbClr val="1F2B28"/>
          </a:solidFill>
          <a:ln w="12700">
            <a:solidFill>
              <a:srgbClr val="1F2B28"/>
            </a:solidFill>
            <a:prstDash val="solid"/>
          </a:ln>
        </p:spPr>
      </p:sp>
      <p:sp>
        <p:nvSpPr>
          <p:cNvPr id="12" name="Text 8"/>
          <p:cNvSpPr/>
          <p:nvPr/>
        </p:nvSpPr>
        <p:spPr>
          <a:xfrm>
            <a:off x="822960" y="49377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5212080"/>
            <a:ext cx="5760720" cy="7315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95</a:t>
            </a:r>
            <a:endParaRPr lang="en-US" sz="20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7132320" y="1554480"/>
          <a:ext cx="4507992" cy="914400"/>
        </p:xfrm>
        <a:graphic>
          <a:graphicData uri="http://schemas.openxmlformats.org/drawingml/2006/table">
            <a:tbl>
              <a:tblPr/>
              <a:tblGrid>
                <a:gridCol w="640080"/>
                <a:gridCol w="1234440"/>
                <a:gridCol w="1627632"/>
                <a:gridCol w="1005840"/>
              </a:tblGrid>
              <a:tr h="502920">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i</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scores[i]</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scores[best]</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best</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0292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72</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0</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0292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1</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95</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72</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b="1" dirty="0">
                          <a:solidFill>
                            <a:srgbClr val="0B5A4D"/>
                          </a:solidFill>
                          <a:latin typeface="Atkinson Hyperlegible Mono" pitchFamily="34" charset="0"/>
                          <a:ea typeface="Atkinson Hyperlegible Mono" pitchFamily="34" charset="-122"/>
                          <a:cs typeface="Atkinson Hyperlegible Mono" pitchFamily="34" charset="-120"/>
                        </a:rPr>
                        <a:t>1</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0292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2</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88</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95</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1</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0292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3</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62</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95</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1</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5" name="Shape 10"/>
          <p:cNvSpPr/>
          <p:nvPr/>
        </p:nvSpPr>
        <p:spPr>
          <a:xfrm>
            <a:off x="7132320" y="4343400"/>
            <a:ext cx="4507992" cy="1691640"/>
          </a:xfrm>
          <a:prstGeom prst="roundRect">
            <a:avLst>
              <a:gd name="adj" fmla="val 10811"/>
            </a:avLst>
          </a:prstGeom>
          <a:solidFill>
            <a:srgbClr val="E3F0FF"/>
          </a:solidFill>
          <a:ln w="12700">
            <a:solidFill>
              <a:srgbClr val="E3F0FF"/>
            </a:solidFill>
            <a:prstDash val="solid"/>
          </a:ln>
        </p:spPr>
      </p:sp>
      <p:pic>
        <p:nvPicPr>
          <p:cNvPr id="16"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7406640" y="4599432"/>
            <a:ext cx="566928" cy="566928"/>
          </a:xfrm>
          <a:prstGeom prst="rect">
            <a:avLst/>
          </a:prstGeom>
        </p:spPr>
      </p:pic>
      <p:sp>
        <p:nvSpPr>
          <p:cNvPr id="17" name="Text 11"/>
          <p:cNvSpPr/>
          <p:nvPr/>
        </p:nvSpPr>
        <p:spPr>
          <a:xfrm>
            <a:off x="8183880" y="4480560"/>
            <a:ext cx="3182112" cy="1417320"/>
          </a:xfrm>
          <a:prstGeom prst="rect">
            <a:avLst/>
          </a:prstGeom>
          <a:noFill/>
          <a:ln/>
        </p:spPr>
        <p:txBody>
          <a:bodyPr wrap="square" lIns="0" tIns="0" rIns="0" bIns="0" rtlCol="0" anchor="ctr"/>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Start the best at </a:t>
            </a:r>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element 0</a:t>
            </a:r>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 never at 0 or a guess. A minimum works the same way with &lt;.</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An average that lost its decimals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4.5 Implementing Array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7</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An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int</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sum divided by an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int</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length is int division. Cast one of them to double before you divide.</a:t>
            </a:r>
            <a:endParaRPr lang="en-US" sz="1800" dirty="0"/>
          </a:p>
        </p:txBody>
      </p:sp>
      <p:sp>
        <p:nvSpPr>
          <p:cNvPr id="11" name="Shape 6"/>
          <p:cNvSpPr/>
          <p:nvPr/>
        </p:nvSpPr>
        <p:spPr>
          <a:xfrm>
            <a:off x="548640" y="2788920"/>
            <a:ext cx="6949440" cy="1463040"/>
          </a:xfrm>
          <a:prstGeom prst="roundRect">
            <a:avLst>
              <a:gd name="adj" fmla="val 7500"/>
            </a:avLst>
          </a:prstGeom>
          <a:solidFill>
            <a:srgbClr val="EEF3F1"/>
          </a:solidFill>
          <a:ln w="12700">
            <a:solidFill>
              <a:srgbClr val="E6E1D6"/>
            </a:solidFill>
            <a:prstDash val="solid"/>
          </a:ln>
        </p:spPr>
      </p:sp>
      <p:sp>
        <p:nvSpPr>
          <p:cNvPr id="12" name="Text 7"/>
          <p:cNvSpPr/>
          <p:nvPr/>
        </p:nvSpPr>
        <p:spPr>
          <a:xfrm>
            <a:off x="822960" y="2971800"/>
            <a:ext cx="64008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SUM IS 317, SCORES.LENGTH IS 4</a:t>
            </a:r>
            <a:endParaRPr lang="en-US" sz="1050" dirty="0"/>
          </a:p>
        </p:txBody>
      </p:sp>
      <p:sp>
        <p:nvSpPr>
          <p:cNvPr id="13" name="Text 8"/>
          <p:cNvSpPr/>
          <p:nvPr/>
        </p:nvSpPr>
        <p:spPr>
          <a:xfrm>
            <a:off x="822960" y="3291840"/>
            <a:ext cx="6400800" cy="77724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System.out.println(sum / scores.length);</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System.out.println((double) sum / scores.length);</a:t>
            </a:r>
            <a:endParaRPr lang="en-US" sz="1600" dirty="0"/>
          </a:p>
        </p:txBody>
      </p:sp>
      <p:sp>
        <p:nvSpPr>
          <p:cNvPr id="14" name="Shape 9"/>
          <p:cNvSpPr/>
          <p:nvPr/>
        </p:nvSpPr>
        <p:spPr>
          <a:xfrm>
            <a:off x="7726680" y="2788920"/>
            <a:ext cx="3913632" cy="1463040"/>
          </a:xfrm>
          <a:prstGeom prst="roundRect">
            <a:avLst>
              <a:gd name="adj" fmla="val 7500"/>
            </a:avLst>
          </a:prstGeom>
          <a:solidFill>
            <a:srgbClr val="1F2B28"/>
          </a:solidFill>
          <a:ln w="12700">
            <a:solidFill>
              <a:srgbClr val="1F2B28"/>
            </a:solidFill>
            <a:prstDash val="solid"/>
          </a:ln>
        </p:spPr>
      </p:sp>
      <p:sp>
        <p:nvSpPr>
          <p:cNvPr id="15" name="Text 10"/>
          <p:cNvSpPr/>
          <p:nvPr/>
        </p:nvSpPr>
        <p:spPr>
          <a:xfrm>
            <a:off x="8001000" y="29260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1"/>
          <p:cNvSpPr/>
          <p:nvPr/>
        </p:nvSpPr>
        <p:spPr>
          <a:xfrm>
            <a:off x="8001000" y="3200400"/>
            <a:ext cx="3364992" cy="9601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79</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79.25</a:t>
            </a:r>
            <a:endParaRPr lang="en-US" sz="2000" dirty="0"/>
          </a:p>
        </p:txBody>
      </p:sp>
      <p:sp>
        <p:nvSpPr>
          <p:cNvPr id="17" name="Shape 12"/>
          <p:cNvSpPr/>
          <p:nvPr/>
        </p:nvSpPr>
        <p:spPr>
          <a:xfrm>
            <a:off x="548640" y="4526280"/>
            <a:ext cx="11094415" cy="1463040"/>
          </a:xfrm>
          <a:prstGeom prst="roundRect">
            <a:avLst>
              <a:gd name="adj" fmla="val 9375"/>
            </a:avLst>
          </a:prstGeom>
          <a:solidFill>
            <a:srgbClr val="FFFFFF"/>
          </a:solidFill>
          <a:ln w="12700">
            <a:solidFill>
              <a:srgbClr val="E6E1D6"/>
            </a:solidFill>
            <a:prstDash val="solid"/>
          </a:ln>
        </p:spPr>
      </p:sp>
      <p:sp>
        <p:nvSpPr>
          <p:cNvPr id="18" name="Text 13"/>
          <p:cNvSpPr/>
          <p:nvPr/>
        </p:nvSpPr>
        <p:spPr>
          <a:xfrm>
            <a:off x="868680" y="4526280"/>
            <a:ext cx="10454335" cy="146304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Also too late: </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double avg = sum / scores.length;  stores 79.0, because the int division happens first and only then is 79 widened to a double.</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2</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2</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Count, at least one, and all</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Counters and flags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4.5 Implementing Array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9</a:t>
            </a:r>
            <a:endParaRPr lang="en-US" sz="1000" dirty="0"/>
          </a:p>
        </p:txBody>
      </p:sp>
      <p:sp>
        <p:nvSpPr>
          <p:cNvPr id="8" name="Shape 4"/>
          <p:cNvSpPr/>
          <p:nvPr/>
        </p:nvSpPr>
        <p:spPr>
          <a:xfrm>
            <a:off x="548640" y="1554480"/>
            <a:ext cx="5120640" cy="2926080"/>
          </a:xfrm>
          <a:prstGeom prst="roundRect">
            <a:avLst>
              <a:gd name="adj" fmla="val 3750"/>
            </a:avLst>
          </a:prstGeom>
          <a:solidFill>
            <a:srgbClr val="EEF3F1"/>
          </a:solidFill>
          <a:ln w="12700">
            <a:solidFill>
              <a:srgbClr val="E6E1D6"/>
            </a:solidFill>
            <a:prstDash val="solid"/>
          </a:ln>
        </p:spPr>
      </p:sp>
      <p:sp>
        <p:nvSpPr>
          <p:cNvPr id="9" name="Text 5"/>
          <p:cNvSpPr/>
          <p:nvPr/>
        </p:nvSpPr>
        <p:spPr>
          <a:xfrm>
            <a:off x="822960" y="1737360"/>
            <a:ext cx="45720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HOW MANY 90S?</a:t>
            </a:r>
            <a:endParaRPr lang="en-US" sz="1050" dirty="0"/>
          </a:p>
        </p:txBody>
      </p:sp>
      <p:sp>
        <p:nvSpPr>
          <p:cNvPr id="10" name="Text 6"/>
          <p:cNvSpPr/>
          <p:nvPr/>
        </p:nvSpPr>
        <p:spPr>
          <a:xfrm>
            <a:off x="822960" y="2057400"/>
            <a:ext cx="4572000" cy="224028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high = 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for (int s : scores)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if (s &gt;= 90)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high++;</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System.out.println(high);</a:t>
            </a:r>
            <a:endParaRPr lang="en-US" sz="1600" dirty="0"/>
          </a:p>
        </p:txBody>
      </p:sp>
      <p:sp>
        <p:nvSpPr>
          <p:cNvPr id="11" name="Shape 7"/>
          <p:cNvSpPr/>
          <p:nvPr/>
        </p:nvSpPr>
        <p:spPr>
          <a:xfrm>
            <a:off x="548640" y="4617720"/>
            <a:ext cx="5120640" cy="914400"/>
          </a:xfrm>
          <a:prstGeom prst="roundRect">
            <a:avLst>
              <a:gd name="adj" fmla="val 12000"/>
            </a:avLst>
          </a:prstGeom>
          <a:solidFill>
            <a:srgbClr val="1F2B28"/>
          </a:solidFill>
          <a:ln w="12700">
            <a:solidFill>
              <a:srgbClr val="1F2B28"/>
            </a:solidFill>
            <a:prstDash val="solid"/>
          </a:ln>
        </p:spPr>
      </p:sp>
      <p:sp>
        <p:nvSpPr>
          <p:cNvPr id="12" name="Text 8"/>
          <p:cNvSpPr/>
          <p:nvPr/>
        </p:nvSpPr>
        <p:spPr>
          <a:xfrm>
            <a:off x="822960" y="47548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5029200"/>
            <a:ext cx="4572000" cy="4114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2</a:t>
            </a:r>
            <a:endParaRPr lang="en-US" sz="2000" dirty="0"/>
          </a:p>
        </p:txBody>
      </p:sp>
      <p:sp>
        <p:nvSpPr>
          <p:cNvPr id="14" name="Shape 10"/>
          <p:cNvSpPr/>
          <p:nvPr/>
        </p:nvSpPr>
        <p:spPr>
          <a:xfrm>
            <a:off x="5897880" y="1554480"/>
            <a:ext cx="5742432" cy="3291840"/>
          </a:xfrm>
          <a:prstGeom prst="roundRect">
            <a:avLst>
              <a:gd name="adj" fmla="val 3333"/>
            </a:avLst>
          </a:prstGeom>
          <a:solidFill>
            <a:srgbClr val="EEF3F1"/>
          </a:solidFill>
          <a:ln w="12700">
            <a:solidFill>
              <a:srgbClr val="E6E1D6"/>
            </a:solidFill>
            <a:prstDash val="solid"/>
          </a:ln>
        </p:spPr>
      </p:sp>
      <p:sp>
        <p:nvSpPr>
          <p:cNvPr id="15" name="Text 11"/>
          <p:cNvSpPr/>
          <p:nvPr/>
        </p:nvSpPr>
        <p:spPr>
          <a:xfrm>
            <a:off x="6172200" y="1737360"/>
            <a:ext cx="5193792"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AT LEAST ONE, AND ALL</a:t>
            </a:r>
            <a:endParaRPr lang="en-US" sz="1050" dirty="0"/>
          </a:p>
        </p:txBody>
      </p:sp>
      <p:sp>
        <p:nvSpPr>
          <p:cNvPr id="16" name="Text 12"/>
          <p:cNvSpPr/>
          <p:nvPr/>
        </p:nvSpPr>
        <p:spPr>
          <a:xfrm>
            <a:off x="6172200" y="2057400"/>
            <a:ext cx="5193792" cy="26060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boolean anyFail = false;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boolean allPass = true;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s : scores)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(s &lt; 65)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anyFail = true;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allPass = false;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System.out.println(anyFail);</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System.out.println(allPass);</a:t>
            </a:r>
            <a:endParaRPr lang="en-US" sz="1500" dirty="0"/>
          </a:p>
        </p:txBody>
      </p:sp>
      <p:sp>
        <p:nvSpPr>
          <p:cNvPr id="17" name="Shape 13"/>
          <p:cNvSpPr/>
          <p:nvPr/>
        </p:nvSpPr>
        <p:spPr>
          <a:xfrm>
            <a:off x="5897880" y="4983480"/>
            <a:ext cx="5742432" cy="1097280"/>
          </a:xfrm>
          <a:prstGeom prst="roundRect">
            <a:avLst>
              <a:gd name="adj" fmla="val 10000"/>
            </a:avLst>
          </a:prstGeom>
          <a:solidFill>
            <a:srgbClr val="1F2B28"/>
          </a:solidFill>
          <a:ln w="12700">
            <a:solidFill>
              <a:srgbClr val="1F2B28"/>
            </a:solidFill>
            <a:prstDash val="solid"/>
          </a:ln>
        </p:spPr>
      </p:sp>
      <p:sp>
        <p:nvSpPr>
          <p:cNvPr id="18" name="Text 14"/>
          <p:cNvSpPr/>
          <p:nvPr/>
        </p:nvSpPr>
        <p:spPr>
          <a:xfrm>
            <a:off x="6172200" y="51206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9" name="Text 15"/>
          <p:cNvSpPr/>
          <p:nvPr/>
        </p:nvSpPr>
        <p:spPr>
          <a:xfrm>
            <a:off x="6172200" y="5394960"/>
            <a:ext cx="5193792" cy="5943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true</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false</a:t>
            </a:r>
            <a:endParaRPr lang="en-US" sz="2000" dirty="0"/>
          </a:p>
        </p:txBody>
      </p:sp>
      <p:sp>
        <p:nvSpPr>
          <p:cNvPr id="20" name="Text 16"/>
          <p:cNvSpPr/>
          <p:nvPr/>
        </p:nvSpPr>
        <p:spPr>
          <a:xfrm>
            <a:off x="548640" y="5669280"/>
            <a:ext cx="5120640" cy="365760"/>
          </a:xfrm>
          <a:prstGeom prst="rect">
            <a:avLst/>
          </a:prstGeom>
          <a:noFill/>
          <a:ln/>
        </p:spPr>
        <p:txBody>
          <a:bodyPr wrap="square" lIns="0" tIns="0" rIns="0" bIns="0" rtlCol="0" anchor="ctr"/>
          <a:lstStyle/>
          <a:p>
            <a:pPr indent="0" marL="0">
              <a:buNone/>
            </a:pPr>
            <a:r>
              <a:rPr lang="en-US" sz="1400" dirty="0">
                <a:solidFill>
                  <a:srgbClr val="4F5D58"/>
                </a:solidFill>
                <a:latin typeface="Atkinson Hyperlegible Mono" pitchFamily="34" charset="0"/>
                <a:ea typeface="Atkinson Hyperlegible Mono" pitchFamily="34" charset="-122"/>
                <a:cs typeface="Atkinson Hyperlegible Mono" pitchFamily="34" charset="-120"/>
              </a:rPr>
              <a:t>scores is {72, 95, 88, 62, 93}</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Count the evens... or the even positions?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4.5 Implementing Array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10</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Both counters compile. What are a and b at the end?</a:t>
            </a:r>
            <a:endParaRPr lang="en-US" sz="2200" dirty="0"/>
          </a:p>
        </p:txBody>
      </p:sp>
      <p:sp>
        <p:nvSpPr>
          <p:cNvPr id="12" name="Shape 8"/>
          <p:cNvSpPr/>
          <p:nvPr/>
        </p:nvSpPr>
        <p:spPr>
          <a:xfrm>
            <a:off x="868680" y="2971800"/>
            <a:ext cx="6949440" cy="2743200"/>
          </a:xfrm>
          <a:prstGeom prst="roundRect">
            <a:avLst>
              <a:gd name="adj" fmla="val 4000"/>
            </a:avLst>
          </a:prstGeom>
          <a:solidFill>
            <a:srgbClr val="EEF3F1"/>
          </a:solidFill>
          <a:ln w="12700">
            <a:solidFill>
              <a:srgbClr val="E6E1D6"/>
            </a:solidFill>
            <a:prstDash val="solid"/>
          </a:ln>
        </p:spPr>
      </p:sp>
      <p:sp>
        <p:nvSpPr>
          <p:cNvPr id="13" name="Text 9"/>
          <p:cNvSpPr/>
          <p:nvPr/>
        </p:nvSpPr>
        <p:spPr>
          <a:xfrm>
            <a:off x="1143000" y="3154680"/>
            <a:ext cx="6400800" cy="237744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nums = {7, 8, 3, 6, 5};</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a = 0;</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b = 0;</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for (int i = 0; i &lt; nums.length; i++) {</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    if (i % 2 == 0) { a++; }</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    if (nums[i] % 2 == 0) { b++; }</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700" dirty="0"/>
          </a:p>
        </p:txBody>
      </p:sp>
      <p:sp>
        <p:nvSpPr>
          <p:cNvPr id="14" name="Shape 10"/>
          <p:cNvSpPr/>
          <p:nvPr/>
        </p:nvSpPr>
        <p:spPr>
          <a:xfrm>
            <a:off x="8092440" y="2971800"/>
            <a:ext cx="3246120" cy="2743200"/>
          </a:xfrm>
          <a:prstGeom prst="roundRect">
            <a:avLst>
              <a:gd name="adj" fmla="val 5000"/>
            </a:avLst>
          </a:prstGeom>
          <a:solidFill>
            <a:srgbClr val="FFFFFF"/>
          </a:solidFill>
          <a:ln w="12700">
            <a:solidFill>
              <a:srgbClr val="FFFFFF"/>
            </a:solidFill>
            <a:prstDash val="solid"/>
          </a:ln>
        </p:spPr>
      </p:sp>
      <p:sp>
        <p:nvSpPr>
          <p:cNvPr id="15" name="Text 11"/>
          <p:cNvSpPr/>
          <p:nvPr/>
        </p:nvSpPr>
        <p:spPr>
          <a:xfrm>
            <a:off x="8412480" y="3429000"/>
            <a:ext cx="2743200" cy="1828800"/>
          </a:xfrm>
          <a:prstGeom prst="rect">
            <a:avLst/>
          </a:prstGeom>
          <a:noFill/>
          <a:ln/>
        </p:spPr>
        <p:txBody>
          <a:bodyPr wrap="square" lIns="0" tIns="0" rIns="0" bIns="0" rtlCol="0" anchor="t"/>
          <a:lstStyle/>
          <a:p>
            <a:pPr indent="0" marL="0">
              <a:buNone/>
            </a:pPr>
            <a:r>
              <a:rPr lang="en-US" sz="2200" dirty="0">
                <a:solidFill>
                  <a:srgbClr val="1F2B28"/>
                </a:solidFill>
                <a:latin typeface="Atkinson Hyperlegible Mono" pitchFamily="34" charset="0"/>
                <a:ea typeface="Atkinson Hyperlegible Mono" pitchFamily="34" charset="-122"/>
                <a:cs typeface="Atkinson Hyperlegible Mono" pitchFamily="34" charset="-120"/>
              </a:rPr>
              <a:t>a = ______</a:t>
            </a:r>
            <a:endParaRPr lang="en-US" sz="2200" dirty="0"/>
          </a:p>
          <a:p>
            <a:pPr indent="0" marL="0">
              <a:buNone/>
            </a:pPr>
            <a:r>
              <a:rPr lang="en-US" sz="22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2200" dirty="0"/>
          </a:p>
          <a:p>
            <a:pPr indent="0" marL="0">
              <a:buNone/>
            </a:pPr>
            <a:r>
              <a:rPr lang="en-US" sz="2200" dirty="0">
                <a:solidFill>
                  <a:srgbClr val="1F2B28"/>
                </a:solidFill>
                <a:latin typeface="Atkinson Hyperlegible Mono" pitchFamily="34" charset="0"/>
                <a:ea typeface="Atkinson Hyperlegible Mono" pitchFamily="34" charset="-122"/>
                <a:cs typeface="Atkinson Hyperlegible Mono" pitchFamily="34" charset="-120"/>
              </a:rPr>
              <a:t>b = ______</a:t>
            </a:r>
            <a:endParaRPr lang="en-US" sz="2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3</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3</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Pairs and duplicates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Neighbors: i and i + 1</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4.5 Implementing Array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12</a:t>
            </a:r>
            <a:endParaRPr lang="en-US" sz="1000" dirty="0"/>
          </a:p>
        </p:txBody>
      </p:sp>
      <p:sp>
        <p:nvSpPr>
          <p:cNvPr id="8" name="Shape 4"/>
          <p:cNvSpPr/>
          <p:nvPr/>
        </p:nvSpPr>
        <p:spPr>
          <a:xfrm>
            <a:off x="548640" y="1554480"/>
            <a:ext cx="6675120" cy="3200400"/>
          </a:xfrm>
          <a:prstGeom prst="roundRect">
            <a:avLst>
              <a:gd name="adj" fmla="val 3429"/>
            </a:avLst>
          </a:prstGeom>
          <a:solidFill>
            <a:srgbClr val="EEF3F1"/>
          </a:solidFill>
          <a:ln w="12700">
            <a:solidFill>
              <a:srgbClr val="E6E1D6"/>
            </a:solidFill>
            <a:prstDash val="solid"/>
          </a:ln>
        </p:spPr>
      </p:sp>
      <p:sp>
        <p:nvSpPr>
          <p:cNvPr id="9" name="Text 5"/>
          <p:cNvSpPr/>
          <p:nvPr/>
        </p:nvSpPr>
        <p:spPr>
          <a:xfrm>
            <a:off x="822960" y="1737360"/>
            <a:ext cx="612648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COUNT THE RISES</a:t>
            </a:r>
            <a:endParaRPr lang="en-US" sz="1050" dirty="0"/>
          </a:p>
        </p:txBody>
      </p:sp>
      <p:sp>
        <p:nvSpPr>
          <p:cNvPr id="10" name="Text 6"/>
          <p:cNvSpPr/>
          <p:nvPr/>
        </p:nvSpPr>
        <p:spPr>
          <a:xfrm>
            <a:off x="822960" y="2057400"/>
            <a:ext cx="6126480" cy="251460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temps = {60, 62, 61, 65, 67};</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rises = 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for (int i = 0; i &lt; temps.length - 1; i++)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if (temps[i] &lt; temps[i + 1])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rises++;</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System.out.println(rises);</a:t>
            </a:r>
            <a:endParaRPr lang="en-US" sz="1600" dirty="0"/>
          </a:p>
        </p:txBody>
      </p:sp>
      <p:sp>
        <p:nvSpPr>
          <p:cNvPr id="11" name="Shape 7"/>
          <p:cNvSpPr/>
          <p:nvPr/>
        </p:nvSpPr>
        <p:spPr>
          <a:xfrm>
            <a:off x="548640" y="4892040"/>
            <a:ext cx="6675120" cy="1143000"/>
          </a:xfrm>
          <a:prstGeom prst="roundRect">
            <a:avLst>
              <a:gd name="adj" fmla="val 9600"/>
            </a:avLst>
          </a:prstGeom>
          <a:solidFill>
            <a:srgbClr val="1F2B28"/>
          </a:solidFill>
          <a:ln w="12700">
            <a:solidFill>
              <a:srgbClr val="1F2B28"/>
            </a:solidFill>
            <a:prstDash val="solid"/>
          </a:ln>
        </p:spPr>
      </p:sp>
      <p:sp>
        <p:nvSpPr>
          <p:cNvPr id="12" name="Text 8"/>
          <p:cNvSpPr/>
          <p:nvPr/>
        </p:nvSpPr>
        <p:spPr>
          <a:xfrm>
            <a:off x="822960" y="502920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5303520"/>
            <a:ext cx="6126480" cy="6400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3</a:t>
            </a:r>
            <a:endParaRPr lang="en-US" sz="2000" dirty="0"/>
          </a:p>
        </p:txBody>
      </p:sp>
      <p:sp>
        <p:nvSpPr>
          <p:cNvPr id="14" name="Text 10"/>
          <p:cNvSpPr/>
          <p:nvPr/>
        </p:nvSpPr>
        <p:spPr>
          <a:xfrm>
            <a:off x="7498080" y="1645920"/>
            <a:ext cx="41148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THE FOUR NEIGHBOR PAIRS</a:t>
            </a:r>
            <a:endParaRPr lang="en-US" sz="1050" dirty="0"/>
          </a:p>
        </p:txBody>
      </p:sp>
      <p:sp>
        <p:nvSpPr>
          <p:cNvPr id="15" name="Shape 11"/>
          <p:cNvSpPr/>
          <p:nvPr/>
        </p:nvSpPr>
        <p:spPr>
          <a:xfrm>
            <a:off x="7498080" y="2011680"/>
            <a:ext cx="685800" cy="685800"/>
          </a:xfrm>
          <a:prstGeom prst="roundRect">
            <a:avLst>
              <a:gd name="adj" fmla="val 16000"/>
            </a:avLst>
          </a:prstGeom>
          <a:solidFill>
            <a:srgbClr val="FFFFFF"/>
          </a:solidFill>
          <a:ln w="12700">
            <a:solidFill>
              <a:srgbClr val="868F8A"/>
            </a:solidFill>
            <a:prstDash val="solid"/>
          </a:ln>
        </p:spPr>
      </p:sp>
      <p:sp>
        <p:nvSpPr>
          <p:cNvPr id="16" name="Text 12"/>
          <p:cNvSpPr/>
          <p:nvPr/>
        </p:nvSpPr>
        <p:spPr>
          <a:xfrm>
            <a:off x="7498080" y="2011680"/>
            <a:ext cx="685800" cy="685800"/>
          </a:xfrm>
          <a:prstGeom prst="rect">
            <a:avLst/>
          </a:prstGeom>
          <a:noFill/>
          <a:ln/>
        </p:spPr>
        <p:txBody>
          <a:bodyPr wrap="square" lIns="0" tIns="0" rIns="0" bIns="0" rtlCol="0" anchor="ctr"/>
          <a:lstStyle/>
          <a:p>
            <a:pPr algn="ct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60</a:t>
            </a:r>
            <a:endParaRPr lang="en-US" sz="1800" dirty="0"/>
          </a:p>
        </p:txBody>
      </p:sp>
      <p:sp>
        <p:nvSpPr>
          <p:cNvPr id="17" name="Text 13"/>
          <p:cNvSpPr/>
          <p:nvPr/>
        </p:nvSpPr>
        <p:spPr>
          <a:xfrm>
            <a:off x="7498080" y="2715768"/>
            <a:ext cx="685800" cy="274320"/>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0</a:t>
            </a:r>
            <a:endParaRPr lang="en-US" sz="1200" dirty="0"/>
          </a:p>
        </p:txBody>
      </p:sp>
      <p:sp>
        <p:nvSpPr>
          <p:cNvPr id="18" name="Shape 14"/>
          <p:cNvSpPr/>
          <p:nvPr/>
        </p:nvSpPr>
        <p:spPr>
          <a:xfrm>
            <a:off x="7836408" y="3063240"/>
            <a:ext cx="832104" cy="347472"/>
          </a:xfrm>
          <a:prstGeom prst="roundRect">
            <a:avLst>
              <a:gd name="adj" fmla="val 26316"/>
            </a:avLst>
          </a:prstGeom>
          <a:solidFill>
            <a:srgbClr val="DDF5EE"/>
          </a:solidFill>
          <a:ln w="12700">
            <a:solidFill>
              <a:srgbClr val="0E7C6B"/>
            </a:solidFill>
            <a:prstDash val="solid"/>
          </a:ln>
        </p:spPr>
      </p:sp>
      <p:sp>
        <p:nvSpPr>
          <p:cNvPr id="19" name="Text 15"/>
          <p:cNvSpPr/>
          <p:nvPr/>
        </p:nvSpPr>
        <p:spPr>
          <a:xfrm>
            <a:off x="7836408" y="3063240"/>
            <a:ext cx="832104" cy="347472"/>
          </a:xfrm>
          <a:prstGeom prst="rect">
            <a:avLst/>
          </a:prstGeom>
          <a:noFill/>
          <a:ln/>
        </p:spPr>
        <p:txBody>
          <a:bodyPr wrap="square" lIns="0" tIns="0" rIns="0" bIns="0" rtlCol="0" anchor="ctr"/>
          <a:lstStyle/>
          <a:p>
            <a:pPr algn="ctr" indent="0" marL="0">
              <a:buNone/>
            </a:pPr>
            <a:r>
              <a:rPr lang="en-US" sz="1200" b="1" dirty="0">
                <a:solidFill>
                  <a:srgbClr val="0B5A4D"/>
                </a:solidFill>
                <a:latin typeface="Atkinson Hyperlegible Next" pitchFamily="34" charset="0"/>
                <a:ea typeface="Atkinson Hyperlegible Next" pitchFamily="34" charset="-122"/>
                <a:cs typeface="Atkinson Hyperlegible Next" pitchFamily="34" charset="-120"/>
              </a:rPr>
              <a:t>up</a:t>
            </a:r>
            <a:endParaRPr lang="en-US" sz="1200" dirty="0"/>
          </a:p>
        </p:txBody>
      </p:sp>
      <p:sp>
        <p:nvSpPr>
          <p:cNvPr id="20" name="Shape 16"/>
          <p:cNvSpPr/>
          <p:nvPr/>
        </p:nvSpPr>
        <p:spPr>
          <a:xfrm>
            <a:off x="8321040" y="2011680"/>
            <a:ext cx="685800" cy="685800"/>
          </a:xfrm>
          <a:prstGeom prst="roundRect">
            <a:avLst>
              <a:gd name="adj" fmla="val 16000"/>
            </a:avLst>
          </a:prstGeom>
          <a:solidFill>
            <a:srgbClr val="FFFFFF"/>
          </a:solidFill>
          <a:ln w="12700">
            <a:solidFill>
              <a:srgbClr val="868F8A"/>
            </a:solidFill>
            <a:prstDash val="solid"/>
          </a:ln>
        </p:spPr>
      </p:sp>
      <p:sp>
        <p:nvSpPr>
          <p:cNvPr id="21" name="Text 17"/>
          <p:cNvSpPr/>
          <p:nvPr/>
        </p:nvSpPr>
        <p:spPr>
          <a:xfrm>
            <a:off x="8321040" y="2011680"/>
            <a:ext cx="685800" cy="685800"/>
          </a:xfrm>
          <a:prstGeom prst="rect">
            <a:avLst/>
          </a:prstGeom>
          <a:noFill/>
          <a:ln/>
        </p:spPr>
        <p:txBody>
          <a:bodyPr wrap="square" lIns="0" tIns="0" rIns="0" bIns="0" rtlCol="0" anchor="ctr"/>
          <a:lstStyle/>
          <a:p>
            <a:pPr algn="ct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62</a:t>
            </a:r>
            <a:endParaRPr lang="en-US" sz="1800" dirty="0"/>
          </a:p>
        </p:txBody>
      </p:sp>
      <p:sp>
        <p:nvSpPr>
          <p:cNvPr id="22" name="Text 18"/>
          <p:cNvSpPr/>
          <p:nvPr/>
        </p:nvSpPr>
        <p:spPr>
          <a:xfrm>
            <a:off x="8321040" y="2715768"/>
            <a:ext cx="685800" cy="274320"/>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1</a:t>
            </a:r>
            <a:endParaRPr lang="en-US" sz="1200" dirty="0"/>
          </a:p>
        </p:txBody>
      </p:sp>
      <p:sp>
        <p:nvSpPr>
          <p:cNvPr id="23" name="Shape 19"/>
          <p:cNvSpPr/>
          <p:nvPr/>
        </p:nvSpPr>
        <p:spPr>
          <a:xfrm>
            <a:off x="8659368" y="3520440"/>
            <a:ext cx="832104" cy="347472"/>
          </a:xfrm>
          <a:prstGeom prst="roundRect">
            <a:avLst>
              <a:gd name="adj" fmla="val 26316"/>
            </a:avLst>
          </a:prstGeom>
          <a:solidFill>
            <a:srgbClr val="FFF1DD"/>
          </a:solidFill>
          <a:ln w="12700">
            <a:solidFill>
              <a:srgbClr val="D06F1A"/>
            </a:solidFill>
            <a:prstDash val="solid"/>
          </a:ln>
        </p:spPr>
      </p:sp>
      <p:sp>
        <p:nvSpPr>
          <p:cNvPr id="24" name="Text 20"/>
          <p:cNvSpPr/>
          <p:nvPr/>
        </p:nvSpPr>
        <p:spPr>
          <a:xfrm>
            <a:off x="8659368" y="3520440"/>
            <a:ext cx="832104" cy="347472"/>
          </a:xfrm>
          <a:prstGeom prst="rect">
            <a:avLst/>
          </a:prstGeom>
          <a:noFill/>
          <a:ln/>
        </p:spPr>
        <p:txBody>
          <a:bodyPr wrap="square" lIns="0" tIns="0" rIns="0" bIns="0" rtlCol="0" anchor="ctr"/>
          <a:lstStyle/>
          <a:p>
            <a:pPr algn="ctr" indent="0" marL="0">
              <a:buNone/>
            </a:pPr>
            <a:r>
              <a:rPr lang="en-US" sz="1200" b="1" dirty="0">
                <a:solidFill>
                  <a:srgbClr val="8A4B0F"/>
                </a:solidFill>
                <a:latin typeface="Atkinson Hyperlegible Next" pitchFamily="34" charset="0"/>
                <a:ea typeface="Atkinson Hyperlegible Next" pitchFamily="34" charset="-122"/>
                <a:cs typeface="Atkinson Hyperlegible Next" pitchFamily="34" charset="-120"/>
              </a:rPr>
              <a:t>down</a:t>
            </a:r>
            <a:endParaRPr lang="en-US" sz="1200" dirty="0"/>
          </a:p>
        </p:txBody>
      </p:sp>
      <p:sp>
        <p:nvSpPr>
          <p:cNvPr id="25" name="Shape 21"/>
          <p:cNvSpPr/>
          <p:nvPr/>
        </p:nvSpPr>
        <p:spPr>
          <a:xfrm>
            <a:off x="9144000" y="2011680"/>
            <a:ext cx="685800" cy="685800"/>
          </a:xfrm>
          <a:prstGeom prst="roundRect">
            <a:avLst>
              <a:gd name="adj" fmla="val 16000"/>
            </a:avLst>
          </a:prstGeom>
          <a:solidFill>
            <a:srgbClr val="FFFFFF"/>
          </a:solidFill>
          <a:ln w="12700">
            <a:solidFill>
              <a:srgbClr val="868F8A"/>
            </a:solidFill>
            <a:prstDash val="solid"/>
          </a:ln>
        </p:spPr>
      </p:sp>
      <p:sp>
        <p:nvSpPr>
          <p:cNvPr id="26" name="Text 22"/>
          <p:cNvSpPr/>
          <p:nvPr/>
        </p:nvSpPr>
        <p:spPr>
          <a:xfrm>
            <a:off x="9144000" y="2011680"/>
            <a:ext cx="685800" cy="685800"/>
          </a:xfrm>
          <a:prstGeom prst="rect">
            <a:avLst/>
          </a:prstGeom>
          <a:noFill/>
          <a:ln/>
        </p:spPr>
        <p:txBody>
          <a:bodyPr wrap="square" lIns="0" tIns="0" rIns="0" bIns="0" rtlCol="0" anchor="ctr"/>
          <a:lstStyle/>
          <a:p>
            <a:pPr algn="ct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61</a:t>
            </a:r>
            <a:endParaRPr lang="en-US" sz="1800" dirty="0"/>
          </a:p>
        </p:txBody>
      </p:sp>
      <p:sp>
        <p:nvSpPr>
          <p:cNvPr id="27" name="Text 23"/>
          <p:cNvSpPr/>
          <p:nvPr/>
        </p:nvSpPr>
        <p:spPr>
          <a:xfrm>
            <a:off x="9144000" y="2715768"/>
            <a:ext cx="685800" cy="274320"/>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2</a:t>
            </a:r>
            <a:endParaRPr lang="en-US" sz="1200" dirty="0"/>
          </a:p>
        </p:txBody>
      </p:sp>
      <p:sp>
        <p:nvSpPr>
          <p:cNvPr id="28" name="Shape 24"/>
          <p:cNvSpPr/>
          <p:nvPr/>
        </p:nvSpPr>
        <p:spPr>
          <a:xfrm>
            <a:off x="9482328" y="3063240"/>
            <a:ext cx="832104" cy="347472"/>
          </a:xfrm>
          <a:prstGeom prst="roundRect">
            <a:avLst>
              <a:gd name="adj" fmla="val 26316"/>
            </a:avLst>
          </a:prstGeom>
          <a:solidFill>
            <a:srgbClr val="DDF5EE"/>
          </a:solidFill>
          <a:ln w="12700">
            <a:solidFill>
              <a:srgbClr val="0E7C6B"/>
            </a:solidFill>
            <a:prstDash val="solid"/>
          </a:ln>
        </p:spPr>
      </p:sp>
      <p:sp>
        <p:nvSpPr>
          <p:cNvPr id="29" name="Text 25"/>
          <p:cNvSpPr/>
          <p:nvPr/>
        </p:nvSpPr>
        <p:spPr>
          <a:xfrm>
            <a:off x="9482328" y="3063240"/>
            <a:ext cx="832104" cy="347472"/>
          </a:xfrm>
          <a:prstGeom prst="rect">
            <a:avLst/>
          </a:prstGeom>
          <a:noFill/>
          <a:ln/>
        </p:spPr>
        <p:txBody>
          <a:bodyPr wrap="square" lIns="0" tIns="0" rIns="0" bIns="0" rtlCol="0" anchor="ctr"/>
          <a:lstStyle/>
          <a:p>
            <a:pPr algn="ctr" indent="0" marL="0">
              <a:buNone/>
            </a:pPr>
            <a:r>
              <a:rPr lang="en-US" sz="1200" b="1" dirty="0">
                <a:solidFill>
                  <a:srgbClr val="0B5A4D"/>
                </a:solidFill>
                <a:latin typeface="Atkinson Hyperlegible Next" pitchFamily="34" charset="0"/>
                <a:ea typeface="Atkinson Hyperlegible Next" pitchFamily="34" charset="-122"/>
                <a:cs typeface="Atkinson Hyperlegible Next" pitchFamily="34" charset="-120"/>
              </a:rPr>
              <a:t>up</a:t>
            </a:r>
            <a:endParaRPr lang="en-US" sz="1200" dirty="0"/>
          </a:p>
        </p:txBody>
      </p:sp>
      <p:sp>
        <p:nvSpPr>
          <p:cNvPr id="30" name="Shape 26"/>
          <p:cNvSpPr/>
          <p:nvPr/>
        </p:nvSpPr>
        <p:spPr>
          <a:xfrm>
            <a:off x="9966960" y="2011680"/>
            <a:ext cx="685800" cy="685800"/>
          </a:xfrm>
          <a:prstGeom prst="roundRect">
            <a:avLst>
              <a:gd name="adj" fmla="val 16000"/>
            </a:avLst>
          </a:prstGeom>
          <a:solidFill>
            <a:srgbClr val="FFFFFF"/>
          </a:solidFill>
          <a:ln w="12700">
            <a:solidFill>
              <a:srgbClr val="868F8A"/>
            </a:solidFill>
            <a:prstDash val="solid"/>
          </a:ln>
        </p:spPr>
      </p:sp>
      <p:sp>
        <p:nvSpPr>
          <p:cNvPr id="31" name="Text 27"/>
          <p:cNvSpPr/>
          <p:nvPr/>
        </p:nvSpPr>
        <p:spPr>
          <a:xfrm>
            <a:off x="9966960" y="2011680"/>
            <a:ext cx="685800" cy="685800"/>
          </a:xfrm>
          <a:prstGeom prst="rect">
            <a:avLst/>
          </a:prstGeom>
          <a:noFill/>
          <a:ln/>
        </p:spPr>
        <p:txBody>
          <a:bodyPr wrap="square" lIns="0" tIns="0" rIns="0" bIns="0" rtlCol="0" anchor="ctr"/>
          <a:lstStyle/>
          <a:p>
            <a:pPr algn="ct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65</a:t>
            </a:r>
            <a:endParaRPr lang="en-US" sz="1800" dirty="0"/>
          </a:p>
        </p:txBody>
      </p:sp>
      <p:sp>
        <p:nvSpPr>
          <p:cNvPr id="32" name="Text 28"/>
          <p:cNvSpPr/>
          <p:nvPr/>
        </p:nvSpPr>
        <p:spPr>
          <a:xfrm>
            <a:off x="9966960" y="2715768"/>
            <a:ext cx="685800" cy="274320"/>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3</a:t>
            </a:r>
            <a:endParaRPr lang="en-US" sz="1200" dirty="0"/>
          </a:p>
        </p:txBody>
      </p:sp>
      <p:sp>
        <p:nvSpPr>
          <p:cNvPr id="33" name="Shape 29"/>
          <p:cNvSpPr/>
          <p:nvPr/>
        </p:nvSpPr>
        <p:spPr>
          <a:xfrm>
            <a:off x="10305288" y="3520440"/>
            <a:ext cx="832104" cy="347472"/>
          </a:xfrm>
          <a:prstGeom prst="roundRect">
            <a:avLst>
              <a:gd name="adj" fmla="val 26316"/>
            </a:avLst>
          </a:prstGeom>
          <a:solidFill>
            <a:srgbClr val="DDF5EE"/>
          </a:solidFill>
          <a:ln w="12700">
            <a:solidFill>
              <a:srgbClr val="0E7C6B"/>
            </a:solidFill>
            <a:prstDash val="solid"/>
          </a:ln>
        </p:spPr>
      </p:sp>
      <p:sp>
        <p:nvSpPr>
          <p:cNvPr id="34" name="Text 30"/>
          <p:cNvSpPr/>
          <p:nvPr/>
        </p:nvSpPr>
        <p:spPr>
          <a:xfrm>
            <a:off x="10305288" y="3520440"/>
            <a:ext cx="832104" cy="347472"/>
          </a:xfrm>
          <a:prstGeom prst="rect">
            <a:avLst/>
          </a:prstGeom>
          <a:noFill/>
          <a:ln/>
        </p:spPr>
        <p:txBody>
          <a:bodyPr wrap="square" lIns="0" tIns="0" rIns="0" bIns="0" rtlCol="0" anchor="ctr"/>
          <a:lstStyle/>
          <a:p>
            <a:pPr algn="ctr" indent="0" marL="0">
              <a:buNone/>
            </a:pPr>
            <a:r>
              <a:rPr lang="en-US" sz="1200" b="1" dirty="0">
                <a:solidFill>
                  <a:srgbClr val="0B5A4D"/>
                </a:solidFill>
                <a:latin typeface="Atkinson Hyperlegible Next" pitchFamily="34" charset="0"/>
                <a:ea typeface="Atkinson Hyperlegible Next" pitchFamily="34" charset="-122"/>
                <a:cs typeface="Atkinson Hyperlegible Next" pitchFamily="34" charset="-120"/>
              </a:rPr>
              <a:t>up</a:t>
            </a:r>
            <a:endParaRPr lang="en-US" sz="1200" dirty="0"/>
          </a:p>
        </p:txBody>
      </p:sp>
      <p:sp>
        <p:nvSpPr>
          <p:cNvPr id="35" name="Shape 31"/>
          <p:cNvSpPr/>
          <p:nvPr/>
        </p:nvSpPr>
        <p:spPr>
          <a:xfrm>
            <a:off x="10789920" y="2011680"/>
            <a:ext cx="685800" cy="685800"/>
          </a:xfrm>
          <a:prstGeom prst="roundRect">
            <a:avLst>
              <a:gd name="adj" fmla="val 16000"/>
            </a:avLst>
          </a:prstGeom>
          <a:solidFill>
            <a:srgbClr val="FFFFFF"/>
          </a:solidFill>
          <a:ln w="12700">
            <a:solidFill>
              <a:srgbClr val="868F8A"/>
            </a:solidFill>
            <a:prstDash val="solid"/>
          </a:ln>
        </p:spPr>
      </p:sp>
      <p:sp>
        <p:nvSpPr>
          <p:cNvPr id="36" name="Text 32"/>
          <p:cNvSpPr/>
          <p:nvPr/>
        </p:nvSpPr>
        <p:spPr>
          <a:xfrm>
            <a:off x="10789920" y="2011680"/>
            <a:ext cx="685800" cy="685800"/>
          </a:xfrm>
          <a:prstGeom prst="rect">
            <a:avLst/>
          </a:prstGeom>
          <a:noFill/>
          <a:ln/>
        </p:spPr>
        <p:txBody>
          <a:bodyPr wrap="square" lIns="0" tIns="0" rIns="0" bIns="0" rtlCol="0" anchor="ctr"/>
          <a:lstStyle/>
          <a:p>
            <a:pPr algn="ct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67</a:t>
            </a:r>
            <a:endParaRPr lang="en-US" sz="1800" dirty="0"/>
          </a:p>
        </p:txBody>
      </p:sp>
      <p:sp>
        <p:nvSpPr>
          <p:cNvPr id="37" name="Text 33"/>
          <p:cNvSpPr/>
          <p:nvPr/>
        </p:nvSpPr>
        <p:spPr>
          <a:xfrm>
            <a:off x="10789920" y="2715768"/>
            <a:ext cx="685800" cy="274320"/>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4</a:t>
            </a:r>
            <a:endParaRPr lang="en-US" sz="1200" dirty="0"/>
          </a:p>
        </p:txBody>
      </p:sp>
      <p:sp>
        <p:nvSpPr>
          <p:cNvPr id="38" name="Shape 34"/>
          <p:cNvSpPr/>
          <p:nvPr/>
        </p:nvSpPr>
        <p:spPr>
          <a:xfrm>
            <a:off x="7498080" y="4160520"/>
            <a:ext cx="4142232" cy="1874520"/>
          </a:xfrm>
          <a:prstGeom prst="roundRect">
            <a:avLst>
              <a:gd name="adj" fmla="val 9756"/>
            </a:avLst>
          </a:prstGeom>
          <a:solidFill>
            <a:srgbClr val="E3F0FF"/>
          </a:solidFill>
          <a:ln w="12700">
            <a:solidFill>
              <a:srgbClr val="E3F0FF"/>
            </a:solidFill>
            <a:prstDash val="solid"/>
          </a:ln>
        </p:spPr>
      </p:sp>
      <p:pic>
        <p:nvPicPr>
          <p:cNvPr id="39"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7772400" y="4416552"/>
            <a:ext cx="566928" cy="566928"/>
          </a:xfrm>
          <a:prstGeom prst="rect">
            <a:avLst/>
          </a:prstGeom>
        </p:spPr>
      </p:pic>
      <p:sp>
        <p:nvSpPr>
          <p:cNvPr id="40" name="Text 35"/>
          <p:cNvSpPr/>
          <p:nvPr/>
        </p:nvSpPr>
        <p:spPr>
          <a:xfrm>
            <a:off x="8549640" y="4297680"/>
            <a:ext cx="2816352" cy="1600200"/>
          </a:xfrm>
          <a:prstGeom prst="rect">
            <a:avLst/>
          </a:prstGeom>
          <a:noFill/>
          <a:ln/>
        </p:spPr>
        <p:txBody>
          <a:bodyPr wrap="square" lIns="0" tIns="0" rIns="0" bIns="0" rtlCol="0" anchor="ctr"/>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An array of length n has </a:t>
            </a:r>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n - 1</a:t>
            </a:r>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 neighbor pairs. Stop at </a:t>
            </a:r>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i &lt; length - 1</a:t>
            </a:r>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 so i + 1 is always valid.</a:t>
            </a:r>
            <a:endParaRPr lang="en-US" sz="1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Duplicates: every pair, once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4.5 Implementing Array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13</a:t>
            </a:r>
            <a:endParaRPr lang="en-US" sz="1000" dirty="0"/>
          </a:p>
        </p:txBody>
      </p:sp>
      <p:sp>
        <p:nvSpPr>
          <p:cNvPr id="8" name="Shape 4"/>
          <p:cNvSpPr/>
          <p:nvPr/>
        </p:nvSpPr>
        <p:spPr>
          <a:xfrm>
            <a:off x="548640" y="1554480"/>
            <a:ext cx="6949440" cy="3429000"/>
          </a:xfrm>
          <a:prstGeom prst="roundRect">
            <a:avLst>
              <a:gd name="adj" fmla="val 3200"/>
            </a:avLst>
          </a:prstGeom>
          <a:solidFill>
            <a:srgbClr val="EEF3F1"/>
          </a:solidFill>
          <a:ln w="12700">
            <a:solidFill>
              <a:srgbClr val="E6E1D6"/>
            </a:solidFill>
            <a:prstDash val="solid"/>
          </a:ln>
        </p:spPr>
      </p:sp>
      <p:sp>
        <p:nvSpPr>
          <p:cNvPr id="9" name="Text 5"/>
          <p:cNvSpPr/>
          <p:nvPr/>
        </p:nvSpPr>
        <p:spPr>
          <a:xfrm>
            <a:off x="822960" y="1737360"/>
            <a:ext cx="64008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IS ANY NAME REPEATED?</a:t>
            </a:r>
            <a:endParaRPr lang="en-US" sz="1050" dirty="0"/>
          </a:p>
        </p:txBody>
      </p:sp>
      <p:sp>
        <p:nvSpPr>
          <p:cNvPr id="10" name="Text 6"/>
          <p:cNvSpPr/>
          <p:nvPr/>
        </p:nvSpPr>
        <p:spPr>
          <a:xfrm>
            <a:off x="822960" y="2057400"/>
            <a:ext cx="6400800" cy="27432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String[] names = {"Ada", "Bo", "Cy", "Bo"};</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boolean dup = false;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i = 0; i &lt; names.length; i++)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for (int j = i + 1; j &lt; names.length; j++)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(names[i].equals(names[j]))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dup = true;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System.out.println(dup);</a:t>
            </a:r>
            <a:endParaRPr lang="en-US" sz="1500" dirty="0"/>
          </a:p>
        </p:txBody>
      </p:sp>
      <p:sp>
        <p:nvSpPr>
          <p:cNvPr id="11" name="Shape 7"/>
          <p:cNvSpPr/>
          <p:nvPr/>
        </p:nvSpPr>
        <p:spPr>
          <a:xfrm>
            <a:off x="548640" y="5120640"/>
            <a:ext cx="6949440" cy="914400"/>
          </a:xfrm>
          <a:prstGeom prst="roundRect">
            <a:avLst>
              <a:gd name="adj" fmla="val 12000"/>
            </a:avLst>
          </a:prstGeom>
          <a:solidFill>
            <a:srgbClr val="1F2B28"/>
          </a:solidFill>
          <a:ln w="12700">
            <a:solidFill>
              <a:srgbClr val="1F2B28"/>
            </a:solidFill>
            <a:prstDash val="solid"/>
          </a:ln>
        </p:spPr>
      </p:sp>
      <p:sp>
        <p:nvSpPr>
          <p:cNvPr id="12" name="Text 8"/>
          <p:cNvSpPr/>
          <p:nvPr/>
        </p:nvSpPr>
        <p:spPr>
          <a:xfrm>
            <a:off x="822960" y="525780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5532120"/>
            <a:ext cx="6400800" cy="4114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true</a:t>
            </a:r>
            <a:endParaRPr lang="en-US" sz="20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7726680" y="1554480"/>
          <a:ext cx="3913632" cy="914400"/>
        </p:xfrm>
        <a:graphic>
          <a:graphicData uri="http://schemas.openxmlformats.org/drawingml/2006/table">
            <a:tbl>
              <a:tblPr/>
              <a:tblGrid>
                <a:gridCol w="457200"/>
                <a:gridCol w="1097280"/>
                <a:gridCol w="2359152"/>
              </a:tblGrid>
              <a:tr h="50292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i</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j values</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Pairs compared</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0292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0</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1, 2, 3</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(0,1) (0,2) (0,3)</a:t>
                      </a:r>
                      <a:endParaRPr lang="en-US" sz="14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0292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1</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2, 3</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(1,2) (1,3)</a:t>
                      </a:r>
                      <a:endParaRPr lang="en-US" sz="14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0292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2</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3</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(2,3)</a:t>
                      </a:r>
                      <a:endParaRPr lang="en-US" sz="14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0292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3</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none</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5" name="Shape 10"/>
          <p:cNvSpPr/>
          <p:nvPr/>
        </p:nvSpPr>
        <p:spPr>
          <a:xfrm>
            <a:off x="7726680" y="4343400"/>
            <a:ext cx="3913632" cy="1737360"/>
          </a:xfrm>
          <a:prstGeom prst="roundRect">
            <a:avLst>
              <a:gd name="adj" fmla="val 10526"/>
            </a:avLst>
          </a:prstGeom>
          <a:solidFill>
            <a:srgbClr val="E3F0FF"/>
          </a:solidFill>
          <a:ln w="12700">
            <a:solidFill>
              <a:srgbClr val="E3F0FF"/>
            </a:solidFill>
            <a:prstDash val="solid"/>
          </a:ln>
        </p:spPr>
      </p:sp>
      <p:pic>
        <p:nvPicPr>
          <p:cNvPr id="16"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001000" y="4599432"/>
            <a:ext cx="566928" cy="566928"/>
          </a:xfrm>
          <a:prstGeom prst="rect">
            <a:avLst/>
          </a:prstGeom>
        </p:spPr>
      </p:pic>
      <p:sp>
        <p:nvSpPr>
          <p:cNvPr id="17" name="Text 11"/>
          <p:cNvSpPr/>
          <p:nvPr/>
        </p:nvSpPr>
        <p:spPr>
          <a:xfrm>
            <a:off x="8778240" y="4480560"/>
            <a:ext cx="2587752" cy="1463040"/>
          </a:xfrm>
          <a:prstGeom prst="rect">
            <a:avLst/>
          </a:prstGeom>
          <a:noFill/>
          <a:ln/>
        </p:spPr>
        <p:txBody>
          <a:bodyPr wrap="square" lIns="0" tIns="0" rIns="0" bIns="0" rtlCol="0" anchor="ctr"/>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Start the inner loop at </a:t>
            </a:r>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i + 1</a:t>
            </a:r>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 no element meets itself, and no pair is checked twice.</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How many checks?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4.5 Implementing Array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14</a:t>
            </a:r>
            <a:endParaRPr lang="en-US" sz="1000" dirty="0"/>
          </a:p>
        </p:txBody>
      </p:sp>
      <p:sp>
        <p:nvSpPr>
          <p:cNvPr id="8" name="Shape 4"/>
          <p:cNvSpPr/>
          <p:nvPr/>
        </p:nvSpPr>
        <p:spPr>
          <a:xfrm>
            <a:off x="548640" y="1417320"/>
            <a:ext cx="11094415" cy="4754880"/>
          </a:xfrm>
          <a:prstGeom prst="roundRect">
            <a:avLst>
              <a:gd name="adj" fmla="val 4808"/>
            </a:avLst>
          </a:prstGeom>
          <a:solidFill>
            <a:srgbClr val="FFF5C7"/>
          </a:solidFill>
          <a:ln w="12700">
            <a:solidFill>
              <a:srgbClr val="FFF5C7"/>
            </a:solidFill>
            <a:prstDash val="solid"/>
          </a:ln>
        </p:spPr>
      </p:sp>
      <p:sp>
        <p:nvSpPr>
          <p:cNvPr id="9" name="Shape 5"/>
          <p:cNvSpPr/>
          <p:nvPr/>
        </p:nvSpPr>
        <p:spPr>
          <a:xfrm>
            <a:off x="868680" y="170992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70992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19456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An array has 5 elements. Count the comparisons each loop makes.</a:t>
            </a:r>
            <a:endParaRPr lang="en-US" sz="2200" dirty="0"/>
          </a:p>
        </p:txBody>
      </p:sp>
      <p:sp>
        <p:nvSpPr>
          <p:cNvPr id="12" name="Text 8"/>
          <p:cNvSpPr/>
          <p:nvPr/>
        </p:nvSpPr>
        <p:spPr>
          <a:xfrm>
            <a:off x="868680" y="2788920"/>
            <a:ext cx="457200" cy="1051560"/>
          </a:xfrm>
          <a:prstGeom prst="rect">
            <a:avLst/>
          </a:prstGeom>
          <a:noFill/>
          <a:ln/>
        </p:spPr>
        <p:txBody>
          <a:bodyPr wrap="square" lIns="0" tIns="0" rIns="0" bIns="0" rtlCol="0" anchor="ctr"/>
          <a:lstStyle/>
          <a:p>
            <a:pPr indent="0" marL="0">
              <a:buNone/>
            </a:pPr>
            <a:r>
              <a:rPr lang="en-US" sz="2800" dirty="0">
                <a:solidFill>
                  <a:srgbClr val="8A4B0F"/>
                </a:solidFill>
                <a:latin typeface="Atkinson Hyperlegible Next ExtraBold" pitchFamily="34" charset="0"/>
                <a:ea typeface="Atkinson Hyperlegible Next ExtraBold" pitchFamily="34" charset="-122"/>
                <a:cs typeface="Atkinson Hyperlegible Next ExtraBold" pitchFamily="34" charset="-120"/>
              </a:rPr>
              <a:t>A</a:t>
            </a:r>
            <a:endParaRPr lang="en-US" sz="2800" dirty="0"/>
          </a:p>
        </p:txBody>
      </p:sp>
      <p:sp>
        <p:nvSpPr>
          <p:cNvPr id="13" name="Shape 9"/>
          <p:cNvSpPr/>
          <p:nvPr/>
        </p:nvSpPr>
        <p:spPr>
          <a:xfrm>
            <a:off x="1325880" y="2788920"/>
            <a:ext cx="5943600" cy="1051560"/>
          </a:xfrm>
          <a:prstGeom prst="roundRect">
            <a:avLst>
              <a:gd name="adj" fmla="val 10435"/>
            </a:avLst>
          </a:prstGeom>
          <a:solidFill>
            <a:srgbClr val="EEF3F1"/>
          </a:solidFill>
          <a:ln w="12700">
            <a:solidFill>
              <a:srgbClr val="E6E1D6"/>
            </a:solidFill>
            <a:prstDash val="solid"/>
          </a:ln>
        </p:spPr>
      </p:sp>
      <p:sp>
        <p:nvSpPr>
          <p:cNvPr id="14" name="Text 10"/>
          <p:cNvSpPr/>
          <p:nvPr/>
        </p:nvSpPr>
        <p:spPr>
          <a:xfrm>
            <a:off x="1600200" y="2971800"/>
            <a:ext cx="5394960" cy="6858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i = 0; i &lt; a.length - 1; i++)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 compare a[i] with a[i + 1]</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5" name="Text 11"/>
          <p:cNvSpPr/>
          <p:nvPr/>
        </p:nvSpPr>
        <p:spPr>
          <a:xfrm>
            <a:off x="868680" y="3977640"/>
            <a:ext cx="457200" cy="1554480"/>
          </a:xfrm>
          <a:prstGeom prst="rect">
            <a:avLst/>
          </a:prstGeom>
          <a:noFill/>
          <a:ln/>
        </p:spPr>
        <p:txBody>
          <a:bodyPr wrap="square" lIns="0" tIns="0" rIns="0" bIns="0" rtlCol="0" anchor="ctr"/>
          <a:lstStyle/>
          <a:p>
            <a:pPr indent="0" marL="0">
              <a:buNone/>
            </a:pPr>
            <a:r>
              <a:rPr lang="en-US" sz="2800" dirty="0">
                <a:solidFill>
                  <a:srgbClr val="8A4B0F"/>
                </a:solidFill>
                <a:latin typeface="Atkinson Hyperlegible Next ExtraBold" pitchFamily="34" charset="0"/>
                <a:ea typeface="Atkinson Hyperlegible Next ExtraBold" pitchFamily="34" charset="-122"/>
                <a:cs typeface="Atkinson Hyperlegible Next ExtraBold" pitchFamily="34" charset="-120"/>
              </a:rPr>
              <a:t>B</a:t>
            </a:r>
            <a:endParaRPr lang="en-US" sz="2800" dirty="0"/>
          </a:p>
        </p:txBody>
      </p:sp>
      <p:sp>
        <p:nvSpPr>
          <p:cNvPr id="16" name="Shape 12"/>
          <p:cNvSpPr/>
          <p:nvPr/>
        </p:nvSpPr>
        <p:spPr>
          <a:xfrm>
            <a:off x="1325880" y="3977640"/>
            <a:ext cx="5943600" cy="1600200"/>
          </a:xfrm>
          <a:prstGeom prst="roundRect">
            <a:avLst>
              <a:gd name="adj" fmla="val 6857"/>
            </a:avLst>
          </a:prstGeom>
          <a:solidFill>
            <a:srgbClr val="EEF3F1"/>
          </a:solidFill>
          <a:ln w="12700">
            <a:solidFill>
              <a:srgbClr val="E6E1D6"/>
            </a:solidFill>
            <a:prstDash val="solid"/>
          </a:ln>
        </p:spPr>
      </p:sp>
      <p:sp>
        <p:nvSpPr>
          <p:cNvPr id="17" name="Text 13"/>
          <p:cNvSpPr/>
          <p:nvPr/>
        </p:nvSpPr>
        <p:spPr>
          <a:xfrm>
            <a:off x="1600200" y="4160520"/>
            <a:ext cx="5394960" cy="12344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i = 0; i &lt; a.length; i++)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for (int j = i + 1; j &lt; a.length; j++)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 compare a[i] with a[j]</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8" name="Shape 14"/>
          <p:cNvSpPr/>
          <p:nvPr/>
        </p:nvSpPr>
        <p:spPr>
          <a:xfrm>
            <a:off x="7498080" y="2788920"/>
            <a:ext cx="3840480" cy="3063240"/>
          </a:xfrm>
          <a:prstGeom prst="roundRect">
            <a:avLst>
              <a:gd name="adj" fmla="val 4478"/>
            </a:avLst>
          </a:prstGeom>
          <a:solidFill>
            <a:srgbClr val="FFFFFF"/>
          </a:solidFill>
          <a:ln w="12700">
            <a:solidFill>
              <a:srgbClr val="FFFFFF"/>
            </a:solidFill>
            <a:prstDash val="solid"/>
          </a:ln>
        </p:spPr>
      </p:sp>
      <p:sp>
        <p:nvSpPr>
          <p:cNvPr id="19" name="Text 15"/>
          <p:cNvSpPr/>
          <p:nvPr/>
        </p:nvSpPr>
        <p:spPr>
          <a:xfrm>
            <a:off x="7772400" y="2971800"/>
            <a:ext cx="3383280" cy="274320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 ______ checks</a:t>
            </a:r>
            <a:endParaRPr lang="en-US" sz="1800" dirty="0"/>
          </a:p>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a:t>
            </a:r>
            <a:endParaRPr lang="en-US" sz="1800" dirty="0"/>
          </a:p>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B: ______ checks</a:t>
            </a:r>
            <a:endParaRPr lang="en-US" sz="1800" dirty="0"/>
          </a:p>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a:t>
            </a:r>
            <a:endParaRPr lang="en-US" sz="1800" dirty="0"/>
          </a:p>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Bonus: </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what goes wrong if loop B starts j at 0?</a:t>
            </a:r>
            <a:endParaRPr lang="en-US"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4</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4</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Shift, rotate, and reverse</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Rotate right: save, shift, place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4.5 Implementing Array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16</a:t>
            </a:r>
            <a:endParaRPr lang="en-US" sz="1000" dirty="0"/>
          </a:p>
        </p:txBody>
      </p:sp>
      <p:sp>
        <p:nvSpPr>
          <p:cNvPr id="8" name="Shape 4"/>
          <p:cNvSpPr/>
          <p:nvPr/>
        </p:nvSpPr>
        <p:spPr>
          <a:xfrm>
            <a:off x="548640" y="1554480"/>
            <a:ext cx="6400800" cy="2834640"/>
          </a:xfrm>
          <a:prstGeom prst="roundRect">
            <a:avLst>
              <a:gd name="adj" fmla="val 3871"/>
            </a:avLst>
          </a:prstGeom>
          <a:solidFill>
            <a:srgbClr val="EEF3F1"/>
          </a:solidFill>
          <a:ln w="12700">
            <a:solidFill>
              <a:srgbClr val="E6E1D6"/>
            </a:solidFill>
            <a:prstDash val="solid"/>
          </a:ln>
        </p:spPr>
      </p:sp>
      <p:sp>
        <p:nvSpPr>
          <p:cNvPr id="9" name="Text 5"/>
          <p:cNvSpPr/>
          <p:nvPr/>
        </p:nvSpPr>
        <p:spPr>
          <a:xfrm>
            <a:off x="822960" y="1737360"/>
            <a:ext cx="58521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ROTATE RIGHT BY ONE</a:t>
            </a:r>
            <a:endParaRPr lang="en-US" sz="1050" dirty="0"/>
          </a:p>
        </p:txBody>
      </p:sp>
      <p:sp>
        <p:nvSpPr>
          <p:cNvPr id="10" name="Text 6"/>
          <p:cNvSpPr/>
          <p:nvPr/>
        </p:nvSpPr>
        <p:spPr>
          <a:xfrm>
            <a:off x="822960" y="2057400"/>
            <a:ext cx="5852160" cy="214884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q = {3, 6, 9, 12};</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last = q[q.length - 1];</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for (int i = q.length - 1; i &gt; 0; i--)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q[i] = q[i - 1];</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q[0] = last;</a:t>
            </a:r>
            <a:endParaRPr lang="en-US" sz="1600" dirty="0"/>
          </a:p>
        </p:txBody>
      </p:sp>
      <p:sp>
        <p:nvSpPr>
          <p:cNvPr id="11" name="Shape 7"/>
          <p:cNvSpPr/>
          <p:nvPr/>
        </p:nvSpPr>
        <p:spPr>
          <a:xfrm>
            <a:off x="548640" y="4526280"/>
            <a:ext cx="6400800" cy="914400"/>
          </a:xfrm>
          <a:prstGeom prst="roundRect">
            <a:avLst>
              <a:gd name="adj" fmla="val 12000"/>
            </a:avLst>
          </a:prstGeom>
          <a:solidFill>
            <a:srgbClr val="1F2B28"/>
          </a:solidFill>
          <a:ln w="12700">
            <a:solidFill>
              <a:srgbClr val="1F2B28"/>
            </a:solidFill>
            <a:prstDash val="solid"/>
          </a:ln>
        </p:spPr>
      </p:sp>
      <p:sp>
        <p:nvSpPr>
          <p:cNvPr id="12" name="Text 8"/>
          <p:cNvSpPr/>
          <p:nvPr/>
        </p:nvSpPr>
        <p:spPr>
          <a:xfrm>
            <a:off x="822960" y="46634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4937760"/>
            <a:ext cx="5852160" cy="4114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12 3 6 9</a:t>
            </a:r>
            <a:endParaRPr lang="en-US" sz="2000" dirty="0"/>
          </a:p>
        </p:txBody>
      </p:sp>
      <p:sp>
        <p:nvSpPr>
          <p:cNvPr id="14" name="Text 10"/>
          <p:cNvSpPr/>
          <p:nvPr/>
        </p:nvSpPr>
        <p:spPr>
          <a:xfrm>
            <a:off x="548640" y="5577840"/>
            <a:ext cx="6400800" cy="365760"/>
          </a:xfrm>
          <a:prstGeom prst="rect">
            <a:avLst/>
          </a:prstGeom>
          <a:noFill/>
          <a:ln/>
        </p:spPr>
        <p:txBody>
          <a:bodyPr wrap="square" lIns="0" tIns="0" rIns="0" bIns="0" rtlCol="0" anchor="ctr"/>
          <a:lstStyle/>
          <a:p>
            <a:pPr indent="0" marL="0">
              <a:buNone/>
            </a:pPr>
            <a:r>
              <a:rPr lang="en-US" sz="1300" dirty="0">
                <a:solidFill>
                  <a:srgbClr val="4F5D58"/>
                </a:solidFill>
                <a:latin typeface="Atkinson Hyperlegible Next" pitchFamily="34" charset="0"/>
                <a:ea typeface="Atkinson Hyperlegible Next" pitchFamily="34" charset="-122"/>
                <a:cs typeface="Atkinson Hyperlegible Next" pitchFamily="34" charset="-120"/>
              </a:rPr>
              <a:t>(Printed with an enhanced for loop and print, one value and a space each.)</a:t>
            </a:r>
            <a:endParaRPr lang="en-US" sz="1300" dirty="0"/>
          </a:p>
        </p:txBody>
      </p:sp>
      <p:sp>
        <p:nvSpPr>
          <p:cNvPr id="15" name="Shape 11"/>
          <p:cNvSpPr/>
          <p:nvPr/>
        </p:nvSpPr>
        <p:spPr>
          <a:xfrm>
            <a:off x="7223760" y="1554480"/>
            <a:ext cx="4416552" cy="777240"/>
          </a:xfrm>
          <a:prstGeom prst="roundRect">
            <a:avLst>
              <a:gd name="adj" fmla="val 14118"/>
            </a:avLst>
          </a:prstGeom>
          <a:solidFill>
            <a:srgbClr val="DDF5EE"/>
          </a:solidFill>
          <a:ln w="12700">
            <a:solidFill>
              <a:srgbClr val="DDF5EE"/>
            </a:solidFill>
            <a:prstDash val="solid"/>
          </a:ln>
        </p:spPr>
      </p:sp>
      <p:sp>
        <p:nvSpPr>
          <p:cNvPr id="16" name="Text 12"/>
          <p:cNvSpPr/>
          <p:nvPr/>
        </p:nvSpPr>
        <p:spPr>
          <a:xfrm>
            <a:off x="7452360" y="1554480"/>
            <a:ext cx="4114800" cy="777240"/>
          </a:xfrm>
          <a:prstGeom prst="rect">
            <a:avLst/>
          </a:prstGeom>
          <a:noFill/>
          <a:ln/>
        </p:spPr>
        <p:txBody>
          <a:bodyPr wrap="square" lIns="0" tIns="0" rIns="0" bIns="0" rtlCol="0" anchor="ctr"/>
          <a:lstStyle/>
          <a:p>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1  Save   </a:t>
            </a:r>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last = 12</a:t>
            </a:r>
            <a:endParaRPr lang="en-US" sz="1600" dirty="0"/>
          </a:p>
        </p:txBody>
      </p:sp>
      <p:sp>
        <p:nvSpPr>
          <p:cNvPr id="17" name="Shape 13"/>
          <p:cNvSpPr/>
          <p:nvPr/>
        </p:nvSpPr>
        <p:spPr>
          <a:xfrm>
            <a:off x="7223760" y="2514600"/>
            <a:ext cx="4416552" cy="777240"/>
          </a:xfrm>
          <a:prstGeom prst="roundRect">
            <a:avLst>
              <a:gd name="adj" fmla="val 14118"/>
            </a:avLst>
          </a:prstGeom>
          <a:solidFill>
            <a:srgbClr val="E3F0FF"/>
          </a:solidFill>
          <a:ln w="12700">
            <a:solidFill>
              <a:srgbClr val="E3F0FF"/>
            </a:solidFill>
            <a:prstDash val="solid"/>
          </a:ln>
        </p:spPr>
      </p:sp>
      <p:sp>
        <p:nvSpPr>
          <p:cNvPr id="18" name="Text 14"/>
          <p:cNvSpPr/>
          <p:nvPr/>
        </p:nvSpPr>
        <p:spPr>
          <a:xfrm>
            <a:off x="7452360" y="2514600"/>
            <a:ext cx="4114800" cy="777240"/>
          </a:xfrm>
          <a:prstGeom prst="rect">
            <a:avLst/>
          </a:prstGeom>
          <a:noFill/>
          <a:ln/>
        </p:spPr>
        <p:txBody>
          <a:bodyPr wrap="square" lIns="0" tIns="0" rIns="0" bIns="0" rtlCol="0" anchor="ctr"/>
          <a:lstStyle/>
          <a:p>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2  Shift   </a:t>
            </a:r>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back to front: 3 3 6 9</a:t>
            </a:r>
            <a:endParaRPr lang="en-US" sz="1600" dirty="0"/>
          </a:p>
        </p:txBody>
      </p:sp>
      <p:sp>
        <p:nvSpPr>
          <p:cNvPr id="19" name="Shape 15"/>
          <p:cNvSpPr/>
          <p:nvPr/>
        </p:nvSpPr>
        <p:spPr>
          <a:xfrm>
            <a:off x="7223760" y="3474720"/>
            <a:ext cx="4416552" cy="777240"/>
          </a:xfrm>
          <a:prstGeom prst="roundRect">
            <a:avLst>
              <a:gd name="adj" fmla="val 14118"/>
            </a:avLst>
          </a:prstGeom>
          <a:solidFill>
            <a:srgbClr val="DDF5EE"/>
          </a:solidFill>
          <a:ln w="12700">
            <a:solidFill>
              <a:srgbClr val="DDF5EE"/>
            </a:solidFill>
            <a:prstDash val="solid"/>
          </a:ln>
        </p:spPr>
      </p:sp>
      <p:sp>
        <p:nvSpPr>
          <p:cNvPr id="20" name="Text 16"/>
          <p:cNvSpPr/>
          <p:nvPr/>
        </p:nvSpPr>
        <p:spPr>
          <a:xfrm>
            <a:off x="7452360" y="3474720"/>
            <a:ext cx="4114800" cy="777240"/>
          </a:xfrm>
          <a:prstGeom prst="rect">
            <a:avLst/>
          </a:prstGeom>
          <a:noFill/>
          <a:ln/>
        </p:spPr>
        <p:txBody>
          <a:bodyPr wrap="square" lIns="0" tIns="0" rIns="0" bIns="0" rtlCol="0" anchor="ctr"/>
          <a:lstStyle/>
          <a:p>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3  Place   </a:t>
            </a:r>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q[0] = last: 12 3 6 9</a:t>
            </a:r>
            <a:endParaRPr lang="en-US" sz="1600" dirty="0"/>
          </a:p>
        </p:txBody>
      </p:sp>
      <p:sp>
        <p:nvSpPr>
          <p:cNvPr id="21" name="Shape 17"/>
          <p:cNvSpPr/>
          <p:nvPr/>
        </p:nvSpPr>
        <p:spPr>
          <a:xfrm>
            <a:off x="7223760" y="4526280"/>
            <a:ext cx="4416552" cy="1463040"/>
          </a:xfrm>
          <a:prstGeom prst="roundRect">
            <a:avLst>
              <a:gd name="adj" fmla="val 12500"/>
            </a:avLst>
          </a:prstGeom>
          <a:solidFill>
            <a:srgbClr val="FFF5C7"/>
          </a:solidFill>
          <a:ln w="12700">
            <a:solidFill>
              <a:srgbClr val="FFF5C7"/>
            </a:solidFill>
            <a:prstDash val="solid"/>
          </a:ln>
        </p:spPr>
      </p:sp>
      <p:pic>
        <p:nvPicPr>
          <p:cNvPr id="22"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7498080" y="4782312"/>
            <a:ext cx="566928" cy="566928"/>
          </a:xfrm>
          <a:prstGeom prst="rect">
            <a:avLst/>
          </a:prstGeom>
        </p:spPr>
      </p:pic>
      <p:sp>
        <p:nvSpPr>
          <p:cNvPr id="23" name="Text 18"/>
          <p:cNvSpPr/>
          <p:nvPr/>
        </p:nvSpPr>
        <p:spPr>
          <a:xfrm>
            <a:off x="8275320" y="4663440"/>
            <a:ext cx="3090672" cy="1188720"/>
          </a:xfrm>
          <a:prstGeom prst="rect">
            <a:avLst/>
          </a:prstGeom>
          <a:noFill/>
          <a:ln/>
        </p:spPr>
        <p:txBody>
          <a:bodyPr wrap="square" lIns="0" tIns="0" rIns="0" bIns="0" rtlCol="0" anchor="ctr"/>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Loop in the direction </a:t>
            </a:r>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opposite</a:t>
            </a:r>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 to the way the elements travel.</a:t>
            </a:r>
            <a:endParaRPr lang="en-US" sz="1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Forgetting to save the one that falls off</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4.5 Implementing Array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17</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 shift overwrites one element. In a rotation,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save it in a variable before the loop</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or it is lost.</a:t>
            </a:r>
            <a:endParaRPr lang="en-US" sz="1800" dirty="0"/>
          </a:p>
        </p:txBody>
      </p:sp>
      <p:sp>
        <p:nvSpPr>
          <p:cNvPr id="11" name="Shape 6"/>
          <p:cNvSpPr/>
          <p:nvPr/>
        </p:nvSpPr>
        <p:spPr>
          <a:xfrm>
            <a:off x="548640" y="2788920"/>
            <a:ext cx="6400800" cy="2377440"/>
          </a:xfrm>
          <a:prstGeom prst="roundRect">
            <a:avLst>
              <a:gd name="adj" fmla="val 4615"/>
            </a:avLst>
          </a:prstGeom>
          <a:solidFill>
            <a:srgbClr val="EEF3F1"/>
          </a:solidFill>
          <a:ln w="12700">
            <a:solidFill>
              <a:srgbClr val="E6E1D6"/>
            </a:solidFill>
            <a:prstDash val="solid"/>
          </a:ln>
        </p:spPr>
      </p:sp>
      <p:sp>
        <p:nvSpPr>
          <p:cNvPr id="12" name="Text 7"/>
          <p:cNvSpPr/>
          <p:nvPr/>
        </p:nvSpPr>
        <p:spPr>
          <a:xfrm>
            <a:off x="822960" y="2971800"/>
            <a:ext cx="58521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NO SAVED COPY</a:t>
            </a:r>
            <a:endParaRPr lang="en-US" sz="1050" dirty="0"/>
          </a:p>
        </p:txBody>
      </p:sp>
      <p:sp>
        <p:nvSpPr>
          <p:cNvPr id="13" name="Text 8"/>
          <p:cNvSpPr/>
          <p:nvPr/>
        </p:nvSpPr>
        <p:spPr>
          <a:xfrm>
            <a:off x="822960" y="3291840"/>
            <a:ext cx="5852160" cy="169164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q = {3, 6, 9, 12};</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for (int i = q.length - 1; i &gt; 0; i--)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q[i] = q[i - 1];</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q[0] = q[q.length - 1];</a:t>
            </a:r>
            <a:endParaRPr lang="en-US" sz="1600" dirty="0"/>
          </a:p>
        </p:txBody>
      </p:sp>
      <p:sp>
        <p:nvSpPr>
          <p:cNvPr id="14" name="Shape 9"/>
          <p:cNvSpPr/>
          <p:nvPr/>
        </p:nvSpPr>
        <p:spPr>
          <a:xfrm>
            <a:off x="7178040" y="2788920"/>
            <a:ext cx="4462272" cy="1097280"/>
          </a:xfrm>
          <a:prstGeom prst="roundRect">
            <a:avLst>
              <a:gd name="adj" fmla="val 10000"/>
            </a:avLst>
          </a:prstGeom>
          <a:solidFill>
            <a:srgbClr val="1F2B28"/>
          </a:solidFill>
          <a:ln w="12700">
            <a:solidFill>
              <a:srgbClr val="1F2B28"/>
            </a:solidFill>
            <a:prstDash val="solid"/>
          </a:ln>
        </p:spPr>
      </p:sp>
      <p:sp>
        <p:nvSpPr>
          <p:cNvPr id="15" name="Text 10"/>
          <p:cNvSpPr/>
          <p:nvPr/>
        </p:nvSpPr>
        <p:spPr>
          <a:xfrm>
            <a:off x="7452360" y="29260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1"/>
          <p:cNvSpPr/>
          <p:nvPr/>
        </p:nvSpPr>
        <p:spPr>
          <a:xfrm>
            <a:off x="7452360" y="3200400"/>
            <a:ext cx="3913632" cy="5943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9 3 6 9</a:t>
            </a:r>
            <a:endParaRPr lang="en-US" sz="2000" dirty="0"/>
          </a:p>
        </p:txBody>
      </p:sp>
      <p:sp>
        <p:nvSpPr>
          <p:cNvPr id="17" name="Shape 12"/>
          <p:cNvSpPr/>
          <p:nvPr/>
        </p:nvSpPr>
        <p:spPr>
          <a:xfrm>
            <a:off x="7178040" y="4069080"/>
            <a:ext cx="4462272" cy="1097280"/>
          </a:xfrm>
          <a:prstGeom prst="roundRect">
            <a:avLst>
              <a:gd name="adj" fmla="val 10000"/>
            </a:avLst>
          </a:prstGeom>
          <a:solidFill>
            <a:srgbClr val="FFFFFF"/>
          </a:solidFill>
          <a:ln w="12700">
            <a:solidFill>
              <a:srgbClr val="E6E1D6"/>
            </a:solidFill>
            <a:prstDash val="solid"/>
          </a:ln>
        </p:spPr>
      </p:sp>
      <p:sp>
        <p:nvSpPr>
          <p:cNvPr id="18" name="Text 13"/>
          <p:cNvSpPr/>
          <p:nvPr/>
        </p:nvSpPr>
        <p:spPr>
          <a:xfrm>
            <a:off x="7406640" y="4069080"/>
            <a:ext cx="4023360" cy="109728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12 was overwritten on the first pass. It is gone.</a:t>
            </a:r>
            <a:endParaRPr lang="en-US" sz="17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Reverse: swap the ends, stop halfway</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4.5 Implementing Array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18</a:t>
            </a:r>
            <a:endParaRPr lang="en-US" sz="1000" dirty="0"/>
          </a:p>
        </p:txBody>
      </p:sp>
      <p:sp>
        <p:nvSpPr>
          <p:cNvPr id="8" name="Shape 4"/>
          <p:cNvSpPr/>
          <p:nvPr/>
        </p:nvSpPr>
        <p:spPr>
          <a:xfrm>
            <a:off x="548640" y="1554480"/>
            <a:ext cx="7315200" cy="2651760"/>
          </a:xfrm>
          <a:prstGeom prst="roundRect">
            <a:avLst>
              <a:gd name="adj" fmla="val 4138"/>
            </a:avLst>
          </a:prstGeom>
          <a:solidFill>
            <a:srgbClr val="EEF3F1"/>
          </a:solidFill>
          <a:ln w="12700">
            <a:solidFill>
              <a:srgbClr val="E6E1D6"/>
            </a:solidFill>
            <a:prstDash val="solid"/>
          </a:ln>
        </p:spPr>
      </p:sp>
      <p:sp>
        <p:nvSpPr>
          <p:cNvPr id="9" name="Text 5"/>
          <p:cNvSpPr/>
          <p:nvPr/>
        </p:nvSpPr>
        <p:spPr>
          <a:xfrm>
            <a:off x="822960" y="1737360"/>
            <a:ext cx="67665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REVERSE IN PLACE</a:t>
            </a:r>
            <a:endParaRPr lang="en-US" sz="1050" dirty="0"/>
          </a:p>
        </p:txBody>
      </p:sp>
      <p:sp>
        <p:nvSpPr>
          <p:cNvPr id="10" name="Text 6"/>
          <p:cNvSpPr/>
          <p:nvPr/>
        </p:nvSpPr>
        <p:spPr>
          <a:xfrm>
            <a:off x="822960" y="2057400"/>
            <a:ext cx="6766560" cy="19659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String[] c = {"red", "tan", "gold", "teal", "blue"};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i = 0; i &lt; c.length / 2; i++)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String temp = c[i];</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c[i] = c[c.length - 1 - i];</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c[c.length - 1 - i] = temp;</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1" name="Shape 7"/>
          <p:cNvSpPr/>
          <p:nvPr/>
        </p:nvSpPr>
        <p:spPr>
          <a:xfrm>
            <a:off x="548640" y="4343400"/>
            <a:ext cx="7315200" cy="914400"/>
          </a:xfrm>
          <a:prstGeom prst="roundRect">
            <a:avLst>
              <a:gd name="adj" fmla="val 12000"/>
            </a:avLst>
          </a:prstGeom>
          <a:solidFill>
            <a:srgbClr val="1F2B28"/>
          </a:solidFill>
          <a:ln w="12700">
            <a:solidFill>
              <a:srgbClr val="1F2B28"/>
            </a:solidFill>
            <a:prstDash val="solid"/>
          </a:ln>
        </p:spPr>
      </p:sp>
      <p:sp>
        <p:nvSpPr>
          <p:cNvPr id="12" name="Text 8"/>
          <p:cNvSpPr/>
          <p:nvPr/>
        </p:nvSpPr>
        <p:spPr>
          <a:xfrm>
            <a:off x="822960" y="44805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4754880"/>
            <a:ext cx="6766560" cy="4114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blue teal gold tan red</a:t>
            </a:r>
            <a:endParaRPr lang="en-US" sz="200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8138160" y="1554480"/>
          <a:ext cx="3502152" cy="914400"/>
        </p:xfrm>
        <a:graphic>
          <a:graphicData uri="http://schemas.openxmlformats.org/drawingml/2006/table">
            <a:tbl>
              <a:tblPr/>
              <a:tblGrid>
                <a:gridCol w="548640"/>
                <a:gridCol w="2953512"/>
              </a:tblGrid>
              <a:tr h="50292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i</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Swaps</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0292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0</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c[0] and c[4]</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0292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1</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c[1] and c[3]</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0292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2</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stop: 2 &lt; 2 is false</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5" name="Shape 10"/>
          <p:cNvSpPr/>
          <p:nvPr/>
        </p:nvSpPr>
        <p:spPr>
          <a:xfrm>
            <a:off x="8138160" y="3749040"/>
            <a:ext cx="3502152" cy="2286000"/>
          </a:xfrm>
          <a:prstGeom prst="roundRect">
            <a:avLst>
              <a:gd name="adj" fmla="val 8000"/>
            </a:avLst>
          </a:prstGeom>
          <a:solidFill>
            <a:srgbClr val="E3F0FF"/>
          </a:solidFill>
          <a:ln w="12700">
            <a:solidFill>
              <a:srgbClr val="E3F0FF"/>
            </a:solidFill>
            <a:prstDash val="solid"/>
          </a:ln>
        </p:spPr>
      </p:sp>
      <p:pic>
        <p:nvPicPr>
          <p:cNvPr id="16"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412480" y="4005072"/>
            <a:ext cx="566928" cy="566928"/>
          </a:xfrm>
          <a:prstGeom prst="rect">
            <a:avLst/>
          </a:prstGeom>
        </p:spPr>
      </p:pic>
      <p:sp>
        <p:nvSpPr>
          <p:cNvPr id="17" name="Text 11"/>
          <p:cNvSpPr/>
          <p:nvPr/>
        </p:nvSpPr>
        <p:spPr>
          <a:xfrm>
            <a:off x="9189720" y="3886200"/>
            <a:ext cx="2176272" cy="2011680"/>
          </a:xfrm>
          <a:prstGeom prst="rect">
            <a:avLst/>
          </a:prstGeom>
          <a:noFill/>
          <a:ln/>
        </p:spPr>
        <p:txBody>
          <a:bodyPr wrap="square" lIns="0" tIns="0" rIns="0" bIns="0" rtlCol="0" anchor="ctr"/>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A </a:t>
            </a:r>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swap</a:t>
            </a:r>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 needs a temp variable. Stop at </a:t>
            </a:r>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length / 2</a:t>
            </a:r>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 or you undo your work.</a:t>
            </a:r>
            <a:endParaRPr lang="en-US" sz="1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Rotate the letters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4.5 Implementing Array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19</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Rotate {"a", "b", "c", "d"} right by one. What does it hold after?</a:t>
            </a:r>
            <a:endParaRPr lang="en-US" sz="2200" dirty="0"/>
          </a:p>
        </p:txBody>
      </p:sp>
      <p:sp>
        <p:nvSpPr>
          <p:cNvPr id="12" name="Shape 8"/>
          <p:cNvSpPr/>
          <p:nvPr/>
        </p:nvSpPr>
        <p:spPr>
          <a:xfrm>
            <a:off x="868680" y="2971800"/>
            <a:ext cx="6949440" cy="2651760"/>
          </a:xfrm>
          <a:prstGeom prst="roundRect">
            <a:avLst>
              <a:gd name="adj" fmla="val 4138"/>
            </a:avLst>
          </a:prstGeom>
          <a:solidFill>
            <a:srgbClr val="EEF3F1"/>
          </a:solidFill>
          <a:ln w="12700">
            <a:solidFill>
              <a:srgbClr val="E6E1D6"/>
            </a:solidFill>
            <a:prstDash val="solid"/>
          </a:ln>
        </p:spPr>
      </p:sp>
      <p:sp>
        <p:nvSpPr>
          <p:cNvPr id="13" name="Text 9"/>
          <p:cNvSpPr/>
          <p:nvPr/>
        </p:nvSpPr>
        <p:spPr>
          <a:xfrm>
            <a:off x="1143000" y="3154680"/>
            <a:ext cx="6400800" cy="228600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String[] w = {"a", "b", "c", "d"};</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String last = w[w.length - 1];</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for (int i = w.length - 1; i &gt; 0; i--)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w[i] = w[i - 1];</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w[0] = last;</a:t>
            </a:r>
            <a:endParaRPr lang="en-US" sz="1600" dirty="0"/>
          </a:p>
        </p:txBody>
      </p:sp>
      <p:sp>
        <p:nvSpPr>
          <p:cNvPr id="14" name="Shape 10"/>
          <p:cNvSpPr/>
          <p:nvPr/>
        </p:nvSpPr>
        <p:spPr>
          <a:xfrm>
            <a:off x="8092440" y="2971800"/>
            <a:ext cx="3246120" cy="2651760"/>
          </a:xfrm>
          <a:prstGeom prst="roundRect">
            <a:avLst>
              <a:gd name="adj" fmla="val 5172"/>
            </a:avLst>
          </a:prstGeom>
          <a:solidFill>
            <a:srgbClr val="FFFFFF"/>
          </a:solidFill>
          <a:ln w="12700">
            <a:solidFill>
              <a:srgbClr val="FFFFFF"/>
            </a:solidFill>
            <a:prstDash val="solid"/>
          </a:ln>
        </p:spPr>
      </p:sp>
      <p:sp>
        <p:nvSpPr>
          <p:cNvPr id="15" name="Text 11"/>
          <p:cNvSpPr/>
          <p:nvPr/>
        </p:nvSpPr>
        <p:spPr>
          <a:xfrm>
            <a:off x="8366760" y="3200400"/>
            <a:ext cx="2788920" cy="2286000"/>
          </a:xfrm>
          <a:prstGeom prst="rect">
            <a:avLst/>
          </a:prstGeom>
          <a:noFill/>
          <a:ln/>
        </p:spPr>
        <p:txBody>
          <a:bodyPr wrap="square" lIns="0" tIns="0" rIns="0" bIns="0" rtlCol="0" anchor="t"/>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w holds:</a:t>
            </a:r>
            <a:endParaRPr lang="en-US" sz="1700" dirty="0"/>
          </a:p>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a:t>
            </a:r>
            <a:endParaRPr lang="en-US" sz="1700" dirty="0"/>
          </a:p>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__  __  __  __</a:t>
            </a:r>
            <a:endParaRPr lang="en-US" sz="1700" dirty="0"/>
          </a:p>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a:t>
            </a:r>
            <a:endParaRPr lang="en-US" sz="1700" dirty="0"/>
          </a:p>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Which element had to be saved first?</a:t>
            </a:r>
            <a:endParaRPr lang="en-US" sz="17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VOCABULARY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Words to know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4.5 Implementing Array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20</a:t>
            </a:r>
            <a:endParaRPr lang="en-US" sz="1000" dirty="0"/>
          </a:p>
        </p:txBody>
      </p:sp>
      <p:sp>
        <p:nvSpPr>
          <p:cNvPr id="8" name="Shape 4"/>
          <p:cNvSpPr/>
          <p:nvPr/>
        </p:nvSpPr>
        <p:spPr>
          <a:xfrm>
            <a:off x="548640" y="1600200"/>
            <a:ext cx="3520440" cy="2011680"/>
          </a:xfrm>
          <a:prstGeom prst="roundRect">
            <a:avLst>
              <a:gd name="adj" fmla="val 9091"/>
            </a:avLst>
          </a:prstGeom>
          <a:solidFill>
            <a:srgbClr val="DDF5EE"/>
          </a:solidFill>
          <a:ln w="12700">
            <a:solidFill>
              <a:srgbClr val="DDF5EE"/>
            </a:solidFill>
            <a:prstDash val="solid"/>
          </a:ln>
        </p:spPr>
      </p:sp>
      <p:sp>
        <p:nvSpPr>
          <p:cNvPr id="9" name="Text 5"/>
          <p:cNvSpPr/>
          <p:nvPr/>
        </p:nvSpPr>
        <p:spPr>
          <a:xfrm>
            <a:off x="86868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Accumulator</a:t>
            </a:r>
            <a:endParaRPr lang="en-US" sz="2200" dirty="0"/>
          </a:p>
        </p:txBody>
      </p:sp>
      <p:sp>
        <p:nvSpPr>
          <p:cNvPr id="10" name="Text 6"/>
          <p:cNvSpPr/>
          <p:nvPr/>
        </p:nvSpPr>
        <p:spPr>
          <a:xfrm>
            <a:off x="868680" y="246888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 variable that starts before a loop and collects a sum or count inside it.</a:t>
            </a:r>
            <a:endParaRPr lang="en-US" sz="1600" dirty="0"/>
          </a:p>
        </p:txBody>
      </p:sp>
      <p:sp>
        <p:nvSpPr>
          <p:cNvPr id="11" name="Shape 7"/>
          <p:cNvSpPr/>
          <p:nvPr/>
        </p:nvSpPr>
        <p:spPr>
          <a:xfrm>
            <a:off x="4297680" y="1600200"/>
            <a:ext cx="3520440" cy="2011680"/>
          </a:xfrm>
          <a:prstGeom prst="roundRect">
            <a:avLst>
              <a:gd name="adj" fmla="val 9091"/>
            </a:avLst>
          </a:prstGeom>
          <a:solidFill>
            <a:srgbClr val="E3F0FF"/>
          </a:solidFill>
          <a:ln w="12700">
            <a:solidFill>
              <a:srgbClr val="E3F0FF"/>
            </a:solidFill>
            <a:prstDash val="solid"/>
          </a:ln>
        </p:spPr>
      </p:sp>
      <p:sp>
        <p:nvSpPr>
          <p:cNvPr id="12" name="Text 8"/>
          <p:cNvSpPr/>
          <p:nvPr/>
        </p:nvSpPr>
        <p:spPr>
          <a:xfrm>
            <a:off x="461772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Best so far</a:t>
            </a:r>
            <a:endParaRPr lang="en-US" sz="2200" dirty="0"/>
          </a:p>
        </p:txBody>
      </p:sp>
      <p:sp>
        <p:nvSpPr>
          <p:cNvPr id="13" name="Text 9"/>
          <p:cNvSpPr/>
          <p:nvPr/>
        </p:nvSpPr>
        <p:spPr>
          <a:xfrm>
            <a:off x="4617720" y="246888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The current minimum or maximum (or its index), started at element 0.</a:t>
            </a:r>
            <a:endParaRPr lang="en-US" sz="1600" dirty="0"/>
          </a:p>
        </p:txBody>
      </p:sp>
      <p:sp>
        <p:nvSpPr>
          <p:cNvPr id="14" name="Shape 10"/>
          <p:cNvSpPr/>
          <p:nvPr/>
        </p:nvSpPr>
        <p:spPr>
          <a:xfrm>
            <a:off x="8046720" y="1600200"/>
            <a:ext cx="3520440" cy="2011680"/>
          </a:xfrm>
          <a:prstGeom prst="roundRect">
            <a:avLst>
              <a:gd name="adj" fmla="val 9091"/>
            </a:avLst>
          </a:prstGeom>
          <a:solidFill>
            <a:srgbClr val="FFF5C7"/>
          </a:solidFill>
          <a:ln w="12700">
            <a:solidFill>
              <a:srgbClr val="FFF5C7"/>
            </a:solidFill>
            <a:prstDash val="solid"/>
          </a:ln>
        </p:spPr>
      </p:sp>
      <p:sp>
        <p:nvSpPr>
          <p:cNvPr id="15" name="Text 11"/>
          <p:cNvSpPr/>
          <p:nvPr/>
        </p:nvSpPr>
        <p:spPr>
          <a:xfrm>
            <a:off x="836676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Flag</a:t>
            </a:r>
            <a:endParaRPr lang="en-US" sz="2200" dirty="0"/>
          </a:p>
        </p:txBody>
      </p:sp>
      <p:sp>
        <p:nvSpPr>
          <p:cNvPr id="16" name="Text 12"/>
          <p:cNvSpPr/>
          <p:nvPr/>
        </p:nvSpPr>
        <p:spPr>
          <a:xfrm>
            <a:off x="8366760" y="246888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 boolean that records whether one element (at least one) or all elements have a property.</a:t>
            </a:r>
            <a:endParaRPr lang="en-US" sz="1600" dirty="0"/>
          </a:p>
        </p:txBody>
      </p:sp>
      <p:sp>
        <p:nvSpPr>
          <p:cNvPr id="17" name="Shape 13"/>
          <p:cNvSpPr/>
          <p:nvPr/>
        </p:nvSpPr>
        <p:spPr>
          <a:xfrm>
            <a:off x="548640" y="3840480"/>
            <a:ext cx="3520440" cy="2011680"/>
          </a:xfrm>
          <a:prstGeom prst="roundRect">
            <a:avLst>
              <a:gd name="adj" fmla="val 9091"/>
            </a:avLst>
          </a:prstGeom>
          <a:solidFill>
            <a:srgbClr val="FFF1DD"/>
          </a:solidFill>
          <a:ln w="12700">
            <a:solidFill>
              <a:srgbClr val="FFF1DD"/>
            </a:solidFill>
            <a:prstDash val="solid"/>
          </a:ln>
        </p:spPr>
      </p:sp>
      <p:sp>
        <p:nvSpPr>
          <p:cNvPr id="18" name="Text 14"/>
          <p:cNvSpPr/>
          <p:nvPr/>
        </p:nvSpPr>
        <p:spPr>
          <a:xfrm>
            <a:off x="86868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Consecutive pairs</a:t>
            </a:r>
            <a:endParaRPr lang="en-US" sz="2200" dirty="0"/>
          </a:p>
        </p:txBody>
      </p:sp>
      <p:sp>
        <p:nvSpPr>
          <p:cNvPr id="19" name="Text 15"/>
          <p:cNvSpPr/>
          <p:nvPr/>
        </p:nvSpPr>
        <p:spPr>
          <a:xfrm>
            <a:off x="868680" y="470916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Neighbors a[i] and a[i + 1]; there are length - 1 of them.</a:t>
            </a:r>
            <a:endParaRPr lang="en-US" sz="1600" dirty="0"/>
          </a:p>
        </p:txBody>
      </p:sp>
      <p:sp>
        <p:nvSpPr>
          <p:cNvPr id="20" name="Shape 16"/>
          <p:cNvSpPr/>
          <p:nvPr/>
        </p:nvSpPr>
        <p:spPr>
          <a:xfrm>
            <a:off x="4297680" y="3840480"/>
            <a:ext cx="3520440" cy="2011680"/>
          </a:xfrm>
          <a:prstGeom prst="roundRect">
            <a:avLst>
              <a:gd name="adj" fmla="val 9091"/>
            </a:avLst>
          </a:prstGeom>
          <a:solidFill>
            <a:srgbClr val="F0E9FF"/>
          </a:solidFill>
          <a:ln w="12700">
            <a:solidFill>
              <a:srgbClr val="F0E9FF"/>
            </a:solidFill>
            <a:prstDash val="solid"/>
          </a:ln>
        </p:spPr>
      </p:sp>
      <p:sp>
        <p:nvSpPr>
          <p:cNvPr id="21" name="Text 17"/>
          <p:cNvSpPr/>
          <p:nvPr/>
        </p:nvSpPr>
        <p:spPr>
          <a:xfrm>
            <a:off x="461772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Shift and rotate</a:t>
            </a:r>
            <a:endParaRPr lang="en-US" sz="2200" dirty="0"/>
          </a:p>
        </p:txBody>
      </p:sp>
      <p:sp>
        <p:nvSpPr>
          <p:cNvPr id="22" name="Text 18"/>
          <p:cNvSpPr/>
          <p:nvPr/>
        </p:nvSpPr>
        <p:spPr>
          <a:xfrm>
            <a:off x="4617720" y="470916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Move each element one spot over; a rotation puts the one that falls off at the other end.</a:t>
            </a:r>
            <a:endParaRPr lang="en-US" sz="1600" dirty="0"/>
          </a:p>
        </p:txBody>
      </p:sp>
      <p:sp>
        <p:nvSpPr>
          <p:cNvPr id="23" name="Shape 19"/>
          <p:cNvSpPr/>
          <p:nvPr/>
        </p:nvSpPr>
        <p:spPr>
          <a:xfrm>
            <a:off x="8046720" y="3840480"/>
            <a:ext cx="3520440" cy="2011680"/>
          </a:xfrm>
          <a:prstGeom prst="roundRect">
            <a:avLst>
              <a:gd name="adj" fmla="val 9091"/>
            </a:avLst>
          </a:prstGeom>
          <a:solidFill>
            <a:srgbClr val="DDF5EE"/>
          </a:solidFill>
          <a:ln w="12700">
            <a:solidFill>
              <a:srgbClr val="DDF5EE"/>
            </a:solidFill>
            <a:prstDash val="solid"/>
          </a:ln>
        </p:spPr>
      </p:sp>
      <p:sp>
        <p:nvSpPr>
          <p:cNvPr id="24" name="Text 20"/>
          <p:cNvSpPr/>
          <p:nvPr/>
        </p:nvSpPr>
        <p:spPr>
          <a:xfrm>
            <a:off x="836676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Swap</a:t>
            </a:r>
            <a:endParaRPr lang="en-US" sz="2200" dirty="0"/>
          </a:p>
        </p:txBody>
      </p:sp>
      <p:sp>
        <p:nvSpPr>
          <p:cNvPr id="25" name="Text 21"/>
          <p:cNvSpPr/>
          <p:nvPr/>
        </p:nvSpPr>
        <p:spPr>
          <a:xfrm>
            <a:off x="8366760" y="470916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Exchange two elements using a temp variable. Reversing swaps mirror pairs.</a:t>
            </a:r>
            <a:endParaRPr lang="en-US" sz="1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CLOSURE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Which algorithm is it?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4.5 Implementing Array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21</a:t>
            </a:r>
            <a:endParaRPr lang="en-US" sz="1000" dirty="0"/>
          </a:p>
        </p:txBody>
      </p:sp>
      <p:sp>
        <p:nvSpPr>
          <p:cNvPr id="8" name="Shape 4"/>
          <p:cNvSpPr/>
          <p:nvPr/>
        </p:nvSpPr>
        <p:spPr>
          <a:xfrm>
            <a:off x="548640" y="1554480"/>
            <a:ext cx="11094415" cy="4480560"/>
          </a:xfrm>
          <a:prstGeom prst="roundRect">
            <a:avLst>
              <a:gd name="adj" fmla="val 5102"/>
            </a:avLst>
          </a:prstGeom>
          <a:solidFill>
            <a:srgbClr val="F0E9FF"/>
          </a:solidFill>
          <a:ln w="12700">
            <a:solidFill>
              <a:srgbClr val="F0E9FF"/>
            </a:solidFill>
            <a:prstDash val="solid"/>
          </a:ln>
        </p:spPr>
      </p:sp>
      <p:pic>
        <p:nvPicPr>
          <p:cNvPr id="9" name="Image 1" descr="/private/tmp/claude-501/-Users-jamemclaughlin-Projects-HopperLearn/c79be0e7-6e47-4000-8505-888903230d9a/scratchpad/slides21/assets/image-10-1.png">    </p:cNvPr>
          <p:cNvPicPr>
            <a:picLocks noChangeAspect="1"/>
          </p:cNvPicPr>
          <p:nvPr/>
        </p:nvPicPr>
        <p:blipFill>
          <a:blip r:embed="rId2"/>
          <a:stretch>
            <a:fillRect/>
          </a:stretch>
        </p:blipFill>
        <p:spPr>
          <a:xfrm>
            <a:off x="914400" y="1874520"/>
            <a:ext cx="640080" cy="640080"/>
          </a:xfrm>
          <a:prstGeom prst="rect">
            <a:avLst/>
          </a:prstGeom>
        </p:spPr>
      </p:pic>
      <p:sp>
        <p:nvSpPr>
          <p:cNvPr id="10" name="Text 5"/>
          <p:cNvSpPr/>
          <p:nvPr/>
        </p:nvSpPr>
        <p:spPr>
          <a:xfrm>
            <a:off x="1783080" y="1828800"/>
            <a:ext cx="9418320" cy="1005840"/>
          </a:xfrm>
          <a:prstGeom prst="rect">
            <a:avLst/>
          </a:prstGeom>
          <a:noFill/>
          <a:ln/>
        </p:spPr>
        <p:txBody>
          <a:bodyPr wrap="square" lIns="0" tIns="0" rIns="0" bIns="0" rtlCol="0" anchor="ctr"/>
          <a:lstStyle/>
          <a:p>
            <a:pPr indent="0" marL="0">
              <a:buNone/>
            </a:pPr>
            <a:r>
              <a:rPr lang="en-US" sz="2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With your partner, name the algorithm for each question and what it starts with before the loop.</a:t>
            </a:r>
            <a:endParaRPr lang="en-US" sz="2400" dirty="0"/>
          </a:p>
        </p:txBody>
      </p:sp>
      <p:sp>
        <p:nvSpPr>
          <p:cNvPr id="11" name="Shape 6"/>
          <p:cNvSpPr/>
          <p:nvPr/>
        </p:nvSpPr>
        <p:spPr>
          <a:xfrm>
            <a:off x="1783080" y="3108960"/>
            <a:ext cx="9418320" cy="1828800"/>
          </a:xfrm>
          <a:prstGeom prst="roundRect">
            <a:avLst>
              <a:gd name="adj" fmla="val 7500"/>
            </a:avLst>
          </a:prstGeom>
          <a:solidFill>
            <a:srgbClr val="FFFFFF"/>
          </a:solidFill>
          <a:ln w="12700">
            <a:solidFill>
              <a:srgbClr val="FFFFFF"/>
            </a:solidFill>
            <a:prstDash val="solid"/>
          </a:ln>
        </p:spPr>
      </p:sp>
      <p:sp>
        <p:nvSpPr>
          <p:cNvPr id="12" name="Text 7"/>
          <p:cNvSpPr/>
          <p:nvPr/>
        </p:nvSpPr>
        <p:spPr>
          <a:xfrm>
            <a:off x="2103120" y="3108960"/>
            <a:ext cx="8869680" cy="1828800"/>
          </a:xfrm>
          <a:prstGeom prst="rect">
            <a:avLst/>
          </a:prstGeom>
          <a:noFill/>
          <a:ln/>
        </p:spPr>
        <p:txBody>
          <a:bodyPr wrap="square" lIns="0" tIns="0" rIns="0" bIns="0" rtlCol="0" anchor="ctr"/>
          <a:lstStyle/>
          <a:p>
            <a:pPr indent="0" marL="0">
              <a:spcAft>
                <a:spcPts val="600"/>
              </a:spcAft>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1.  What was the class average?</a:t>
            </a:r>
            <a:endParaRPr lang="en-US" sz="2100" dirty="0"/>
          </a:p>
          <a:p>
            <a:pPr indent="0" marL="0">
              <a:spcAft>
                <a:spcPts val="600"/>
              </a:spcAft>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2.  Did anyone score below 65?</a:t>
            </a:r>
            <a:endParaRPr lang="en-US" sz="2100" dirty="0"/>
          </a:p>
          <a:p>
            <a:pPr indent="0" marL="0">
              <a:spcAft>
                <a:spcPts val="600"/>
              </a:spcAft>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3.  Did two students get exactly the same score?</a:t>
            </a:r>
            <a:endParaRPr lang="en-US" sz="2100" dirty="0"/>
          </a:p>
        </p:txBody>
      </p:sp>
      <p:sp>
        <p:nvSpPr>
          <p:cNvPr id="13" name="Text 8"/>
          <p:cNvSpPr/>
          <p:nvPr/>
        </p:nvSpPr>
        <p:spPr>
          <a:xfrm>
            <a:off x="1783080" y="5257800"/>
            <a:ext cx="9144000" cy="45720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Next: The Array Workshop puzzle worksheet.</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CSA Topic 4.5: Implementing Array Algorithms</dc:title>
  <dc:subject>PptxGenJS Presentation</dc:subject>
  <dc:creator>Hopper</dc:creator>
  <cp:lastModifiedBy>Hopper</cp:lastModifiedBy>
  <cp:revision>1</cp:revision>
  <dcterms:created xsi:type="dcterms:W3CDTF">2026-10-16T20:44:11Z</dcterms:created>
  <dcterms:modified xsi:type="dcterms:W3CDTF">2026-10-16T20:44:11Z</dcterms:modified>
</cp:coreProperties>
</file>