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4.4 builds on 4.3. Students can already create an array, read and change one element by index, and use length. Today they use loops to reach every element (or a planned part) in order: indexed for loops, while loops, and the new enhanced for loop. The two big ideas: indexes stay between 0 and length - 1, and the enhanced for loop variable holds a copy of each element.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2 minutes. Most will write five println lines with temps[0] to temps[4]. Then ask: what if the array had 500 values, or a length you do not know until the program runs? The only thing that changes from line to line is the index, and a loop is how we make a number count. That is today: a loop counter used as the index.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4 is the one that surprises students: an enhanced for loop hands you copies. Goal 5 is about objects, where a copy of a reference still reaches the real object.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Traversing an array means using a loop to reach all of its elements, or an ordered part of them, one after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on the board: i is 0, 1, 2, 3, and each pass reads temps[i]. When i becomes 4, the test 4 &lt; 4 is false and the loop ends. Stress the two different things on each line of output: i is the position, temps[i] is the value stored there. Using temps.length instead of 4 means the loop still works if the array changes 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Changing &lt; to &lt;= adds one more pass, with i equal to 4. There is no temps[4], so the program crashes on that pass, after printing the four real values. It compiles fine: the compiler does not know what i will hold. Also point out: arrays use length with no parentheses; Strings use length().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Loop A: i is 4, 2, 0, so it prints 66, 58, 61, then i becomes -2 and the test fails. Loop B: i is 1, 2, 3; the test i &lt; 4 stops it before index 4, so it prints 64, 58, 70. Ask: what would change in A if the test were i &gt; 0? (It would skip index 0 and the 61.)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indexed loop can start anywhere, go either way, and stop early, as long as every index it uses is between 0 and length - 1.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Backward: start at the last index, length - 1, and keep going while i &gt;= 0 so index 0 is included. While loop: the same three parts as a for loop, just in three places: set i before the loop, test in the while, update at the end of the body. Forgetting i++ makes an infinite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condition left to right: keep going while there is still an index AND the name is not "done". With &amp;&amp;, Java skips the right side when the left side is false. So when i reaches the length, line[i] is never touched. Swap the two tests and an array with no "done" crashes: the second program printed Ana and Ben, then threw the exception for index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loop made for visiting every element, first to last, with no index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header aloud as "for each int t in temps". The variable type must match the element type: int for an int array, String for a String array. On each pass, t is assigned a copy of the next element. There is no index to get wrong, so it cannot go out of bounds, but it also cannot tell you where you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for a prediction before revealing. In the left program t gets a copy of each value; t = t + 10 changes the copy and the copy is thrown away at the end of the pass, so temps[0] is still 61. To change the elements, assign to temps[i], which needs an index.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cat!, owl!, emu!, then cat. Inside the loop, w is the copy with "!" added, so the first three lines show the exclamation marks. The array was never changed, so words[0] is still "cat". Strings never change anyway; w = w + "!" makes a new String and stores it only in 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elements are object references, the copy is a copy of an address.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3.6: a variable of a class type holds a reference. The loop variable p gets a copy of each reference, so p and garden[0] point at the same Plant. p.water() changes that Plant, and the array sees it: 5 becomes 7, 8 becomes 10. The second loop moves p to a brand-new Plant each pass, which changes only p, so the array still refers to the watered plants.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Loop A prints 5: p = new Plant(1) moves only the copy, so garden[0] still refers to the Plant of height 5. Loop B prints 1: garden[i] = new Plant(1) stores a new reference in the array itself. Rule: use an enhanced for loop to use or update each object; use an indexed loop to replace elements.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enhanced for loop can be rewritten as an indexed loop. The reverse is not always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print cat, owl, emu. The trick for rewriting: declare a variable with the same name as the enhanced loop variable and set it to pets[i] as the first line of the body; then the rest of the body does not change. Every enhanced for loop can be rewritten this way. The reverse is not always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down the table. The enhanced for loop is the simplest when you only need each value, first to last, because there is no index to get wrong. Anything that needs a position, a different order, part of the array, or a new value stored in a slot needs an indexed for or while loop. Calling a method on each object works with 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an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the enhanced for loop variable gets a copy of each element, so assigning to it changes only the copy; to change what the array stores you need arr[i] = ..., which needs an index. Then hand out the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4  ·  TOPIC 4.4</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Lily Pad Loops</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Array traversals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4.4</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Five temperatures, or five hundred?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Print every value in this array. How many lines of code did you need?</a:t>
            </a:r>
            <a:endParaRPr lang="en-US" sz="2200" dirty="0"/>
          </a:p>
        </p:txBody>
      </p:sp>
      <p:sp>
        <p:nvSpPr>
          <p:cNvPr id="12" name="Shape 8"/>
          <p:cNvSpPr/>
          <p:nvPr/>
        </p:nvSpPr>
        <p:spPr>
          <a:xfrm>
            <a:off x="868680" y="2971800"/>
            <a:ext cx="6400800" cy="914400"/>
          </a:xfrm>
          <a:prstGeom prst="roundRect">
            <a:avLst>
              <a:gd name="adj" fmla="val 12000"/>
            </a:avLst>
          </a:prstGeom>
          <a:solidFill>
            <a:srgbClr val="EEF3F1"/>
          </a:solidFill>
          <a:ln w="12700">
            <a:solidFill>
              <a:srgbClr val="E6E1D6"/>
            </a:solidFill>
            <a:prstDash val="solid"/>
          </a:ln>
        </p:spPr>
      </p:sp>
      <p:sp>
        <p:nvSpPr>
          <p:cNvPr id="13" name="Text 9"/>
          <p:cNvSpPr/>
          <p:nvPr/>
        </p:nvSpPr>
        <p:spPr>
          <a:xfrm>
            <a:off x="1143000" y="3154680"/>
            <a:ext cx="5852160" cy="54864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int[] temps = {61, 64, 58, 70, 66};</a:t>
            </a:r>
            <a:endParaRPr lang="en-US" sz="1800" dirty="0"/>
          </a:p>
        </p:txBody>
      </p:sp>
      <p:sp>
        <p:nvSpPr>
          <p:cNvPr id="14" name="Text 10"/>
          <p:cNvSpPr/>
          <p:nvPr/>
        </p:nvSpPr>
        <p:spPr>
          <a:xfrm>
            <a:off x="868680" y="4160520"/>
            <a:ext cx="6400800" cy="128016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Now imagine the array holds 500 temperatures. What changes from one print line to the next? What stays the same?</a:t>
            </a:r>
            <a:endParaRPr lang="en-US" sz="1900" dirty="0"/>
          </a:p>
        </p:txBody>
      </p:sp>
      <p:sp>
        <p:nvSpPr>
          <p:cNvPr id="15" name="Shape 11"/>
          <p:cNvSpPr/>
          <p:nvPr/>
        </p:nvSpPr>
        <p:spPr>
          <a:xfrm>
            <a:off x="7589520" y="2971800"/>
            <a:ext cx="3749040" cy="2468880"/>
          </a:xfrm>
          <a:prstGeom prst="roundRect">
            <a:avLst>
              <a:gd name="adj" fmla="val 7407"/>
            </a:avLst>
          </a:prstGeom>
          <a:solidFill>
            <a:srgbClr val="FFFFFF"/>
          </a:solidFill>
          <a:ln w="12700">
            <a:solidFill>
              <a:srgbClr val="FFFFFF"/>
            </a:solidFill>
            <a:prstDash val="solid"/>
          </a:ln>
        </p:spPr>
      </p:sp>
      <p:pic>
        <p:nvPicPr>
          <p:cNvPr id="16"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7863840" y="3227832"/>
            <a:ext cx="566928" cy="566928"/>
          </a:xfrm>
          <a:prstGeom prst="rect">
            <a:avLst/>
          </a:prstGeom>
        </p:spPr>
      </p:pic>
      <p:sp>
        <p:nvSpPr>
          <p:cNvPr id="17" name="Text 12"/>
          <p:cNvSpPr/>
          <p:nvPr/>
        </p:nvSpPr>
        <p:spPr>
          <a:xfrm>
            <a:off x="8641080" y="3108960"/>
            <a:ext cx="2423160" cy="21945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Talk with a partner. Write your answer on paper first.</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Use a for loop and the array's length to visit every element by its index.</a:t>
            </a:r>
            <a:endParaRPr lang="en-US" sz="19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Traverse part of an array, traverse it backward, or skip elements, without going out of bounds.</a:t>
            </a:r>
            <a:endParaRPr lang="en-US" sz="19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Traverse an array with a while loop, including one that can stop early.</a:t>
            </a:r>
            <a:endParaRPr lang="en-US" sz="19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Read and write an enhanced for loop, and explain why assigning to its variable never changes the array.</a:t>
            </a:r>
            <a:endParaRPr lang="en-US" sz="19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Explain what happens when an enhanced for loop calls a method on objects in an array, and rewrite any enhanced for loop as an indexed loop.</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Visiting every element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loop counter is the index</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6766560" cy="2103120"/>
          </a:xfrm>
          <a:prstGeom prst="roundRect">
            <a:avLst>
              <a:gd name="adj" fmla="val 5217"/>
            </a:avLst>
          </a:prstGeom>
          <a:solidFill>
            <a:srgbClr val="EEF3F1"/>
          </a:solidFill>
          <a:ln w="12700">
            <a:solidFill>
              <a:srgbClr val="E6E1D6"/>
            </a:solidFill>
            <a:prstDash val="solid"/>
          </a:ln>
        </p:spPr>
      </p:sp>
      <p:sp>
        <p:nvSpPr>
          <p:cNvPr id="9" name="Text 5"/>
          <p:cNvSpPr/>
          <p:nvPr/>
        </p:nvSpPr>
        <p:spPr>
          <a:xfrm>
            <a:off x="822960" y="173736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INDEXED FOR LOOP</a:t>
            </a:r>
            <a:endParaRPr lang="en-US" sz="1050" dirty="0"/>
          </a:p>
        </p:txBody>
      </p:sp>
      <p:sp>
        <p:nvSpPr>
          <p:cNvPr id="10" name="Text 6"/>
          <p:cNvSpPr/>
          <p:nvPr/>
        </p:nvSpPr>
        <p:spPr>
          <a:xfrm>
            <a:off x="822960" y="2057400"/>
            <a:ext cx="6217920" cy="14173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temps = {61, 64, 58, 70};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temps.length;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System.out.println(i + ": " + temps[i]);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1" name="Shape 7"/>
          <p:cNvSpPr/>
          <p:nvPr/>
        </p:nvSpPr>
        <p:spPr>
          <a:xfrm>
            <a:off x="548640" y="3840480"/>
            <a:ext cx="6766560" cy="2194560"/>
          </a:xfrm>
          <a:prstGeom prst="roundRect">
            <a:avLst>
              <a:gd name="adj" fmla="val 5000"/>
            </a:avLst>
          </a:prstGeom>
          <a:solidFill>
            <a:srgbClr val="1F2B28"/>
          </a:solidFill>
          <a:ln w="12700">
            <a:solidFill>
              <a:srgbClr val="1F2B28"/>
            </a:solidFill>
            <a:prstDash val="solid"/>
          </a:ln>
        </p:spPr>
      </p:sp>
      <p:sp>
        <p:nvSpPr>
          <p:cNvPr id="12" name="Text 8"/>
          <p:cNvSpPr/>
          <p:nvPr/>
        </p:nvSpPr>
        <p:spPr>
          <a:xfrm>
            <a:off x="822960" y="3977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251960"/>
            <a:ext cx="6217920" cy="16916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 61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 64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 58</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 70</a:t>
            </a:r>
            <a:endParaRPr lang="en-US" sz="2000" dirty="0"/>
          </a:p>
        </p:txBody>
      </p:sp>
      <p:sp>
        <p:nvSpPr>
          <p:cNvPr id="14" name="Shape 10"/>
          <p:cNvSpPr/>
          <p:nvPr/>
        </p:nvSpPr>
        <p:spPr>
          <a:xfrm>
            <a:off x="7589520" y="1554480"/>
            <a:ext cx="4050792" cy="2103120"/>
          </a:xfrm>
          <a:prstGeom prst="roundRect">
            <a:avLst>
              <a:gd name="adj" fmla="val 8696"/>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863840" y="1810512"/>
            <a:ext cx="566928" cy="566928"/>
          </a:xfrm>
          <a:prstGeom prst="rect">
            <a:avLst/>
          </a:prstGeom>
        </p:spPr>
      </p:pic>
      <p:sp>
        <p:nvSpPr>
          <p:cNvPr id="16" name="Text 11"/>
          <p:cNvSpPr/>
          <p:nvPr/>
        </p:nvSpPr>
        <p:spPr>
          <a:xfrm>
            <a:off x="8641080" y="1691640"/>
            <a:ext cx="2724912" cy="182880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Traversing</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an array is using a loop to reach its elements in order. An indexed loop reaches each one through its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index</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600" dirty="0"/>
          </a:p>
        </p:txBody>
      </p:sp>
      <p:sp>
        <p:nvSpPr>
          <p:cNvPr id="17" name="Shape 12"/>
          <p:cNvSpPr/>
          <p:nvPr/>
        </p:nvSpPr>
        <p:spPr>
          <a:xfrm>
            <a:off x="7589520" y="3840480"/>
            <a:ext cx="4050792" cy="2194560"/>
          </a:xfrm>
          <a:prstGeom prst="roundRect">
            <a:avLst>
              <a:gd name="adj" fmla="val 6250"/>
            </a:avLst>
          </a:prstGeom>
          <a:solidFill>
            <a:srgbClr val="FFFFFF"/>
          </a:solidFill>
          <a:ln w="12700">
            <a:solidFill>
              <a:srgbClr val="E6E1D6"/>
            </a:solidFill>
            <a:prstDash val="solid"/>
          </a:ln>
        </p:spPr>
      </p:sp>
      <p:sp>
        <p:nvSpPr>
          <p:cNvPr id="18" name="Text 13"/>
          <p:cNvSpPr/>
          <p:nvPr/>
        </p:nvSpPr>
        <p:spPr>
          <a:xfrm>
            <a:off x="7863840" y="3977640"/>
            <a:ext cx="3657600" cy="1920240"/>
          </a:xfrm>
          <a:prstGeom prst="rect">
            <a:avLst/>
          </a:prstGeom>
          <a:noFill/>
          <a:ln/>
        </p:spPr>
        <p:txBody>
          <a:bodyPr wrap="square" lIns="0" tIns="0" rIns="0" bIns="0" rtlCol="0" anchor="t"/>
          <a:lstStyle/>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Start at 0</a:t>
            </a:r>
            <a:endParaRPr lang="en-US" sz="1500" dirty="0"/>
          </a:p>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the first index</a:t>
            </a:r>
            <a:endParaRPr lang="en-US" sz="1500" dirty="0"/>
          </a:p>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Test i &lt; temps.length</a:t>
            </a:r>
            <a:endParaRPr lang="en-US" sz="1500" dirty="0"/>
          </a:p>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the last index is length - 1</a:t>
            </a:r>
            <a:endParaRPr lang="en-US" sz="1500" dirty="0"/>
          </a:p>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Update i++</a:t>
            </a:r>
            <a:endParaRPr lang="en-US" sz="1500" dirty="0"/>
          </a:p>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one element at a time</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step past the end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last valid index is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length - 1</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 test of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 &lt;= temps.length</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runs one pass too many and throws an ArrayIndexOutOfBoundsException.</a:t>
            </a:r>
            <a:endParaRPr lang="en-US" sz="1800" dirty="0"/>
          </a:p>
        </p:txBody>
      </p:sp>
      <p:sp>
        <p:nvSpPr>
          <p:cNvPr id="11" name="Shape 6"/>
          <p:cNvSpPr/>
          <p:nvPr/>
        </p:nvSpPr>
        <p:spPr>
          <a:xfrm>
            <a:off x="548640" y="2788920"/>
            <a:ext cx="5852160" cy="2011680"/>
          </a:xfrm>
          <a:prstGeom prst="roundRect">
            <a:avLst>
              <a:gd name="adj" fmla="val 5455"/>
            </a:avLst>
          </a:prstGeom>
          <a:solidFill>
            <a:srgbClr val="EEF3F1"/>
          </a:solidFill>
          <a:ln w="12700">
            <a:solidFill>
              <a:srgbClr val="E6E1D6"/>
            </a:solidFill>
            <a:prstDash val="solid"/>
          </a:ln>
        </p:spPr>
      </p:sp>
      <p:sp>
        <p:nvSpPr>
          <p:cNvPr id="12" name="Text 7"/>
          <p:cNvSpPr/>
          <p:nvPr/>
        </p:nvSpPr>
        <p:spPr>
          <a:xfrm>
            <a:off x="822960" y="2971800"/>
            <a:ext cx="5303520" cy="16459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temps = {61, 64, 58, 70};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temps.length;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System.out.println(temps[i]);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3" name="Shape 8"/>
          <p:cNvSpPr/>
          <p:nvPr/>
        </p:nvSpPr>
        <p:spPr>
          <a:xfrm>
            <a:off x="6675120" y="2788920"/>
            <a:ext cx="4965192" cy="2011680"/>
          </a:xfrm>
          <a:prstGeom prst="roundRect">
            <a:avLst>
              <a:gd name="adj" fmla="val 5455"/>
            </a:avLst>
          </a:prstGeom>
          <a:solidFill>
            <a:srgbClr val="1F2B28"/>
          </a:solidFill>
          <a:ln w="12700">
            <a:solidFill>
              <a:srgbClr val="1F2B28"/>
            </a:solidFill>
            <a:prstDash val="solid"/>
          </a:ln>
        </p:spPr>
      </p:sp>
      <p:sp>
        <p:nvSpPr>
          <p:cNvPr id="14" name="Text 9"/>
          <p:cNvSpPr/>
          <p:nvPr/>
        </p:nvSpPr>
        <p:spPr>
          <a:xfrm>
            <a:off x="694944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0"/>
          <p:cNvSpPr/>
          <p:nvPr/>
        </p:nvSpPr>
        <p:spPr>
          <a:xfrm>
            <a:off x="6949440" y="3200400"/>
            <a:ext cx="4416552" cy="1508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58</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70</a:t>
            </a:r>
            <a:endParaRPr lang="en-US" sz="2000" dirty="0"/>
          </a:p>
        </p:txBody>
      </p:sp>
      <p:sp>
        <p:nvSpPr>
          <p:cNvPr id="16" name="Shape 11"/>
          <p:cNvSpPr/>
          <p:nvPr/>
        </p:nvSpPr>
        <p:spPr>
          <a:xfrm>
            <a:off x="548640" y="4983480"/>
            <a:ext cx="11094415" cy="1051560"/>
          </a:xfrm>
          <a:prstGeom prst="roundRect">
            <a:avLst>
              <a:gd name="adj" fmla="val 10435"/>
            </a:avLst>
          </a:prstGeom>
          <a:solidFill>
            <a:srgbClr val="1F2B28"/>
          </a:solidFill>
          <a:ln w="12700">
            <a:solidFill>
              <a:srgbClr val="1F2B28"/>
            </a:solidFill>
            <a:prstDash val="solid"/>
          </a:ln>
        </p:spPr>
      </p:sp>
      <p:sp>
        <p:nvSpPr>
          <p:cNvPr id="17" name="Text 12"/>
          <p:cNvSpPr/>
          <p:nvPr/>
        </p:nvSpPr>
        <p:spPr>
          <a:xfrm>
            <a:off x="822960" y="5093208"/>
            <a:ext cx="54864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THEN THE PROGRAM CRASHES</a:t>
            </a:r>
            <a:endParaRPr lang="en-US" sz="1050" dirty="0"/>
          </a:p>
        </p:txBody>
      </p:sp>
      <p:sp>
        <p:nvSpPr>
          <p:cNvPr id="18" name="Text 13"/>
          <p:cNvSpPr/>
          <p:nvPr/>
        </p:nvSpPr>
        <p:spPr>
          <a:xfrm>
            <a:off x="822960" y="5349240"/>
            <a:ext cx="10545775" cy="64008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Exception in thread "main" java.lang.ArrayIndexOutOfBoundsException:</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Index 4 out of bounds for length 4</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elements does each loop visit?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temps holds {61, 64, 58, 70, 66}. Write what each loop prints.</a:t>
            </a:r>
            <a:endParaRPr lang="en-US" sz="2200" dirty="0"/>
          </a:p>
        </p:txBody>
      </p:sp>
      <p:sp>
        <p:nvSpPr>
          <p:cNvPr id="12" name="Shape 8"/>
          <p:cNvSpPr/>
          <p:nvPr/>
        </p:nvSpPr>
        <p:spPr>
          <a:xfrm>
            <a:off x="868680" y="2971800"/>
            <a:ext cx="5120640" cy="2331720"/>
          </a:xfrm>
          <a:prstGeom prst="roundRect">
            <a:avLst>
              <a:gd name="adj" fmla="val 4706"/>
            </a:avLst>
          </a:prstGeom>
          <a:solidFill>
            <a:srgbClr val="EEF3F1"/>
          </a:solidFill>
          <a:ln w="12700">
            <a:solidFill>
              <a:srgbClr val="E6E1D6"/>
            </a:solidFill>
            <a:prstDash val="solid"/>
          </a:ln>
        </p:spPr>
      </p:sp>
      <p:sp>
        <p:nvSpPr>
          <p:cNvPr id="13" name="Text 9"/>
          <p:cNvSpPr/>
          <p:nvPr/>
        </p:nvSpPr>
        <p:spPr>
          <a:xfrm>
            <a:off x="1143000" y="315468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LOOP A</a:t>
            </a:r>
            <a:endParaRPr lang="en-US" sz="1050" dirty="0"/>
          </a:p>
        </p:txBody>
      </p:sp>
      <p:sp>
        <p:nvSpPr>
          <p:cNvPr id="14" name="Text 10"/>
          <p:cNvSpPr/>
          <p:nvPr/>
        </p:nvSpPr>
        <p:spPr>
          <a:xfrm>
            <a:off x="1143000" y="3474720"/>
            <a:ext cx="4572000" cy="16459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temps.length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 &gt;= 0; i -= 2)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System.out.println(temps[i]);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5" name="Shape 11"/>
          <p:cNvSpPr/>
          <p:nvPr/>
        </p:nvSpPr>
        <p:spPr>
          <a:xfrm>
            <a:off x="6217920" y="2971800"/>
            <a:ext cx="5120640" cy="2331720"/>
          </a:xfrm>
          <a:prstGeom prst="roundRect">
            <a:avLst>
              <a:gd name="adj" fmla="val 4706"/>
            </a:avLst>
          </a:prstGeom>
          <a:solidFill>
            <a:srgbClr val="EEF3F1"/>
          </a:solidFill>
          <a:ln w="12700">
            <a:solidFill>
              <a:srgbClr val="E6E1D6"/>
            </a:solidFill>
            <a:prstDash val="solid"/>
          </a:ln>
        </p:spPr>
      </p:sp>
      <p:sp>
        <p:nvSpPr>
          <p:cNvPr id="16" name="Text 12"/>
          <p:cNvSpPr/>
          <p:nvPr/>
        </p:nvSpPr>
        <p:spPr>
          <a:xfrm>
            <a:off x="6492240" y="315468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LOOP B</a:t>
            </a:r>
            <a:endParaRPr lang="en-US" sz="1050" dirty="0"/>
          </a:p>
        </p:txBody>
      </p:sp>
      <p:sp>
        <p:nvSpPr>
          <p:cNvPr id="17" name="Text 13"/>
          <p:cNvSpPr/>
          <p:nvPr/>
        </p:nvSpPr>
        <p:spPr>
          <a:xfrm>
            <a:off x="6492240" y="3474720"/>
            <a:ext cx="4572000" cy="16459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 &lt; temps.length - 1;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System.out.println(temps[i]);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Backward, partway, and with while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array, two more traversals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54480"/>
            <a:ext cx="6400800" cy="1828800"/>
          </a:xfrm>
          <a:prstGeom prst="roundRect">
            <a:avLst>
              <a:gd name="adj" fmla="val 6000"/>
            </a:avLst>
          </a:prstGeom>
          <a:solidFill>
            <a:srgbClr val="EEF3F1"/>
          </a:solidFill>
          <a:ln w="12700">
            <a:solidFill>
              <a:srgbClr val="E6E1D6"/>
            </a:solidFill>
            <a:prstDash val="solid"/>
          </a:ln>
        </p:spPr>
      </p:sp>
      <p:sp>
        <p:nvSpPr>
          <p:cNvPr id="9" name="Text 5"/>
          <p:cNvSpPr/>
          <p:nvPr/>
        </p:nvSpPr>
        <p:spPr>
          <a:xfrm>
            <a:off x="822960" y="1737360"/>
            <a:ext cx="58521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BACKWARD FOR LOOP</a:t>
            </a:r>
            <a:endParaRPr lang="en-US" sz="1050" dirty="0"/>
          </a:p>
        </p:txBody>
      </p:sp>
      <p:sp>
        <p:nvSpPr>
          <p:cNvPr id="10" name="Text 6"/>
          <p:cNvSpPr/>
          <p:nvPr/>
        </p:nvSpPr>
        <p:spPr>
          <a:xfrm>
            <a:off x="822960" y="2057400"/>
            <a:ext cx="5852160" cy="11430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temps.length - 1; i &gt;= 0;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System.out.println(temps[i]);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1" name="Shape 7"/>
          <p:cNvSpPr/>
          <p:nvPr/>
        </p:nvSpPr>
        <p:spPr>
          <a:xfrm>
            <a:off x="7178040" y="1554480"/>
            <a:ext cx="4462272" cy="1828800"/>
          </a:xfrm>
          <a:prstGeom prst="roundRect">
            <a:avLst>
              <a:gd name="adj" fmla="val 6000"/>
            </a:avLst>
          </a:prstGeom>
          <a:solidFill>
            <a:srgbClr val="1F2B28"/>
          </a:solidFill>
          <a:ln w="12700">
            <a:solidFill>
              <a:srgbClr val="1F2B28"/>
            </a:solidFill>
            <a:prstDash val="solid"/>
          </a:ln>
        </p:spPr>
      </p:sp>
      <p:sp>
        <p:nvSpPr>
          <p:cNvPr id="12" name="Text 8"/>
          <p:cNvSpPr/>
          <p:nvPr/>
        </p:nvSpPr>
        <p:spPr>
          <a:xfrm>
            <a:off x="745236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7452360" y="1965960"/>
            <a:ext cx="3913632" cy="13258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58</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61</a:t>
            </a:r>
            <a:endParaRPr lang="en-US" sz="2000" dirty="0"/>
          </a:p>
        </p:txBody>
      </p:sp>
      <p:sp>
        <p:nvSpPr>
          <p:cNvPr id="14" name="Shape 10"/>
          <p:cNvSpPr/>
          <p:nvPr/>
        </p:nvSpPr>
        <p:spPr>
          <a:xfrm>
            <a:off x="548640" y="3520440"/>
            <a:ext cx="6400800" cy="2011680"/>
          </a:xfrm>
          <a:prstGeom prst="roundRect">
            <a:avLst>
              <a:gd name="adj" fmla="val 5455"/>
            </a:avLst>
          </a:prstGeom>
          <a:solidFill>
            <a:srgbClr val="EEF3F1"/>
          </a:solidFill>
          <a:ln w="12700">
            <a:solidFill>
              <a:srgbClr val="E6E1D6"/>
            </a:solidFill>
            <a:prstDash val="solid"/>
          </a:ln>
        </p:spPr>
      </p:sp>
      <p:sp>
        <p:nvSpPr>
          <p:cNvPr id="15" name="Text 11"/>
          <p:cNvSpPr/>
          <p:nvPr/>
        </p:nvSpPr>
        <p:spPr>
          <a:xfrm>
            <a:off x="822960" y="3703320"/>
            <a:ext cx="58521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WHILE LOOP, FORWARD</a:t>
            </a:r>
            <a:endParaRPr lang="en-US" sz="1050" dirty="0"/>
          </a:p>
        </p:txBody>
      </p:sp>
      <p:sp>
        <p:nvSpPr>
          <p:cNvPr id="16" name="Text 12"/>
          <p:cNvSpPr/>
          <p:nvPr/>
        </p:nvSpPr>
        <p:spPr>
          <a:xfrm>
            <a:off x="822960" y="4023360"/>
            <a:ext cx="5852160" cy="13258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i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while (i &lt; temps.length)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System.out.println(temps[i]);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7" name="Shape 13"/>
          <p:cNvSpPr/>
          <p:nvPr/>
        </p:nvSpPr>
        <p:spPr>
          <a:xfrm>
            <a:off x="7178040" y="3520440"/>
            <a:ext cx="4462272" cy="2011680"/>
          </a:xfrm>
          <a:prstGeom prst="roundRect">
            <a:avLst>
              <a:gd name="adj" fmla="val 5455"/>
            </a:avLst>
          </a:prstGeom>
          <a:solidFill>
            <a:srgbClr val="1F2B28"/>
          </a:solidFill>
          <a:ln w="12700">
            <a:solidFill>
              <a:srgbClr val="1F2B28"/>
            </a:solidFill>
            <a:prstDash val="solid"/>
          </a:ln>
        </p:spPr>
      </p:sp>
      <p:sp>
        <p:nvSpPr>
          <p:cNvPr id="18" name="Text 14"/>
          <p:cNvSpPr/>
          <p:nvPr/>
        </p:nvSpPr>
        <p:spPr>
          <a:xfrm>
            <a:off x="7452360" y="36576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7452360" y="3931920"/>
            <a:ext cx="3913632" cy="1508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58</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70</a:t>
            </a:r>
            <a:endParaRPr lang="en-US" sz="2000" dirty="0"/>
          </a:p>
        </p:txBody>
      </p:sp>
      <p:sp>
        <p:nvSpPr>
          <p:cNvPr id="20" name="Text 16"/>
          <p:cNvSpPr/>
          <p:nvPr/>
        </p:nvSpPr>
        <p:spPr>
          <a:xfrm>
            <a:off x="548640" y="5715000"/>
            <a:ext cx="11094415" cy="411480"/>
          </a:xfrm>
          <a:prstGeom prst="rect">
            <a:avLst/>
          </a:prstGeom>
          <a:noFill/>
          <a:ln/>
        </p:spPr>
        <p:txBody>
          <a:bodyPr wrap="square" lIns="0" tIns="0" rIns="0" bIns="0" rtlCol="0" anchor="ctr"/>
          <a:lstStyle/>
          <a:p>
            <a:pPr indent="0" marL="0">
              <a:buNone/>
            </a:pPr>
            <a:r>
              <a:rPr lang="en-US" sz="1600" dirty="0">
                <a:solidFill>
                  <a:srgbClr val="4F5D58"/>
                </a:solidFill>
                <a:latin typeface="Atkinson Hyperlegible Next" pitchFamily="34" charset="0"/>
                <a:ea typeface="Atkinson Hyperlegible Next" pitchFamily="34" charset="-122"/>
                <a:cs typeface="Atkinson Hyperlegible Next" pitchFamily="34" charset="-120"/>
              </a:rPr>
              <a:t>Both use </a:t>
            </a:r>
            <a:pPr indent="0" marL="0">
              <a:buNone/>
            </a:pPr>
            <a:r>
              <a:rPr lang="en-US" sz="1600" b="1" dirty="0">
                <a:solidFill>
                  <a:srgbClr val="4F5D58"/>
                </a:solidFill>
                <a:latin typeface="Atkinson Hyperlegible Next" pitchFamily="34" charset="0"/>
                <a:ea typeface="Atkinson Hyperlegible Next" pitchFamily="34" charset="-122"/>
                <a:cs typeface="Atkinson Hyperlegible Next" pitchFamily="34" charset="-120"/>
              </a:rPr>
              <a:t>int[] temps = {61, 64, 58, 70};</a:t>
            </a:r>
            <a:pPr indent="0" marL="0">
              <a:buNone/>
            </a:pPr>
            <a:r>
              <a:rPr lang="en-US" sz="1600" dirty="0">
                <a:solidFill>
                  <a:srgbClr val="4F5D58"/>
                </a:solidFill>
                <a:latin typeface="Atkinson Hyperlegible Next" pitchFamily="34" charset="0"/>
                <a:ea typeface="Atkinson Hyperlegible Next" pitchFamily="34" charset="-122"/>
                <a:cs typeface="Atkinson Hyperlegible Next" pitchFamily="34" charset="-120"/>
              </a:rPr>
              <a:t>. A while loop needs its own index variable: set it, test it, update it.</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while loop that can stop early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7498080" cy="2468880"/>
          </a:xfrm>
          <a:prstGeom prst="roundRect">
            <a:avLst>
              <a:gd name="adj" fmla="val 4444"/>
            </a:avLst>
          </a:prstGeom>
          <a:solidFill>
            <a:srgbClr val="EEF3F1"/>
          </a:solidFill>
          <a:ln w="12700">
            <a:solidFill>
              <a:srgbClr val="E6E1D6"/>
            </a:solidFill>
            <a:prstDash val="solid"/>
          </a:ln>
        </p:spPr>
      </p:sp>
      <p:sp>
        <p:nvSpPr>
          <p:cNvPr id="9" name="Text 5"/>
          <p:cNvSpPr/>
          <p:nvPr/>
        </p:nvSpPr>
        <p:spPr>
          <a:xfrm>
            <a:off x="822960" y="1737360"/>
            <a:ext cx="69494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PRINT NAMES UNTIL "DONE"</a:t>
            </a:r>
            <a:endParaRPr lang="en-US" sz="1050" dirty="0"/>
          </a:p>
        </p:txBody>
      </p:sp>
      <p:sp>
        <p:nvSpPr>
          <p:cNvPr id="10" name="Text 6"/>
          <p:cNvSpPr/>
          <p:nvPr/>
        </p:nvSpPr>
        <p:spPr>
          <a:xfrm>
            <a:off x="822960" y="2057400"/>
            <a:ext cx="6949440" cy="17830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line = {"Ana", "Ben", "done", "Cal"};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i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(i &lt; line.length &amp;&amp; !line[i].equals("done"))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System.out.println(line[i]);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8275320" y="1554480"/>
            <a:ext cx="3364992" cy="2468880"/>
          </a:xfrm>
          <a:prstGeom prst="roundRect">
            <a:avLst>
              <a:gd name="adj" fmla="val 4444"/>
            </a:avLst>
          </a:prstGeom>
          <a:solidFill>
            <a:srgbClr val="1F2B28"/>
          </a:solidFill>
          <a:ln w="12700">
            <a:solidFill>
              <a:srgbClr val="1F2B28"/>
            </a:solidFill>
            <a:prstDash val="solid"/>
          </a:ln>
        </p:spPr>
      </p:sp>
      <p:sp>
        <p:nvSpPr>
          <p:cNvPr id="12" name="Text 8"/>
          <p:cNvSpPr/>
          <p:nvPr/>
        </p:nvSpPr>
        <p:spPr>
          <a:xfrm>
            <a:off x="854964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549640" y="1965960"/>
            <a:ext cx="2816352" cy="19659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Ana</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Ben</a:t>
            </a:r>
            <a:endParaRPr lang="en-US" sz="2000" dirty="0"/>
          </a:p>
        </p:txBody>
      </p:sp>
      <p:sp>
        <p:nvSpPr>
          <p:cNvPr id="14" name="Shape 10"/>
          <p:cNvSpPr/>
          <p:nvPr/>
        </p:nvSpPr>
        <p:spPr>
          <a:xfrm>
            <a:off x="548640" y="4206240"/>
            <a:ext cx="11094415" cy="1783080"/>
          </a:xfrm>
          <a:prstGeom prst="roundRect">
            <a:avLst>
              <a:gd name="adj" fmla="val 10256"/>
            </a:avLst>
          </a:prstGeom>
          <a:solidFill>
            <a:srgbClr val="FFF1DD"/>
          </a:solidFill>
          <a:ln w="12700">
            <a:solidFill>
              <a:srgbClr val="FFF1DD"/>
            </a:solidFill>
            <a:prstDash val="solid"/>
          </a:ln>
        </p:spPr>
      </p:sp>
      <p:pic>
        <p:nvPicPr>
          <p:cNvPr id="15"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4462272"/>
            <a:ext cx="566928" cy="566928"/>
          </a:xfrm>
          <a:prstGeom prst="rect">
            <a:avLst/>
          </a:prstGeom>
        </p:spPr>
      </p:pic>
      <p:sp>
        <p:nvSpPr>
          <p:cNvPr id="16" name="Text 11"/>
          <p:cNvSpPr/>
          <p:nvPr/>
        </p:nvSpPr>
        <p:spPr>
          <a:xfrm>
            <a:off x="1600200" y="4343400"/>
            <a:ext cx="9768535" cy="150876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Put the index test first.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If the array were {"Ana", "Ben"} with no "done", the test i &lt; line.length is false when i is 2, so Java never evaluates line[2]. Written the other way around, the loop reads line[2] first and throws an ArrayIndexOutOfBoundsException.</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The enhanced for loop</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For each int t in temps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5486400" cy="2011680"/>
          </a:xfrm>
          <a:prstGeom prst="roundRect">
            <a:avLst>
              <a:gd name="adj" fmla="val 5455"/>
            </a:avLst>
          </a:prstGeom>
          <a:solidFill>
            <a:srgbClr val="EEF3F1"/>
          </a:solidFill>
          <a:ln w="12700">
            <a:solidFill>
              <a:srgbClr val="E6E1D6"/>
            </a:solidFill>
            <a:prstDash val="solid"/>
          </a:ln>
        </p:spPr>
      </p:sp>
      <p:sp>
        <p:nvSpPr>
          <p:cNvPr id="9" name="Text 5"/>
          <p:cNvSpPr/>
          <p:nvPr/>
        </p:nvSpPr>
        <p:spPr>
          <a:xfrm>
            <a:off x="822960" y="173736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ENHANCED FOR LOOP</a:t>
            </a:r>
            <a:endParaRPr lang="en-US" sz="1050" dirty="0"/>
          </a:p>
        </p:txBody>
      </p:sp>
      <p:sp>
        <p:nvSpPr>
          <p:cNvPr id="10" name="Text 6"/>
          <p:cNvSpPr/>
          <p:nvPr/>
        </p:nvSpPr>
        <p:spPr>
          <a:xfrm>
            <a:off x="822960" y="2057400"/>
            <a:ext cx="4937760" cy="13258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temps = {61, 64, 58, 70};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for (int t : temps)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System.out.println(t);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p:txBody>
      </p:sp>
      <p:sp>
        <p:nvSpPr>
          <p:cNvPr id="11" name="Shape 7"/>
          <p:cNvSpPr/>
          <p:nvPr/>
        </p:nvSpPr>
        <p:spPr>
          <a:xfrm>
            <a:off x="548640" y="3749040"/>
            <a:ext cx="5486400" cy="2286000"/>
          </a:xfrm>
          <a:prstGeom prst="roundRect">
            <a:avLst>
              <a:gd name="adj" fmla="val 4800"/>
            </a:avLst>
          </a:prstGeom>
          <a:solidFill>
            <a:srgbClr val="1F2B28"/>
          </a:solidFill>
          <a:ln w="12700">
            <a:solidFill>
              <a:srgbClr val="1F2B28"/>
            </a:solidFill>
            <a:prstDash val="solid"/>
          </a:ln>
        </p:spPr>
      </p:sp>
      <p:sp>
        <p:nvSpPr>
          <p:cNvPr id="12" name="Text 8"/>
          <p:cNvSpPr/>
          <p:nvPr/>
        </p:nvSpPr>
        <p:spPr>
          <a:xfrm>
            <a:off x="822960" y="38862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160520"/>
            <a:ext cx="4937760" cy="17830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58</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70</a:t>
            </a:r>
            <a:endParaRPr lang="en-US" sz="20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309360" y="1554480"/>
          <a:ext cx="5330952" cy="914400"/>
        </p:xfrm>
        <a:graphic>
          <a:graphicData uri="http://schemas.openxmlformats.org/drawingml/2006/table">
            <a:tbl>
              <a:tblPr/>
              <a:tblGrid>
                <a:gridCol w="914400"/>
                <a:gridCol w="2743200"/>
                <a:gridCol w="1673352"/>
              </a:tblGrid>
              <a:tr h="47548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Pass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 holds a copy of</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Value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7548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temps[0]</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61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temps[1]</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64</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temps[2]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58</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temps[3]</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70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Shape 10"/>
          <p:cNvSpPr/>
          <p:nvPr/>
        </p:nvSpPr>
        <p:spPr>
          <a:xfrm>
            <a:off x="6309360" y="4206240"/>
            <a:ext cx="5330952" cy="1828800"/>
          </a:xfrm>
          <a:prstGeom prst="roundRect">
            <a:avLst>
              <a:gd name="adj" fmla="val 10000"/>
            </a:avLst>
          </a:prstGeom>
          <a:solidFill>
            <a:srgbClr val="E3F0FF"/>
          </a:solidFill>
          <a:ln w="12700">
            <a:solidFill>
              <a:srgbClr val="E3F0FF"/>
            </a:solidFill>
            <a:prstDash val="solid"/>
          </a:ln>
        </p:spPr>
      </p:sp>
      <p:pic>
        <p:nvPicPr>
          <p:cNvPr id="16"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6583680" y="4462272"/>
            <a:ext cx="566928" cy="566928"/>
          </a:xfrm>
          <a:prstGeom prst="rect">
            <a:avLst/>
          </a:prstGeom>
        </p:spPr>
      </p:pic>
      <p:sp>
        <p:nvSpPr>
          <p:cNvPr id="17" name="Text 11"/>
          <p:cNvSpPr/>
          <p:nvPr/>
        </p:nvSpPr>
        <p:spPr>
          <a:xfrm>
            <a:off x="7360920" y="4343400"/>
            <a:ext cx="4005072" cy="155448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header holds the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enhanced for loop variable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Each pass, it is assigned a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copy</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of one element, without using an index.</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Changing the copy does not change the array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Assigning a new value to the enhanced for loop variable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never</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changes the value stored in the array.</a:t>
            </a:r>
            <a:endParaRPr lang="en-US" sz="1800" dirty="0"/>
          </a:p>
        </p:txBody>
      </p:sp>
      <p:sp>
        <p:nvSpPr>
          <p:cNvPr id="11" name="Shape 6"/>
          <p:cNvSpPr/>
          <p:nvPr/>
        </p:nvSpPr>
        <p:spPr>
          <a:xfrm>
            <a:off x="548640" y="2697480"/>
            <a:ext cx="5440680" cy="2103120"/>
          </a:xfrm>
          <a:prstGeom prst="roundRect">
            <a:avLst>
              <a:gd name="adj" fmla="val 5217"/>
            </a:avLst>
          </a:prstGeom>
          <a:solidFill>
            <a:srgbClr val="EEF3F1"/>
          </a:solidFill>
          <a:ln w="12700">
            <a:solidFill>
              <a:srgbClr val="E6E1D6"/>
            </a:solidFill>
            <a:prstDash val="solid"/>
          </a:ln>
        </p:spPr>
      </p:sp>
      <p:sp>
        <p:nvSpPr>
          <p:cNvPr id="12" name="Text 7"/>
          <p:cNvSpPr/>
          <p:nvPr/>
        </p:nvSpPr>
        <p:spPr>
          <a:xfrm>
            <a:off x="822960" y="2880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CHANGES ONLY T</a:t>
            </a:r>
            <a:endParaRPr lang="en-US" sz="1050" dirty="0"/>
          </a:p>
        </p:txBody>
      </p:sp>
      <p:sp>
        <p:nvSpPr>
          <p:cNvPr id="13" name="Text 8"/>
          <p:cNvSpPr/>
          <p:nvPr/>
        </p:nvSpPr>
        <p:spPr>
          <a:xfrm>
            <a:off x="822960" y="3200400"/>
            <a:ext cx="4892040" cy="14173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t : temps)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t = t + 10;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System.out.println(temps[0]);</a:t>
            </a:r>
            <a:endParaRPr lang="en-US" sz="1600" dirty="0"/>
          </a:p>
        </p:txBody>
      </p:sp>
      <p:sp>
        <p:nvSpPr>
          <p:cNvPr id="14" name="Shape 9"/>
          <p:cNvSpPr/>
          <p:nvPr/>
        </p:nvSpPr>
        <p:spPr>
          <a:xfrm>
            <a:off x="548640" y="4937760"/>
            <a:ext cx="5440680" cy="1051560"/>
          </a:xfrm>
          <a:prstGeom prst="roundRect">
            <a:avLst>
              <a:gd name="adj" fmla="val 10435"/>
            </a:avLst>
          </a:prstGeom>
          <a:solidFill>
            <a:srgbClr val="1F2B28"/>
          </a:solidFill>
          <a:ln w="12700">
            <a:solidFill>
              <a:srgbClr val="1F2B28"/>
            </a:solidFill>
            <a:prstDash val="solid"/>
          </a:ln>
        </p:spPr>
      </p:sp>
      <p:sp>
        <p:nvSpPr>
          <p:cNvPr id="15" name="Text 10"/>
          <p:cNvSpPr/>
          <p:nvPr/>
        </p:nvSpPr>
        <p:spPr>
          <a:xfrm>
            <a:off x="822960" y="5074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5349240"/>
            <a:ext cx="4892040" cy="5486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61</a:t>
            </a:r>
            <a:endParaRPr lang="en-US" sz="2000" dirty="0"/>
          </a:p>
        </p:txBody>
      </p:sp>
      <p:sp>
        <p:nvSpPr>
          <p:cNvPr id="17" name="Shape 12"/>
          <p:cNvSpPr/>
          <p:nvPr/>
        </p:nvSpPr>
        <p:spPr>
          <a:xfrm>
            <a:off x="6199632" y="2697480"/>
            <a:ext cx="5440680" cy="2103120"/>
          </a:xfrm>
          <a:prstGeom prst="roundRect">
            <a:avLst>
              <a:gd name="adj" fmla="val 5217"/>
            </a:avLst>
          </a:prstGeom>
          <a:solidFill>
            <a:srgbClr val="EEF3F1"/>
          </a:solidFill>
          <a:ln w="12700">
            <a:solidFill>
              <a:srgbClr val="E6E1D6"/>
            </a:solidFill>
            <a:prstDash val="solid"/>
          </a:ln>
        </p:spPr>
      </p:sp>
      <p:sp>
        <p:nvSpPr>
          <p:cNvPr id="18" name="Text 13"/>
          <p:cNvSpPr/>
          <p:nvPr/>
        </p:nvSpPr>
        <p:spPr>
          <a:xfrm>
            <a:off x="6473952" y="2880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CHANGES THE ARRAY</a:t>
            </a:r>
            <a:endParaRPr lang="en-US" sz="1050" dirty="0"/>
          </a:p>
        </p:txBody>
      </p:sp>
      <p:sp>
        <p:nvSpPr>
          <p:cNvPr id="19" name="Text 14"/>
          <p:cNvSpPr/>
          <p:nvPr/>
        </p:nvSpPr>
        <p:spPr>
          <a:xfrm>
            <a:off x="6473952" y="3200400"/>
            <a:ext cx="4892040" cy="14173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temps.length;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temps[i] = temps[i] + 10;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System.out.println(temps[0]);</a:t>
            </a:r>
            <a:endParaRPr lang="en-US" sz="1500" dirty="0"/>
          </a:p>
        </p:txBody>
      </p:sp>
      <p:sp>
        <p:nvSpPr>
          <p:cNvPr id="20" name="Shape 15"/>
          <p:cNvSpPr/>
          <p:nvPr/>
        </p:nvSpPr>
        <p:spPr>
          <a:xfrm>
            <a:off x="6199632" y="4937760"/>
            <a:ext cx="5440680" cy="1051560"/>
          </a:xfrm>
          <a:prstGeom prst="roundRect">
            <a:avLst>
              <a:gd name="adj" fmla="val 10435"/>
            </a:avLst>
          </a:prstGeom>
          <a:solidFill>
            <a:srgbClr val="1F2B28"/>
          </a:solidFill>
          <a:ln w="12700">
            <a:solidFill>
              <a:srgbClr val="1F2B28"/>
            </a:solidFill>
            <a:prstDash val="solid"/>
          </a:ln>
        </p:spPr>
      </p:sp>
      <p:sp>
        <p:nvSpPr>
          <p:cNvPr id="21" name="Text 16"/>
          <p:cNvSpPr/>
          <p:nvPr/>
        </p:nvSpPr>
        <p:spPr>
          <a:xfrm>
            <a:off x="6473952" y="5074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7"/>
          <p:cNvSpPr/>
          <p:nvPr/>
        </p:nvSpPr>
        <p:spPr>
          <a:xfrm>
            <a:off x="6473952" y="5349240"/>
            <a:ext cx="4892040" cy="5486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71</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prints?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 one line per println.</a:t>
            </a:r>
            <a:endParaRPr lang="en-US" sz="2200" dirty="0"/>
          </a:p>
        </p:txBody>
      </p:sp>
      <p:sp>
        <p:nvSpPr>
          <p:cNvPr id="12" name="Shape 8"/>
          <p:cNvSpPr/>
          <p:nvPr/>
        </p:nvSpPr>
        <p:spPr>
          <a:xfrm>
            <a:off x="868680" y="2971800"/>
            <a:ext cx="6766560" cy="2743200"/>
          </a:xfrm>
          <a:prstGeom prst="roundRect">
            <a:avLst>
              <a:gd name="adj" fmla="val 4000"/>
            </a:avLst>
          </a:prstGeom>
          <a:solidFill>
            <a:srgbClr val="EEF3F1"/>
          </a:solidFill>
          <a:ln w="12700">
            <a:solidFill>
              <a:srgbClr val="E6E1D6"/>
            </a:solidFill>
            <a:prstDash val="solid"/>
          </a:ln>
        </p:spPr>
      </p:sp>
      <p:sp>
        <p:nvSpPr>
          <p:cNvPr id="13" name="Text 9"/>
          <p:cNvSpPr/>
          <p:nvPr/>
        </p:nvSpPr>
        <p:spPr>
          <a:xfrm>
            <a:off x="1143000" y="3154680"/>
            <a:ext cx="6217920" cy="23774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words = {"cat", "owl", "emu"};</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for (String w : words)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w = w +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System.out.println(w);</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System.out.println(words[0]);</a:t>
            </a:r>
            <a:endParaRPr lang="en-US" sz="1700" dirty="0"/>
          </a:p>
        </p:txBody>
      </p:sp>
      <p:sp>
        <p:nvSpPr>
          <p:cNvPr id="14" name="Shape 10"/>
          <p:cNvSpPr/>
          <p:nvPr/>
        </p:nvSpPr>
        <p:spPr>
          <a:xfrm>
            <a:off x="7909560" y="2971800"/>
            <a:ext cx="3429000" cy="2743200"/>
          </a:xfrm>
          <a:prstGeom prst="roundRect">
            <a:avLst>
              <a:gd name="adj" fmla="val 5000"/>
            </a:avLst>
          </a:prstGeom>
          <a:solidFill>
            <a:srgbClr val="FFFFFF"/>
          </a:solidFill>
          <a:ln w="12700">
            <a:solidFill>
              <a:srgbClr val="FFFFFF"/>
            </a:solidFill>
            <a:prstDash val="solid"/>
          </a:ln>
        </p:spPr>
      </p:sp>
      <p:sp>
        <p:nvSpPr>
          <p:cNvPr id="15" name="Text 11"/>
          <p:cNvSpPr/>
          <p:nvPr/>
        </p:nvSpPr>
        <p:spPr>
          <a:xfrm>
            <a:off x="8183880" y="3200400"/>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YOUR OUTPUT</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Arrays of objects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copy of a reference still reaches the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4206240" cy="4480560"/>
          </a:xfrm>
          <a:prstGeom prst="roundRect">
            <a:avLst>
              <a:gd name="adj" fmla="val 2609"/>
            </a:avLst>
          </a:prstGeom>
          <a:solidFill>
            <a:srgbClr val="EEF3F1"/>
          </a:solidFill>
          <a:ln w="12700">
            <a:solidFill>
              <a:srgbClr val="E6E1D6"/>
            </a:solidFill>
            <a:prstDash val="solid"/>
          </a:ln>
        </p:spPr>
      </p:sp>
      <p:sp>
        <p:nvSpPr>
          <p:cNvPr id="9" name="Text 5"/>
          <p:cNvSpPr/>
          <p:nvPr/>
        </p:nvSpPr>
        <p:spPr>
          <a:xfrm>
            <a:off x="822960" y="1737360"/>
            <a:ext cx="36576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PLANT.JAVA</a:t>
            </a:r>
            <a:endParaRPr lang="en-US" sz="1050" dirty="0"/>
          </a:p>
        </p:txBody>
      </p:sp>
      <p:sp>
        <p:nvSpPr>
          <p:cNvPr id="10" name="Text 6"/>
          <p:cNvSpPr/>
          <p:nvPr/>
        </p:nvSpPr>
        <p:spPr>
          <a:xfrm>
            <a:off x="822960" y="2057400"/>
            <a:ext cx="3657600" cy="37947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Plant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private int height;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Plant(int h)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height = h;</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void water()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height += 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int getHeight()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height;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4983480" y="1554480"/>
            <a:ext cx="6656832" cy="3154680"/>
          </a:xfrm>
          <a:prstGeom prst="roundRect">
            <a:avLst>
              <a:gd name="adj" fmla="val 3478"/>
            </a:avLst>
          </a:prstGeom>
          <a:solidFill>
            <a:srgbClr val="EEF3F1"/>
          </a:solidFill>
          <a:ln w="12700">
            <a:solidFill>
              <a:srgbClr val="E6E1D6"/>
            </a:solidFill>
            <a:prstDash val="solid"/>
          </a:ln>
        </p:spPr>
      </p:sp>
      <p:sp>
        <p:nvSpPr>
          <p:cNvPr id="12" name="Text 8"/>
          <p:cNvSpPr/>
          <p:nvPr/>
        </p:nvSpPr>
        <p:spPr>
          <a:xfrm>
            <a:off x="5257800" y="1737360"/>
            <a:ext cx="610819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a:t>
            </a:r>
            <a:endParaRPr lang="en-US" sz="1050" dirty="0"/>
          </a:p>
        </p:txBody>
      </p:sp>
      <p:sp>
        <p:nvSpPr>
          <p:cNvPr id="13" name="Text 9"/>
          <p:cNvSpPr/>
          <p:nvPr/>
        </p:nvSpPr>
        <p:spPr>
          <a:xfrm>
            <a:off x="5257800" y="2057400"/>
            <a:ext cx="6108192" cy="24688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Plant[] garden = {new Plant(5), new Plant(8)};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(Plant p : garden)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p.water();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(Plant p : garden)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 = new Plant(1);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System.out.println(garden[0].getHeight());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System.out.println(garden[1].getHeight());</a:t>
            </a:r>
            <a:endParaRPr lang="en-US" sz="1500" dirty="0"/>
          </a:p>
        </p:txBody>
      </p:sp>
      <p:sp>
        <p:nvSpPr>
          <p:cNvPr id="14" name="Shape 10"/>
          <p:cNvSpPr/>
          <p:nvPr/>
        </p:nvSpPr>
        <p:spPr>
          <a:xfrm>
            <a:off x="4983480" y="4846320"/>
            <a:ext cx="2011680" cy="1188720"/>
          </a:xfrm>
          <a:prstGeom prst="roundRect">
            <a:avLst>
              <a:gd name="adj" fmla="val 9231"/>
            </a:avLst>
          </a:prstGeom>
          <a:solidFill>
            <a:srgbClr val="1F2B28"/>
          </a:solidFill>
          <a:ln w="12700">
            <a:solidFill>
              <a:srgbClr val="1F2B28"/>
            </a:solidFill>
            <a:prstDash val="solid"/>
          </a:ln>
        </p:spPr>
      </p:sp>
      <p:sp>
        <p:nvSpPr>
          <p:cNvPr id="15" name="Text 11"/>
          <p:cNvSpPr/>
          <p:nvPr/>
        </p:nvSpPr>
        <p:spPr>
          <a:xfrm>
            <a:off x="5257800" y="49834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5257800" y="5257800"/>
            <a:ext cx="146304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10</a:t>
            </a:r>
            <a:endParaRPr lang="en-US" sz="2000" dirty="0"/>
          </a:p>
        </p:txBody>
      </p:sp>
      <p:sp>
        <p:nvSpPr>
          <p:cNvPr id="17" name="Shape 13"/>
          <p:cNvSpPr/>
          <p:nvPr/>
        </p:nvSpPr>
        <p:spPr>
          <a:xfrm>
            <a:off x="7178040" y="4846320"/>
            <a:ext cx="4462272" cy="1188720"/>
          </a:xfrm>
          <a:prstGeom prst="roundRect">
            <a:avLst>
              <a:gd name="adj" fmla="val 15385"/>
            </a:avLst>
          </a:prstGeom>
          <a:solidFill>
            <a:srgbClr val="E3F0FF"/>
          </a:solidFill>
          <a:ln w="12700">
            <a:solidFill>
              <a:srgbClr val="E3F0FF"/>
            </a:solidFill>
            <a:prstDash val="solid"/>
          </a:ln>
        </p:spPr>
      </p:sp>
      <p:sp>
        <p:nvSpPr>
          <p:cNvPr id="18" name="Text 14"/>
          <p:cNvSpPr/>
          <p:nvPr/>
        </p:nvSpPr>
        <p:spPr>
          <a:xfrm>
            <a:off x="7498080" y="4983480"/>
            <a:ext cx="3867912" cy="914400"/>
          </a:xfrm>
          <a:prstGeom prst="rect">
            <a:avLst/>
          </a:prstGeom>
          <a:noFill/>
          <a:ln/>
        </p:spPr>
        <p:txBody>
          <a:bodyPr wrap="square" lIns="0" tIns="0" rIns="0" bIns="0" rtlCol="0" anchor="ctr"/>
          <a:lstStyle/>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p.water()</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changes the object.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p = new Plant(1)</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changes only p.</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loop puts new plants in the garden?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garden starts as {new Plant(5), new Plant(8)}. What does each version print?</a:t>
            </a:r>
            <a:endParaRPr lang="en-US" sz="2200" dirty="0"/>
          </a:p>
        </p:txBody>
      </p:sp>
      <p:sp>
        <p:nvSpPr>
          <p:cNvPr id="12" name="Shape 8"/>
          <p:cNvSpPr/>
          <p:nvPr/>
        </p:nvSpPr>
        <p:spPr>
          <a:xfrm>
            <a:off x="868680" y="2971800"/>
            <a:ext cx="4480560" cy="2560320"/>
          </a:xfrm>
          <a:prstGeom prst="roundRect">
            <a:avLst>
              <a:gd name="adj" fmla="val 4286"/>
            </a:avLst>
          </a:prstGeom>
          <a:solidFill>
            <a:srgbClr val="EEF3F1"/>
          </a:solidFill>
          <a:ln w="12700">
            <a:solidFill>
              <a:srgbClr val="E6E1D6"/>
            </a:solidFill>
            <a:prstDash val="solid"/>
          </a:ln>
        </p:spPr>
      </p:sp>
      <p:sp>
        <p:nvSpPr>
          <p:cNvPr id="13" name="Text 9"/>
          <p:cNvSpPr/>
          <p:nvPr/>
        </p:nvSpPr>
        <p:spPr>
          <a:xfrm>
            <a:off x="1143000" y="3154680"/>
            <a:ext cx="3931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LOOP A</a:t>
            </a:r>
            <a:endParaRPr lang="en-US" sz="1050" dirty="0"/>
          </a:p>
        </p:txBody>
      </p:sp>
      <p:sp>
        <p:nvSpPr>
          <p:cNvPr id="14" name="Text 10"/>
          <p:cNvSpPr/>
          <p:nvPr/>
        </p:nvSpPr>
        <p:spPr>
          <a:xfrm>
            <a:off x="1143000" y="3474720"/>
            <a:ext cx="3931920" cy="18745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(Plant p : garden)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p = new Plant(1);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garden[0].getHeight());</a:t>
            </a:r>
            <a:endParaRPr lang="en-US" sz="1600" dirty="0"/>
          </a:p>
        </p:txBody>
      </p:sp>
      <p:sp>
        <p:nvSpPr>
          <p:cNvPr id="15" name="Shape 11"/>
          <p:cNvSpPr/>
          <p:nvPr/>
        </p:nvSpPr>
        <p:spPr>
          <a:xfrm>
            <a:off x="5577840" y="2971800"/>
            <a:ext cx="5760720" cy="2560320"/>
          </a:xfrm>
          <a:prstGeom prst="roundRect">
            <a:avLst>
              <a:gd name="adj" fmla="val 4286"/>
            </a:avLst>
          </a:prstGeom>
          <a:solidFill>
            <a:srgbClr val="EEF3F1"/>
          </a:solidFill>
          <a:ln w="12700">
            <a:solidFill>
              <a:srgbClr val="E6E1D6"/>
            </a:solidFill>
            <a:prstDash val="solid"/>
          </a:ln>
        </p:spPr>
      </p:sp>
      <p:sp>
        <p:nvSpPr>
          <p:cNvPr id="16" name="Text 12"/>
          <p:cNvSpPr/>
          <p:nvPr/>
        </p:nvSpPr>
        <p:spPr>
          <a:xfrm>
            <a:off x="5852160" y="3154680"/>
            <a:ext cx="52120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LOOP B</a:t>
            </a:r>
            <a:endParaRPr lang="en-US" sz="1050" dirty="0"/>
          </a:p>
        </p:txBody>
      </p:sp>
      <p:sp>
        <p:nvSpPr>
          <p:cNvPr id="17" name="Text 13"/>
          <p:cNvSpPr/>
          <p:nvPr/>
        </p:nvSpPr>
        <p:spPr>
          <a:xfrm>
            <a:off x="5852160" y="3474720"/>
            <a:ext cx="5212080" cy="18745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garden.length;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garden[i] = new Plant(1);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garden[0].getHeight());</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5</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5</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Choosing and rewriting</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traversal, three ways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463040"/>
            <a:ext cx="6400800" cy="1143000"/>
          </a:xfrm>
          <a:prstGeom prst="roundRect">
            <a:avLst>
              <a:gd name="adj" fmla="val 9600"/>
            </a:avLst>
          </a:prstGeom>
          <a:solidFill>
            <a:srgbClr val="EEF3F1"/>
          </a:solidFill>
          <a:ln w="12700">
            <a:solidFill>
              <a:srgbClr val="E6E1D6"/>
            </a:solidFill>
            <a:prstDash val="solid"/>
          </a:ln>
        </p:spPr>
      </p:sp>
      <p:sp>
        <p:nvSpPr>
          <p:cNvPr id="9" name="Text 5"/>
          <p:cNvSpPr/>
          <p:nvPr/>
        </p:nvSpPr>
        <p:spPr>
          <a:xfrm>
            <a:off x="822960" y="1645920"/>
            <a:ext cx="5852160" cy="7772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(String p : pets)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0" name="Shape 6"/>
          <p:cNvSpPr/>
          <p:nvPr/>
        </p:nvSpPr>
        <p:spPr>
          <a:xfrm>
            <a:off x="548640" y="2697480"/>
            <a:ext cx="6400800" cy="1417320"/>
          </a:xfrm>
          <a:prstGeom prst="roundRect">
            <a:avLst>
              <a:gd name="adj" fmla="val 7742"/>
            </a:avLst>
          </a:prstGeom>
          <a:solidFill>
            <a:srgbClr val="EEF3F1"/>
          </a:solidFill>
          <a:ln w="12700">
            <a:solidFill>
              <a:srgbClr val="E6E1D6"/>
            </a:solidFill>
            <a:prstDash val="solid"/>
          </a:ln>
        </p:spPr>
      </p:sp>
      <p:sp>
        <p:nvSpPr>
          <p:cNvPr id="11" name="Text 7"/>
          <p:cNvSpPr/>
          <p:nvPr/>
        </p:nvSpPr>
        <p:spPr>
          <a:xfrm>
            <a:off x="822960" y="2880360"/>
            <a:ext cx="5852160" cy="10515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pets.length;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String p = pets[i];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2" name="Shape 8"/>
          <p:cNvSpPr/>
          <p:nvPr/>
        </p:nvSpPr>
        <p:spPr>
          <a:xfrm>
            <a:off x="548640" y="4206240"/>
            <a:ext cx="6400800" cy="1920240"/>
          </a:xfrm>
          <a:prstGeom prst="roundRect">
            <a:avLst>
              <a:gd name="adj" fmla="val 5714"/>
            </a:avLst>
          </a:prstGeom>
          <a:solidFill>
            <a:srgbClr val="EEF3F1"/>
          </a:solidFill>
          <a:ln w="12700">
            <a:solidFill>
              <a:srgbClr val="E6E1D6"/>
            </a:solidFill>
            <a:prstDash val="solid"/>
          </a:ln>
        </p:spPr>
      </p:sp>
      <p:sp>
        <p:nvSpPr>
          <p:cNvPr id="13" name="Text 9"/>
          <p:cNvSpPr/>
          <p:nvPr/>
        </p:nvSpPr>
        <p:spPr>
          <a:xfrm>
            <a:off x="822960" y="4389120"/>
            <a:ext cx="5852160" cy="1554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k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(k &lt; pets.length)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String p = pets[k];</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k++;</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Text 10"/>
          <p:cNvSpPr/>
          <p:nvPr/>
        </p:nvSpPr>
        <p:spPr>
          <a:xfrm>
            <a:off x="7223760" y="1508760"/>
            <a:ext cx="4416552" cy="365760"/>
          </a:xfrm>
          <a:prstGeom prst="rect">
            <a:avLst/>
          </a:prstGeom>
          <a:noFill/>
          <a:ln/>
        </p:spPr>
        <p:txBody>
          <a:bodyPr wrap="square" lIns="0" tIns="0" rIns="0" bIns="0" rtlCol="0" anchor="ctr"/>
          <a:lstStyle/>
          <a:p>
            <a:pPr indent="0" marL="0">
              <a:buNone/>
            </a:pPr>
            <a:r>
              <a:rPr lang="en-US" sz="1400" dirty="0">
                <a:solidFill>
                  <a:srgbClr val="4F5D58"/>
                </a:solidFill>
                <a:latin typeface="Atkinson Hyperlegible Mono" pitchFamily="34" charset="0"/>
                <a:ea typeface="Atkinson Hyperlegible Mono" pitchFamily="34" charset="-122"/>
                <a:cs typeface="Atkinson Hyperlegible Mono" pitchFamily="34" charset="-120"/>
              </a:rPr>
              <a:t>String[] pets = {"cat", "owl", "emu"};</a:t>
            </a:r>
            <a:endParaRPr lang="en-US" sz="1400" dirty="0"/>
          </a:p>
        </p:txBody>
      </p:sp>
      <p:sp>
        <p:nvSpPr>
          <p:cNvPr id="15" name="Shape 11"/>
          <p:cNvSpPr/>
          <p:nvPr/>
        </p:nvSpPr>
        <p:spPr>
          <a:xfrm>
            <a:off x="7223760" y="2011680"/>
            <a:ext cx="4416552" cy="1600200"/>
          </a:xfrm>
          <a:prstGeom prst="roundRect">
            <a:avLst>
              <a:gd name="adj" fmla="val 6857"/>
            </a:avLst>
          </a:prstGeom>
          <a:solidFill>
            <a:srgbClr val="1F2B28"/>
          </a:solidFill>
          <a:ln w="12700">
            <a:solidFill>
              <a:srgbClr val="1F2B28"/>
            </a:solidFill>
            <a:prstDash val="solid"/>
          </a:ln>
        </p:spPr>
      </p:sp>
      <p:sp>
        <p:nvSpPr>
          <p:cNvPr id="16" name="Text 12"/>
          <p:cNvSpPr/>
          <p:nvPr/>
        </p:nvSpPr>
        <p:spPr>
          <a:xfrm>
            <a:off x="7498080" y="21488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7" name="Text 13"/>
          <p:cNvSpPr/>
          <p:nvPr/>
        </p:nvSpPr>
        <p:spPr>
          <a:xfrm>
            <a:off x="7498080" y="2423160"/>
            <a:ext cx="3867912" cy="10972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cat</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owl</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emu</a:t>
            </a:r>
            <a:endParaRPr lang="en-US" sz="2000" dirty="0"/>
          </a:p>
        </p:txBody>
      </p:sp>
      <p:sp>
        <p:nvSpPr>
          <p:cNvPr id="18" name="Text 14"/>
          <p:cNvSpPr/>
          <p:nvPr/>
        </p:nvSpPr>
        <p:spPr>
          <a:xfrm>
            <a:off x="7223760" y="3657600"/>
            <a:ext cx="4416552" cy="365760"/>
          </a:xfrm>
          <a:prstGeom prst="rect">
            <a:avLst/>
          </a:prstGeom>
          <a:noFill/>
          <a:ln/>
        </p:spPr>
        <p:txBody>
          <a:bodyPr wrap="square" lIns="0" tIns="0" rIns="0" bIns="0" rtlCol="0" anchor="ctr"/>
          <a:lstStyle/>
          <a:p>
            <a:pPr indent="0" marL="0">
              <a:buNone/>
            </a:pPr>
            <a:r>
              <a:rPr lang="en-US" sz="1500" dirty="0">
                <a:solidFill>
                  <a:srgbClr val="4F5D58"/>
                </a:solidFill>
                <a:latin typeface="Atkinson Hyperlegible Next" pitchFamily="34" charset="0"/>
                <a:ea typeface="Atkinson Hyperlegible Next" pitchFamily="34" charset="-122"/>
                <a:cs typeface="Atkinson Hyperlegible Next" pitchFamily="34" charset="-120"/>
              </a:rPr>
              <a:t>Each loop prints the same three lines.</a:t>
            </a:r>
            <a:endParaRPr lang="en-US" sz="1500" dirty="0"/>
          </a:p>
        </p:txBody>
      </p:sp>
      <p:sp>
        <p:nvSpPr>
          <p:cNvPr id="19" name="Shape 15"/>
          <p:cNvSpPr/>
          <p:nvPr/>
        </p:nvSpPr>
        <p:spPr>
          <a:xfrm>
            <a:off x="7223760" y="4206240"/>
            <a:ext cx="4416552" cy="1920240"/>
          </a:xfrm>
          <a:prstGeom prst="roundRect">
            <a:avLst>
              <a:gd name="adj" fmla="val 9524"/>
            </a:avLst>
          </a:prstGeom>
          <a:solidFill>
            <a:srgbClr val="E3F0FF"/>
          </a:solidFill>
          <a:ln w="12700">
            <a:solidFill>
              <a:srgbClr val="E3F0FF"/>
            </a:solidFill>
            <a:prstDash val="solid"/>
          </a:ln>
        </p:spPr>
      </p:sp>
      <p:pic>
        <p:nvPicPr>
          <p:cNvPr id="20"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498080" y="4462272"/>
            <a:ext cx="566928" cy="566928"/>
          </a:xfrm>
          <a:prstGeom prst="rect">
            <a:avLst/>
          </a:prstGeom>
        </p:spPr>
      </p:pic>
      <p:sp>
        <p:nvSpPr>
          <p:cNvPr id="21" name="Text 16"/>
          <p:cNvSpPr/>
          <p:nvPr/>
        </p:nvSpPr>
        <p:spPr>
          <a:xfrm>
            <a:off x="8275320" y="4343400"/>
            <a:ext cx="3090672" cy="164592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To rewrite, make the first line of the body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String p = pets[i];</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Then the rest of the body stays the same.</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loop should you choose?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914400"/>
        </p:xfrm>
        <a:graphic>
          <a:graphicData uri="http://schemas.openxmlformats.org/drawingml/2006/table">
            <a:tbl>
              <a:tblPr/>
              <a:tblGrid>
                <a:gridCol w="3931920"/>
                <a:gridCol w="2011680"/>
                <a:gridCol w="5150815"/>
              </a:tblGrid>
              <a:tr h="685800">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The task needs to...</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Use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Why</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8580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Use each value, first to last</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900" b="1" dirty="0">
                          <a:solidFill>
                            <a:srgbClr val="0B5A4D"/>
                          </a:solidFill>
                          <a:latin typeface="Atkinson Hyperlegible Next" pitchFamily="34" charset="0"/>
                          <a:ea typeface="Atkinson Hyperlegible Next" pitchFamily="34" charset="-122"/>
                          <a:cs typeface="Atkinson Hyperlegible Next" pitchFamily="34" charset="-120"/>
                        </a:rPr>
                        <a:t>Enhanced for</a:t>
                      </a:r>
                      <a:endParaRPr lang="en-US" sz="19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No index to get wrong</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8580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Know the position ("Day 3")</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900" b="1" dirty="0">
                          <a:solidFill>
                            <a:srgbClr val="8A4B0F"/>
                          </a:solidFill>
                          <a:latin typeface="Atkinson Hyperlegible Next" pitchFamily="34" charset="0"/>
                          <a:ea typeface="Atkinson Hyperlegible Next" pitchFamily="34" charset="-122"/>
                          <a:cs typeface="Atkinson Hyperlegible Next" pitchFamily="34" charset="-120"/>
                        </a:rPr>
                        <a:t>Indexed</a:t>
                      </a:r>
                      <a:endParaRPr lang="en-US" sz="19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enhanced loop never shows the index</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8580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Go backward, skip, or do part</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900" b="1" dirty="0">
                          <a:solidFill>
                            <a:srgbClr val="8A4B0F"/>
                          </a:solidFill>
                          <a:latin typeface="Atkinson Hyperlegible Next" pitchFamily="34" charset="0"/>
                          <a:ea typeface="Atkinson Hyperlegible Next" pitchFamily="34" charset="-122"/>
                          <a:cs typeface="Atkinson Hyperlegible Next" pitchFamily="34" charset="-120"/>
                        </a:rPr>
                        <a:t>Indexed</a:t>
                      </a:r>
                      <a:endParaRPr lang="en-US" sz="19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enhanced loop always visits all, in order</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8580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Store new values in the array</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900" b="1" dirty="0">
                          <a:solidFill>
                            <a:srgbClr val="8A4B0F"/>
                          </a:solidFill>
                          <a:latin typeface="Atkinson Hyperlegible Next" pitchFamily="34" charset="0"/>
                          <a:ea typeface="Atkinson Hyperlegible Next" pitchFamily="34" charset="-122"/>
                          <a:cs typeface="Atkinson Hyperlegible Next" pitchFamily="34" charset="-120"/>
                        </a:rPr>
                        <a:t>Indexed</a:t>
                      </a:r>
                      <a:endParaRPr lang="en-US" sz="19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Only arr[i] = ... changes an element</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8580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Call a method on each object</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900" b="1" dirty="0">
                          <a:solidFill>
                            <a:srgbClr val="1D4F9E"/>
                          </a:solidFill>
                          <a:latin typeface="Atkinson Hyperlegible Next" pitchFamily="34" charset="0"/>
                          <a:ea typeface="Atkinson Hyperlegible Next" pitchFamily="34" charset="-122"/>
                          <a:cs typeface="Atkinson Hyperlegible Next" pitchFamily="34" charset="-120"/>
                        </a:rPr>
                        <a:t>Either</a:t>
                      </a:r>
                      <a:endParaRPr lang="en-US" sz="19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loop variable refers to the real object</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Traverse</a:t>
            </a:r>
            <a:endParaRPr lang="en-US" sz="2200" dirty="0"/>
          </a:p>
        </p:txBody>
      </p:sp>
      <p:sp>
        <p:nvSpPr>
          <p:cNvPr id="10" name="Text 6"/>
          <p:cNvSpPr/>
          <p:nvPr/>
        </p:nvSpPr>
        <p:spPr>
          <a:xfrm>
            <a:off x="86868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Use a loop to reach all of an array's elements, or an ordered part, one after another.</a:t>
            </a:r>
            <a:endParaRPr lang="en-US" sz="16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Indexed loop</a:t>
            </a:r>
            <a:endParaRPr lang="en-US" sz="2200" dirty="0"/>
          </a:p>
        </p:txBody>
      </p:sp>
      <p:sp>
        <p:nvSpPr>
          <p:cNvPr id="13" name="Text 9"/>
          <p:cNvSpPr/>
          <p:nvPr/>
        </p:nvSpPr>
        <p:spPr>
          <a:xfrm>
            <a:off x="461772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for or while loop whose counter is used as the index of each element.</a:t>
            </a:r>
            <a:endParaRPr lang="en-US" sz="1600" dirty="0"/>
          </a:p>
        </p:txBody>
      </p:sp>
      <p:sp>
        <p:nvSpPr>
          <p:cNvPr id="14" name="Shape 10"/>
          <p:cNvSpPr/>
          <p:nvPr/>
        </p:nvSpPr>
        <p:spPr>
          <a:xfrm>
            <a:off x="8046720" y="1600200"/>
            <a:ext cx="3520440" cy="2011680"/>
          </a:xfrm>
          <a:prstGeom prst="roundRect">
            <a:avLst>
              <a:gd name="adj" fmla="val 9091"/>
            </a:avLst>
          </a:prstGeom>
          <a:solidFill>
            <a:srgbClr val="FFF1DD"/>
          </a:solidFill>
          <a:ln w="12700">
            <a:solidFill>
              <a:srgbClr val="FFF1DD"/>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Enhanced for loop</a:t>
            </a:r>
            <a:endParaRPr lang="en-US" sz="2200" dirty="0"/>
          </a:p>
        </p:txBody>
      </p:sp>
      <p:sp>
        <p:nvSpPr>
          <p:cNvPr id="16" name="Text 12"/>
          <p:cNvSpPr/>
          <p:nvPr/>
        </p:nvSpPr>
        <p:spPr>
          <a:xfrm>
            <a:off x="836676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loop that visits every element, first to last, without an index.</a:t>
            </a:r>
            <a:endParaRPr lang="en-US" sz="1600" dirty="0"/>
          </a:p>
        </p:txBody>
      </p:sp>
      <p:sp>
        <p:nvSpPr>
          <p:cNvPr id="17" name="Shape 13"/>
          <p:cNvSpPr/>
          <p:nvPr/>
        </p:nvSpPr>
        <p:spPr>
          <a:xfrm>
            <a:off x="548640" y="3840480"/>
            <a:ext cx="3520440" cy="2011680"/>
          </a:xfrm>
          <a:prstGeom prst="roundRect">
            <a:avLst>
              <a:gd name="adj" fmla="val 9091"/>
            </a:avLst>
          </a:prstGeom>
          <a:solidFill>
            <a:srgbClr val="FFF5C7"/>
          </a:solidFill>
          <a:ln w="12700">
            <a:solidFill>
              <a:srgbClr val="FFF5C7"/>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Loop variable</a:t>
            </a:r>
            <a:endParaRPr lang="en-US" sz="2200" dirty="0"/>
          </a:p>
        </p:txBody>
      </p:sp>
      <p:sp>
        <p:nvSpPr>
          <p:cNvPr id="19" name="Text 15"/>
          <p:cNvSpPr/>
          <p:nvPr/>
        </p:nvSpPr>
        <p:spPr>
          <a:xfrm>
            <a:off x="86868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In an enhanced for loop, it holds a copy of one element on each pass.</a:t>
            </a:r>
            <a:endParaRPr lang="en-US" sz="16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length - 1</a:t>
            </a:r>
            <a:endParaRPr lang="en-US" sz="2200" dirty="0"/>
          </a:p>
        </p:txBody>
      </p:sp>
      <p:sp>
        <p:nvSpPr>
          <p:cNvPr id="22" name="Text 18"/>
          <p:cNvSpPr/>
          <p:nvPr/>
        </p:nvSpPr>
        <p:spPr>
          <a:xfrm>
            <a:off x="461772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last valid index of any array.</a:t>
            </a:r>
            <a:endParaRPr lang="en-US" sz="1600" dirty="0"/>
          </a:p>
        </p:txBody>
      </p:sp>
      <p:sp>
        <p:nvSpPr>
          <p:cNvPr id="23" name="Shape 19"/>
          <p:cNvSpPr/>
          <p:nvPr/>
        </p:nvSpPr>
        <p:spPr>
          <a:xfrm>
            <a:off x="8046720" y="3840480"/>
            <a:ext cx="3520440" cy="2011680"/>
          </a:xfrm>
          <a:prstGeom prst="roundRect">
            <a:avLst>
              <a:gd name="adj" fmla="val 9091"/>
            </a:avLst>
          </a:prstGeom>
          <a:solidFill>
            <a:srgbClr val="FFF1DD"/>
          </a:solidFill>
          <a:ln w="12700">
            <a:solidFill>
              <a:srgbClr val="FFF1DD"/>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Out of bounds</a:t>
            </a:r>
            <a:endParaRPr lang="en-US" sz="2200" dirty="0"/>
          </a:p>
        </p:txBody>
      </p:sp>
      <p:sp>
        <p:nvSpPr>
          <p:cNvPr id="25" name="Text 21"/>
          <p:cNvSpPr/>
          <p:nvPr/>
        </p:nvSpPr>
        <p:spPr>
          <a:xfrm>
            <a:off x="836676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An index below 0, or at least the length. Using one crashes the program.</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Copy or the real thing?</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4.4 Array Traversals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22</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why an enhanced for loop can't double every value in an int array.</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The loop variable only holds a ______, so to change the array I need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Lily Pad Loops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4.4: Array Traversals</dc:title>
  <dc:subject>PptxGenJS Presentation</dc:subject>
  <dc:creator>Hopper</dc:creator>
  <cp:lastModifiedBy>Hopper</cp:lastModifiedBy>
  <cp:revision>1</cp:revision>
  <dcterms:created xsi:type="dcterms:W3CDTF">2026-10-16T20:45:09Z</dcterms:created>
  <dcterms:modified xsi:type="dcterms:W3CDTF">2026-10-16T20:45:09Z</dcterms:modified>
</cp:coreProperties>
</file>