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4.3 introduces the first data structure: the one-dimensional array. Students create arrays with new and with initializer lists, read and change single elements by index, use the length attribute, and meet ArrayIndexOutOfBoundsException. Visiting every element with a loop is Topic 4.4, so every example today reaches elements one index at a time. Every output on these slides comes from a real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pairs 2 minutes. Students will find they need an if statement per quiz: if the number is 1 print quiz1, if 2 print quiz2, and so on. With 30 quizzes that is 30 branches. There is no way to turn the number 3 into the name quiz3. Today's fix: one name for all the values, and a number to pick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Point out goal 5: an index problem is a run-time crash, not a compile error, so students must reason about indexes themselves.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array keeps a whole data set under one name.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piece by piece. The empty brackets in int[] mean "array of int". new creates the array object, and the number in its brackets is the size. Like any object, the variable holds a reference to the array. Every element must have the element type: an int array holds only ints. Why the 0s? That is Part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left side as "this variable refers to an array of ..." and each right side as "make a new array with room for ...". The element type appears on both sides and must match; the size appears only after new, because the size belongs to the array object, not the variable. The last one holds references, not Strings themselves.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element is reached by its position, starting at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index is how many steps from the start, so the first element is at index 0, just like the characters of a String. temps[0] reads the first value. temps[2] = 66 replaces only the element at index 2; the others do not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is 3, so temps[day] is the element at index 3, which is 74. temps[day - 1] works out the index first: 3 - 1 is 2, so it is 65. The last line adds two elements, 68 + 71. Point out that this is how a program turns the number 3 from the warm-up into one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5.0 and 2.0. Line 2 replaces cost[1] with cost[0] * 2, which is 2.5 * 2 = 5.0 (a double prints with .0). Line 3 adds 0.75 to cost[2]: 1.25 + 0.75 = 2.0. cost[0] never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ways to create an array, and what is inside each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same defaults as instance variables in Topic 3.4. A new array is never empty: it is full of defaults. For a reference type, null means the slot refers to no object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list sets both the length (3 values) and the contents, in order from index 0. It is a shortcut that works only in the declaration. Assigning a list on a later line does not compile; javac reports illegal start of expression (plus two follow-on errors).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array knows its own size, and that size never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colors.length is 3, so the last index is colors.length - 1, which is 2: "gold". That expression works for an array of any size, so prefer it to typing 2. The last line is different: colors[1] is the String "teal", and length() with parentheses is the String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looks as if stock grew from 2 to 4, but line 2 created a brand-new array of four zeros and pointed stock at it. The old array, holding 12 and 7, still has length 2; nothing refers to it anymore. The length is set when an array is created and can never change.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happens at the edges, and what an array of objects really holds.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temps has length 4, so the valid indexes are 0 through 3. temps[temps.length] is temps[4], one past the end. The program compiles, prints 74, and then crashes on line 3, so "finished" never prints. The message names the bad index and the length. A negative index crashes the same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Pet[3] makes three slots, each null. No Pet exists until new Pet("Biscuit") runs and its reference is stored in shelter[0]. Printing shelter[1] prints null. Calling a method on it, shelter[1].getName(), throws a NullPointerException: the index is valid, but the slot holds no object.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4, 3, f. words[1] is "kiwi", and its String length() is 4. words.length is the array's length, 3, with no parentheses. last is words[words.length - 1], the last element, "fig", and substring(0, 1) is "f". Ask which line uses the attribute and which uses the method.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have students give an example from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rewrite the warm-up with one array and answer: how do you print quiz 3, and how do you print the last quiz? Listen for an initializer list, scores[2] for quiz 3 (index 2, not 3), and scores[scores.length - 1] for the last. Then hand out the Mind the Index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4  ·  TOPIC 4.3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Mind the Index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Array creation and access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4.3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Five quizzes, five variables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user types 3. How do you print quiz 3's score?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4937760" cy="2651760"/>
          </a:xfrm>
          <a:prstGeom prst="roundRect">
            <a:avLst>
              <a:gd name="adj" fmla="val 413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WHAT WE CAN DO SO FAR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43000" y="3474720"/>
            <a:ext cx="43891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quiz1 = 88;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quiz2 = 92;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quiz3 = 75;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quiz4 = 81;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quiz5 = 90;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6217920" y="3063240"/>
            <a:ext cx="5120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Talk with a partner. How much code would you need for 5 quizzes? For 30? Is there a way to turn the number 3 into the name quiz3?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can...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Create an array with new and with an initializer list.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State the default value every element starts with.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Read and change one element using its index in square brackets.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Use the length attribute, and explain why an array's length can never change.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Predict when an index throws an ArrayIndexOutOfBoundsException.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name, many values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 array stores many values of one type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array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stores multiple values of the same type. Each value is an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element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Elements can be primitive values or object references.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5760720" cy="868680"/>
          </a:xfrm>
          <a:prstGeom prst="roundRect">
            <a:avLst>
              <a:gd name="adj" fmla="val 12632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scores = new int[5];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840480"/>
          <a:ext cx="576072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9319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Piece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Meaning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int[]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the variable's type: array of int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scores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the name; it holds a reference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new int[5]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new array with room for 5 ints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 8"/>
          <p:cNvSpPr/>
          <p:nvPr/>
        </p:nvSpPr>
        <p:spPr>
          <a:xfrm>
            <a:off x="6766560" y="278892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MEMORY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6766560" y="31546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scores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7909560" y="3429000"/>
            <a:ext cx="36576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17" name="Shape 11"/>
          <p:cNvSpPr/>
          <p:nvPr/>
        </p:nvSpPr>
        <p:spPr>
          <a:xfrm>
            <a:off x="8321040" y="3154680"/>
            <a:ext cx="658368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8" name="Text 12"/>
          <p:cNvSpPr/>
          <p:nvPr/>
        </p:nvSpPr>
        <p:spPr>
          <a:xfrm>
            <a:off x="8321040" y="3154680"/>
            <a:ext cx="658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800" dirty="0"/>
          </a:p>
        </p:txBody>
      </p:sp>
      <p:sp>
        <p:nvSpPr>
          <p:cNvPr id="19" name="Shape 13"/>
          <p:cNvSpPr/>
          <p:nvPr/>
        </p:nvSpPr>
        <p:spPr>
          <a:xfrm>
            <a:off x="8979408" y="3154680"/>
            <a:ext cx="658368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8979408" y="3154680"/>
            <a:ext cx="658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800" dirty="0"/>
          </a:p>
        </p:txBody>
      </p:sp>
      <p:sp>
        <p:nvSpPr>
          <p:cNvPr id="21" name="Shape 15"/>
          <p:cNvSpPr/>
          <p:nvPr/>
        </p:nvSpPr>
        <p:spPr>
          <a:xfrm>
            <a:off x="9637776" y="3154680"/>
            <a:ext cx="658368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9637776" y="3154680"/>
            <a:ext cx="658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800" dirty="0"/>
          </a:p>
        </p:txBody>
      </p:sp>
      <p:sp>
        <p:nvSpPr>
          <p:cNvPr id="23" name="Shape 17"/>
          <p:cNvSpPr/>
          <p:nvPr/>
        </p:nvSpPr>
        <p:spPr>
          <a:xfrm>
            <a:off x="10296144" y="3154680"/>
            <a:ext cx="658368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10296144" y="3154680"/>
            <a:ext cx="658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800" dirty="0"/>
          </a:p>
        </p:txBody>
      </p:sp>
      <p:sp>
        <p:nvSpPr>
          <p:cNvPr id="25" name="Shape 19"/>
          <p:cNvSpPr/>
          <p:nvPr/>
        </p:nvSpPr>
        <p:spPr>
          <a:xfrm>
            <a:off x="10954512" y="3154680"/>
            <a:ext cx="658368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10954512" y="3154680"/>
            <a:ext cx="6583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6766560" y="40233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object, five elements, all int.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Arrays of different element types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600200"/>
          </a:xfrm>
          <a:prstGeom prst="roundRect">
            <a:avLst>
              <a:gd name="adj" fmla="val 685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1054577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double[] prices = new double[3];</a:t>
            </a:r>
            <a:endParaRPr lang="en-US" sz="2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boolean[] lightsOn = new boolean[4];</a:t>
            </a:r>
            <a:endParaRPr lang="en-US" sz="20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 songs = new String[2];</a:t>
            </a:r>
            <a:endParaRPr lang="en-US" sz="2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383280"/>
          <a:ext cx="11094415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2743200"/>
                <a:gridCol w="3596335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Variable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Element type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Number of elements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Kind of element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prices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double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primitive value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lightsOn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boolean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primitive value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songs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String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reference to a String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 6"/>
          <p:cNvSpPr/>
          <p:nvPr/>
        </p:nvSpPr>
        <p:spPr>
          <a:xfrm>
            <a:off x="548640" y="562356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Type on both sides must match. The size goes only after new.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Index and square brackets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Square brackets and an index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31520" y="1691640"/>
            <a:ext cx="1325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temps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2194560" y="1691640"/>
            <a:ext cx="1005840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2194560" y="169164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68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2194560" y="246888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3200400" y="1691640"/>
            <a:ext cx="1005840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3200400" y="169164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71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3200400" y="246888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4206240" y="1691640"/>
            <a:ext cx="1005840" cy="731520"/>
          </a:xfrm>
          <a:prstGeom prst="rect">
            <a:avLst/>
          </a:prstGeom>
          <a:solidFill>
            <a:srgbClr val="FFE28A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4206240" y="169164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65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4206240" y="246888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5212080" y="1691640"/>
            <a:ext cx="1005840" cy="73152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212080" y="169164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74</a:t>
            </a:r>
            <a:endParaRPr lang="en-US" sz="2000" dirty="0"/>
          </a:p>
        </p:txBody>
      </p:sp>
      <p:sp>
        <p:nvSpPr>
          <p:cNvPr id="20" name="Text 16"/>
          <p:cNvSpPr/>
          <p:nvPr/>
        </p:nvSpPr>
        <p:spPr>
          <a:xfrm>
            <a:off x="5212080" y="246888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7"/>
          <p:cNvSpPr/>
          <p:nvPr/>
        </p:nvSpPr>
        <p:spPr>
          <a:xfrm>
            <a:off x="548640" y="245059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index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6675120" y="1554480"/>
            <a:ext cx="4965192" cy="1463040"/>
          </a:xfrm>
          <a:prstGeom prst="roundRect">
            <a:avLst>
              <a:gd name="adj" fmla="val 12500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23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810512"/>
            <a:ext cx="566928" cy="566928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7726680" y="1691640"/>
            <a:ext cx="363931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arr[index]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reads or changes one element. Valid indexes run from 0 to one less than the length.</a:t>
            </a:r>
            <a:endParaRPr lang="en-US" sz="1700" dirty="0"/>
          </a:p>
        </p:txBody>
      </p:sp>
      <p:sp>
        <p:nvSpPr>
          <p:cNvPr id="25" name="Shape 20"/>
          <p:cNvSpPr/>
          <p:nvPr/>
        </p:nvSpPr>
        <p:spPr>
          <a:xfrm>
            <a:off x="548640" y="3291840"/>
            <a:ext cx="676656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822960" y="3474720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READ, THEN CHANGE</a:t>
            </a:r>
            <a:endParaRPr lang="en-US" sz="1050" dirty="0"/>
          </a:p>
        </p:txBody>
      </p:sp>
      <p:sp>
        <p:nvSpPr>
          <p:cNvPr id="27" name="Text 22"/>
          <p:cNvSpPr/>
          <p:nvPr/>
        </p:nvSpPr>
        <p:spPr>
          <a:xfrm>
            <a:off x="822960" y="3794760"/>
            <a:ext cx="62179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temps = {68, 71, 65, 74};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System.out.println(temps[0]);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temps[2] = 66;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System.out.println(temps[2]);</a:t>
            </a:r>
            <a:endParaRPr lang="en-US" sz="1700" dirty="0"/>
          </a:p>
        </p:txBody>
      </p:sp>
      <p:sp>
        <p:nvSpPr>
          <p:cNvPr id="28" name="Shape 23"/>
          <p:cNvSpPr/>
          <p:nvPr/>
        </p:nvSpPr>
        <p:spPr>
          <a:xfrm>
            <a:off x="7589520" y="3291840"/>
            <a:ext cx="4050792" cy="2194560"/>
          </a:xfrm>
          <a:prstGeom prst="roundRect">
            <a:avLst>
              <a:gd name="adj" fmla="val 5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7863840" y="34290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30" name="Text 25"/>
          <p:cNvSpPr/>
          <p:nvPr/>
        </p:nvSpPr>
        <p:spPr>
          <a:xfrm>
            <a:off x="7863840" y="3703320"/>
            <a:ext cx="350215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68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66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 index can be any int expression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766560" cy="2240280"/>
          </a:xfrm>
          <a:prstGeom prst="roundRect">
            <a:avLst>
              <a:gd name="adj" fmla="val 489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2179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temps = {68, 71, 65, 74};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day = 3;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System.out.println(temps[day]);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System.out.println(temps[day - 1]);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System.out.println(temps[0] + temps[1]);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7589520" y="1554480"/>
            <a:ext cx="4050792" cy="2240280"/>
          </a:xfrm>
          <a:prstGeom prst="roundRect">
            <a:avLst>
              <a:gd name="adj" fmla="val 4898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786384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7863840" y="1965960"/>
            <a:ext cx="350215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74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65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139</a:t>
            </a:r>
            <a:endParaRPr lang="en-US" sz="2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977640"/>
          <a:ext cx="11094415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3200400"/>
                <a:gridCol w="3870655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Expression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Index used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Value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temps[day]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74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temps[day - 1]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3 - 1 = 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65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temps[0] + temps[1]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0 and 1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68 + 71 = 139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Trace the cost array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Write the exact output.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583680" cy="2743200"/>
          </a:xfrm>
          <a:prstGeom prst="roundRect">
            <a:avLst>
              <a:gd name="adj" fmla="val 4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double[] cost = {2.5, 4.0, 1.25};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cost[1] = cost[0] * 2;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cost[2] += 0.75;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System.out.println(cost[1]);</a:t>
            </a:r>
            <a:endParaRPr lang="en-US" sz="18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System.out.println(cost[2]);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7772400" y="2971800"/>
            <a:ext cx="3566160" cy="2743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046720" y="320040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YOUR OUTPUT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Defaults and initializer lists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new fills every element with a default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51206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01168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Element type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Default value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int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0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double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0.0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boolean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false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reference type, like String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null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5943600" y="1554480"/>
            <a:ext cx="5696712" cy="2606040"/>
          </a:xfrm>
          <a:prstGeom prst="roundRect">
            <a:avLst>
              <a:gd name="adj" fmla="val 4211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6217920" y="1737360"/>
            <a:ext cx="5148072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counts = new int[3];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double[] rates = new double[2];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boolean[] lightsOn = new boolean[4];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 songs = new String[2];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System.out.println(counts[0]);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System.out.println(rates[1]);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System.out.println(lightsOn[3]);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System.out.println(songs[0]);</a:t>
            </a:r>
            <a:endParaRPr lang="en-US" sz="1600" dirty="0"/>
          </a:p>
        </p:txBody>
      </p:sp>
      <p:sp>
        <p:nvSpPr>
          <p:cNvPr id="11" name="Shape 6"/>
          <p:cNvSpPr/>
          <p:nvPr/>
        </p:nvSpPr>
        <p:spPr>
          <a:xfrm>
            <a:off x="5943600" y="4297680"/>
            <a:ext cx="5696712" cy="1737360"/>
          </a:xfrm>
          <a:prstGeom prst="roundRect">
            <a:avLst>
              <a:gd name="adj" fmla="val 6316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6217920" y="44348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6217920" y="4709160"/>
            <a:ext cx="514807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0.0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false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null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548640" y="4526280"/>
            <a:ext cx="5120640" cy="1508760"/>
          </a:xfrm>
          <a:prstGeom prst="roundRect">
            <a:avLst>
              <a:gd name="adj" fmla="val 1212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5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782312"/>
            <a:ext cx="566928" cy="56692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600200" y="4663440"/>
            <a:ext cx="37947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When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new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creates an array, every element starts at the default for its type.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 initializer list creates and fills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6949440" cy="1828800"/>
          </a:xfrm>
          <a:prstGeom prst="roundRect">
            <a:avLst>
              <a:gd name="adj" fmla="val 6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WORKS: LIST IN THE DECLARATION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6400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 colors = {"red", "teal", "gold"};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System.out.println(colors.length);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System.out.println(colors[1]);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7772400" y="1554480"/>
            <a:ext cx="3867912" cy="1828800"/>
          </a:xfrm>
          <a:prstGeom prst="roundRect">
            <a:avLst>
              <a:gd name="adj" fmla="val 6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04672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046720" y="1965960"/>
            <a:ext cx="3319272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teal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611880"/>
            <a:ext cx="6949440" cy="1371600"/>
          </a:xfrm>
          <a:prstGeom prst="roundRect">
            <a:avLst>
              <a:gd name="adj" fmla="val 8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22960" y="3794760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DOES NOT COMPILE: LIST ON A LATER LINE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822960" y="411480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 colors;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colors = {"red", "teal", "gold"};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7772400" y="3611880"/>
            <a:ext cx="3867912" cy="1371600"/>
          </a:xfrm>
          <a:prstGeom prst="roundRect">
            <a:avLst>
              <a:gd name="adj" fmla="val 8000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001000" y="3611880"/>
            <a:ext cx="3474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javac: </a:t>
            </a:r>
            <a:pPr indent="0" marL="0">
              <a:buNone/>
            </a:pPr>
            <a:r>
              <a:rPr lang="en-US" sz="170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illegal start of expression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548640" y="5212080"/>
            <a:ext cx="11094415" cy="822960"/>
          </a:xfrm>
          <a:prstGeom prst="roundRect">
            <a:avLst>
              <a:gd name="adj" fmla="val 22222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20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468112"/>
            <a:ext cx="566928" cy="56692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600200" y="5349240"/>
            <a:ext cx="97685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initializer list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sets the length and the values in one step, starting at index 0.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Length is fixed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length: an attribute, not a method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731520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676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 colors = {"red", "teal", "gold"};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System.out.println(colors.length);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System.out.println(colors[colors.length - 1]);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System.out.println(colors[1].length());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8138160" y="1554480"/>
            <a:ext cx="3502152" cy="2194560"/>
          </a:xfrm>
          <a:prstGeom prst="roundRect">
            <a:avLst>
              <a:gd name="adj" fmla="val 5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412480" y="16916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412480" y="1965960"/>
            <a:ext cx="2953512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3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gold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</a:t>
            </a:r>
            <a:endParaRPr lang="en-US" sz="2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977640"/>
          <a:ext cx="11094415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91840"/>
                <a:gridCol w="5608015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You have...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Its size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Why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an array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colors.length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length is an attribute of the array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String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F2B28"/>
                          </a:solidFill>
                          <a:latin typeface="Atkinson Hyperlegible Mono" pitchFamily="34" charset="0"/>
                          <a:ea typeface="Atkinson Hyperlegible Mono" pitchFamily="34" charset="-122"/>
                          <a:cs typeface="Atkinson Hyperlegible Mono" pitchFamily="34" charset="-120"/>
                        </a:rPr>
                        <a:t>"teal".length()</a:t>
                      </a:r>
                      <a:endParaRPr lang="en-US" sz="1600" dirty="0">
                        <a:latin typeface="Atkinson Hyperlegible Mono" charset="0"/>
                        <a:ea typeface="Atkinson Hyperlegible Mono" charset="0"/>
                        <a:cs typeface="Atkinson Hyperlegible Mono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length() is a String method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 9"/>
          <p:cNvSpPr/>
          <p:nvPr/>
        </p:nvSpPr>
        <p:spPr>
          <a:xfrm>
            <a:off x="548640" y="562356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last element is always at arr.length - 1.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"Making the array bigger"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array's length is set when it is created and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cannot be changed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new makes a different array; it never stretches the old one.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5486400" cy="1783080"/>
          </a:xfrm>
          <a:prstGeom prst="roundRect">
            <a:avLst>
              <a:gd name="adj" fmla="val 615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49377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stock = {12, 7};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stock = new int[4];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System.out.println(stock.length);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System.out.println(stock[0]);</a:t>
            </a:r>
            <a:endParaRPr lang="en-US" sz="1700" dirty="0"/>
          </a:p>
        </p:txBody>
      </p:sp>
      <p:sp>
        <p:nvSpPr>
          <p:cNvPr id="13" name="Shape 8"/>
          <p:cNvSpPr/>
          <p:nvPr/>
        </p:nvSpPr>
        <p:spPr>
          <a:xfrm>
            <a:off x="548640" y="4709160"/>
            <a:ext cx="5486400" cy="1280160"/>
          </a:xfrm>
          <a:prstGeom prst="roundRect">
            <a:avLst>
              <a:gd name="adj" fmla="val 8571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822960" y="48463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822960" y="5120640"/>
            <a:ext cx="4937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2000" dirty="0"/>
          </a:p>
        </p:txBody>
      </p:sp>
      <p:sp>
        <p:nvSpPr>
          <p:cNvPr id="16" name="Text 11"/>
          <p:cNvSpPr/>
          <p:nvPr/>
        </p:nvSpPr>
        <p:spPr>
          <a:xfrm>
            <a:off x="6400800" y="283464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BEFORE LINE 2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6400800" y="315468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stock</a:t>
            </a:r>
            <a:endParaRPr lang="en-US" sz="1700" dirty="0"/>
          </a:p>
        </p:txBody>
      </p:sp>
      <p:sp>
        <p:nvSpPr>
          <p:cNvPr id="18" name="Shape 13"/>
          <p:cNvSpPr/>
          <p:nvPr/>
        </p:nvSpPr>
        <p:spPr>
          <a:xfrm>
            <a:off x="7360920" y="3429000"/>
            <a:ext cx="36576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19" name="Shape 14"/>
          <p:cNvSpPr/>
          <p:nvPr/>
        </p:nvSpPr>
        <p:spPr>
          <a:xfrm>
            <a:off x="7772400" y="3154680"/>
            <a:ext cx="6858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772400" y="315468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</a:t>
            </a:r>
            <a:endParaRPr lang="en-US" sz="1700" dirty="0"/>
          </a:p>
        </p:txBody>
      </p:sp>
      <p:sp>
        <p:nvSpPr>
          <p:cNvPr id="21" name="Shape 16"/>
          <p:cNvSpPr/>
          <p:nvPr/>
        </p:nvSpPr>
        <p:spPr>
          <a:xfrm>
            <a:off x="8458200" y="3154680"/>
            <a:ext cx="6858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458200" y="315468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</a:t>
            </a:r>
            <a:endParaRPr lang="en-US" sz="1700" dirty="0"/>
          </a:p>
        </p:txBody>
      </p:sp>
      <p:sp>
        <p:nvSpPr>
          <p:cNvPr id="23" name="Text 18"/>
          <p:cNvSpPr/>
          <p:nvPr/>
        </p:nvSpPr>
        <p:spPr>
          <a:xfrm>
            <a:off x="6400800" y="40690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AFTER LINE 2</a:t>
            </a:r>
            <a:endParaRPr lang="en-US" sz="1050" dirty="0"/>
          </a:p>
        </p:txBody>
      </p:sp>
      <p:sp>
        <p:nvSpPr>
          <p:cNvPr id="24" name="Text 19"/>
          <p:cNvSpPr/>
          <p:nvPr/>
        </p:nvSpPr>
        <p:spPr>
          <a:xfrm>
            <a:off x="6400800" y="438912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stock</a:t>
            </a:r>
            <a:endParaRPr lang="en-US" sz="1700" dirty="0"/>
          </a:p>
        </p:txBody>
      </p:sp>
      <p:sp>
        <p:nvSpPr>
          <p:cNvPr id="25" name="Shape 20"/>
          <p:cNvSpPr/>
          <p:nvPr/>
        </p:nvSpPr>
        <p:spPr>
          <a:xfrm>
            <a:off x="7360920" y="4663440"/>
            <a:ext cx="36576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6" name="Shape 21"/>
          <p:cNvSpPr/>
          <p:nvPr/>
        </p:nvSpPr>
        <p:spPr>
          <a:xfrm>
            <a:off x="7772400" y="4389120"/>
            <a:ext cx="6858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7772400" y="438912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700" dirty="0"/>
          </a:p>
        </p:txBody>
      </p:sp>
      <p:sp>
        <p:nvSpPr>
          <p:cNvPr id="28" name="Shape 23"/>
          <p:cNvSpPr/>
          <p:nvPr/>
        </p:nvSpPr>
        <p:spPr>
          <a:xfrm>
            <a:off x="8458200" y="4389120"/>
            <a:ext cx="6858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8458200" y="438912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700" dirty="0"/>
          </a:p>
        </p:txBody>
      </p:sp>
      <p:sp>
        <p:nvSpPr>
          <p:cNvPr id="30" name="Shape 25"/>
          <p:cNvSpPr/>
          <p:nvPr/>
        </p:nvSpPr>
        <p:spPr>
          <a:xfrm>
            <a:off x="9144000" y="4389120"/>
            <a:ext cx="6858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9144000" y="438912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700" dirty="0"/>
          </a:p>
        </p:txBody>
      </p:sp>
      <p:sp>
        <p:nvSpPr>
          <p:cNvPr id="32" name="Shape 27"/>
          <p:cNvSpPr/>
          <p:nvPr/>
        </p:nvSpPr>
        <p:spPr>
          <a:xfrm>
            <a:off x="9829800" y="4389120"/>
            <a:ext cx="6858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9829800" y="438912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700" dirty="0"/>
          </a:p>
        </p:txBody>
      </p:sp>
      <p:sp>
        <p:nvSpPr>
          <p:cNvPr id="34" name="Shape 29"/>
          <p:cNvSpPr/>
          <p:nvPr/>
        </p:nvSpPr>
        <p:spPr>
          <a:xfrm>
            <a:off x="7772400" y="5166360"/>
            <a:ext cx="685800" cy="548640"/>
          </a:xfrm>
          <a:prstGeom prst="rect">
            <a:avLst/>
          </a:prstGeom>
          <a:solidFill>
            <a:srgbClr val="F4F1E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35" name="Text 30"/>
          <p:cNvSpPr/>
          <p:nvPr/>
        </p:nvSpPr>
        <p:spPr>
          <a:xfrm>
            <a:off x="7772400" y="516636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</a:t>
            </a:r>
            <a:endParaRPr lang="en-US" sz="1700" dirty="0"/>
          </a:p>
        </p:txBody>
      </p:sp>
      <p:sp>
        <p:nvSpPr>
          <p:cNvPr id="36" name="Shape 31"/>
          <p:cNvSpPr/>
          <p:nvPr/>
        </p:nvSpPr>
        <p:spPr>
          <a:xfrm>
            <a:off x="8458200" y="5166360"/>
            <a:ext cx="685800" cy="548640"/>
          </a:xfrm>
          <a:prstGeom prst="rect">
            <a:avLst/>
          </a:prstGeom>
          <a:solidFill>
            <a:srgbClr val="F4F1E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37" name="Text 32"/>
          <p:cNvSpPr/>
          <p:nvPr/>
        </p:nvSpPr>
        <p:spPr>
          <a:xfrm>
            <a:off x="8458200" y="516636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</a:t>
            </a:r>
            <a:endParaRPr lang="en-US" sz="1700" dirty="0"/>
          </a:p>
        </p:txBody>
      </p:sp>
      <p:sp>
        <p:nvSpPr>
          <p:cNvPr id="38" name="Text 33"/>
          <p:cNvSpPr/>
          <p:nvPr/>
        </p:nvSpPr>
        <p:spPr>
          <a:xfrm>
            <a:off x="9235440" y="516636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old array, unchanged, no variable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Out of bounds, and objects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One past the end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Valid indexes are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0 through length - 1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Any other index throws an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ArrayIndexOutOfBoundsException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while the program runs.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6035040" cy="2148840"/>
          </a:xfrm>
          <a:prstGeom prst="roundRect">
            <a:avLst>
              <a:gd name="adj" fmla="val 510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54864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int[] temps = {68, 71, 65, 74};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System.out.println(temps[3]);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System.out.println(temps[temps.length]);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System.out.println("finished");</a:t>
            </a:r>
            <a:endParaRPr lang="en-US" sz="1700" dirty="0"/>
          </a:p>
        </p:txBody>
      </p:sp>
      <p:sp>
        <p:nvSpPr>
          <p:cNvPr id="13" name="Shape 8"/>
          <p:cNvSpPr/>
          <p:nvPr/>
        </p:nvSpPr>
        <p:spPr>
          <a:xfrm>
            <a:off x="548640" y="5074920"/>
            <a:ext cx="6035040" cy="914400"/>
          </a:xfrm>
          <a:prstGeom prst="roundRect">
            <a:avLst>
              <a:gd name="adj" fmla="val 12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822960" y="5212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822960" y="54864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74</a:t>
            </a:r>
            <a:endParaRPr lang="en-US" sz="2000" dirty="0"/>
          </a:p>
        </p:txBody>
      </p:sp>
      <p:sp>
        <p:nvSpPr>
          <p:cNvPr id="16" name="Shape 11"/>
          <p:cNvSpPr/>
          <p:nvPr/>
        </p:nvSpPr>
        <p:spPr>
          <a:xfrm>
            <a:off x="6858000" y="2788920"/>
            <a:ext cx="4782312" cy="3200400"/>
          </a:xfrm>
          <a:prstGeom prst="roundRect">
            <a:avLst>
              <a:gd name="adj" fmla="val 3429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7132320" y="292608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FFB27A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ERROR WHILE RUNNING (WRAPPED)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7132320" y="3291840"/>
            <a:ext cx="43891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Exception in thread "main"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java.lang.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ArrayIndexOutOfBoundsException: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Index 4 out of bounds for length 4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An array of objects holds references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4663440" cy="4434840"/>
          </a:xfrm>
          <a:prstGeom prst="roundRect">
            <a:avLst>
              <a:gd name="adj" fmla="val 247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CLASS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1148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class Pet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private String name;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Pet(String petName)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name = petName;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public String getName() {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return name;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}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40680" y="1554480"/>
            <a:ext cx="6199632" cy="2057400"/>
          </a:xfrm>
          <a:prstGeom prst="roundRect">
            <a:avLst>
              <a:gd name="adj" fmla="val 5333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715000" y="1737360"/>
            <a:ext cx="5650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MAIN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5715000" y="2057400"/>
            <a:ext cx="565099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Pet[] shelter = new Pet[3];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shelter[0] = new Pet("Biscuit");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System.out.println(shelter[0].getName());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System.out.println(shelter[1]);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5440680" y="3749040"/>
            <a:ext cx="2926080" cy="1097280"/>
          </a:xfrm>
          <a:prstGeom prst="roundRect">
            <a:avLst>
              <a:gd name="adj" fmla="val 10000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715000" y="38862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5715000" y="41605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Biscuit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null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8823960" y="3794760"/>
            <a:ext cx="9144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823960" y="379476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ref</a:t>
            </a:r>
            <a:endParaRPr lang="en-US" sz="1500" dirty="0"/>
          </a:p>
        </p:txBody>
      </p:sp>
      <p:sp>
        <p:nvSpPr>
          <p:cNvPr id="19" name="Text 15"/>
          <p:cNvSpPr/>
          <p:nvPr/>
        </p:nvSpPr>
        <p:spPr>
          <a:xfrm>
            <a:off x="8823960" y="43891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0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9738360" y="3794760"/>
            <a:ext cx="9144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738360" y="379476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null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9738360" y="43891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10652760" y="3794760"/>
            <a:ext cx="914400" cy="548640"/>
          </a:xfrm>
          <a:prstGeom prst="rect">
            <a:avLst/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10652760" y="379476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null</a:t>
            </a:r>
            <a:endParaRPr lang="en-US" sz="1500" dirty="0"/>
          </a:p>
        </p:txBody>
      </p:sp>
      <p:sp>
        <p:nvSpPr>
          <p:cNvPr id="25" name="Text 21"/>
          <p:cNvSpPr/>
          <p:nvPr/>
        </p:nvSpPr>
        <p:spPr>
          <a:xfrm>
            <a:off x="10652760" y="43891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F5D5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5440680" y="4983480"/>
            <a:ext cx="6199632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27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5239512"/>
            <a:ext cx="566928" cy="566928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6492240" y="5120640"/>
            <a:ext cx="48737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shelter[1].getName() would throw a </a:t>
            </a:r>
            <a:pPr indent="0" marL="0">
              <a:buNone/>
            </a:pPr>
            <a:r>
              <a:rPr lang="en-US" sz="15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NullPointerException</a:t>
            </a:r>
            <a:pPr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Elements are Strings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Write the exact output. Which length is which?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749808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6949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String[] words = {"apple", "kiwi", "fig"};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System.out.println(words[1].length());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System.out.println(words.length);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String last = words[words.length - 1];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System.out.println(last.substring(0, 1));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8595360" y="2971800"/>
            <a:ext cx="2743200" cy="2377440"/>
          </a:xfrm>
          <a:prstGeom prst="roundRect">
            <a:avLst>
              <a:gd name="adj" fmla="val 576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869680" y="3200400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YOUR OUTPUT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Array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object that stores a fixed number of values of one type.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Element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value stored in an array.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Index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An element's position, from 0 to length - 1.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Default value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0, 0.0, false, or null: what new puts in each element.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Initializer list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Values in braces that create and fill an array at once.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length</a:t>
            </a:r>
            <a:endParaRPr lang="en-US" sz="22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number of elements; an attribute, fixed at creation.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Back to the five quizzes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4.3 Array Creation and Access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Rewrite the five quiz variables as one array. Then explain to your partner how to print quiz 3 and the last quiz.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Quiz 3 is at index ______ because ______. The last quiz is at index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Mind the Index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4.3: Array Creation and Access</dc:title>
  <dc:subject>PptxGenJS Presentation</dc:subject>
  <dc:creator>Hopper</dc:creator>
  <cp:lastModifiedBy>Hopper</cp:lastModifiedBy>
  <cp:revision>1</cp:revision>
  <dcterms:created xsi:type="dcterms:W3CDTF">2026-10-16T20:50:10Z</dcterms:created>
  <dcterms:modified xsi:type="dcterms:W3CDTF">2026-10-16T20:50:10Z</dcterms:modified>
</cp:coreProperties>
</file>