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4.2: what a data set is, how a question decides the processing, and how an algorithm visits the values one at a time. Students plan in words and in tables or charts before any code. No arrays yet (that is 4.3); the Java at the end visits the letters of a String, using the loops from Unit 2. Every person and place in this deck is made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questions on the board and keep them for slide 7: total minutes, average per day, best day, how many days of 30 or more, any day with none, did it go up from day to day. One number on its own says little; the questions come from looking at the values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Point out goal 4: today students plan with tables and charts before writing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words: data set, data value, and the results we calculate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week of reading minutes is a data set; each day's minutes is one data value. Values do not have to be numbers: a playlist is a data set of titles, and weather can be one letter per day. Stress the bottom callout: a total or average is calculated from the data. Writing it into the table as another row would get it counted again the next time someone adds the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is collected to answer questions. Different questions need different processing.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the warm-up questions on the board: which row does each one fit? These are the accumulator patterns from 2.9 and the flag from 2.10, now seen as ways to analyze a data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question by question. Over 50: 57, 61, and 57 match, so 3 (a counter). Most visitors: 61 on Thursday (the best so far). Average: 42 + 57 + 38 + 61 + 57 is 255, and 255 / 5 is 51 (a running total, then divide). Then ask the last question: the data is about the Elm Street branch only, so it cannot say anything about another branch.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a counter (count the scores of at least 90). 2 the best so far, kept as the lowest. 3 a flag that turns true at the first 100. 4 this data cannot answer it: the scores say nothing about study time. Push on 4: the program could still print a number, and it would be meaningless.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an algorithm actually processes a data set: one value at a time,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cashier analogy: items go past the scanner one at a time and the register updates one total. Where it breaks down: a cashier can look back at the bagged items, but a program reading values in order often cannot, so it must remember what it needs as it goes. Every algorithm today has these three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plan, then fill the table row by row with the class. The algorithm only ever holds one number, total. Change the question to "how many days of 30 or more?" and only step 2 changes: the counter goes 0, 0, 1, 1, 2, 3, so the answer is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wrong plan, the reset runs again at every value, so only the last day can ever count. Friday has 30 minutes, so it reports 1 instead of 3. Ask students to say, for each step of a plan, whether it happens once or once per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Pictures of the data help plan the algorithm before any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table gives exact values, which you need to follow an algorithm. A chart turns each value into a bar, so a pattern (Wednesday's gap, Thursday's peak) jumps out. The chart also suggests an algorithm: compare each bar with the 30-minute line, one bar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start lowest at the first price and bestStore at 1; for each later store, if its price is less than lowest, replace both. Fill the table: only store 2 beats the best so far, so the answer is 19 at store 2. Starting from the first value guarantees the answer is a real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wrong plan in the table: 24 &lt; 0 no, 19 &lt; 0 no, 27 &lt; 0 no, 21 &lt; 0 no. Nothing ever replaces the 0, so it reports a price of 0, which is not in the data at all. The same trap catches a "highest" that starts at 0 when every value is negative. The planning table catches it before any code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column of a planning table becomes a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plan to code: the flag anyLate is set up once, before the loop. The loop visits each letter, one at a time (substring(i, i + 1) is the letter at index i). The if turns the flag true at the L on day 4, and nothing turns it back. The report comes after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Any late days? false. Line 6 sets the flag on every pass, so each letter overwrites the one before. The L on day 4 sets it true, but the P on day 5 sets it back to false, and the last letter decides. A flag should only ever be set to true inside the loop, as on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write a three-step plan for one warm-up question, then trade with another pair, who checks it with a planning table. Listen for setup before the first value, processing once per value, and a report after the last. Then hand out the One at a Time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4.2</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at a Time</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Introduction to using data sets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4.2</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week of reading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questions could you ask about this week?</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6766560" cy="914400"/>
        </p:xfrm>
        <a:graphic>
          <a:graphicData uri="http://schemas.openxmlformats.org/drawingml/2006/table">
            <a:tbl>
              <a:tblPr/>
              <a:tblGrid>
                <a:gridCol w="2194560"/>
                <a:gridCol w="914400"/>
                <a:gridCol w="914400"/>
                <a:gridCol w="914400"/>
                <a:gridCol w="914400"/>
                <a:gridCol w="9144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Day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Tue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Thu</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Fri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Minutes read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3" name="Text 8"/>
          <p:cNvSpPr/>
          <p:nvPr/>
        </p:nvSpPr>
        <p:spPr>
          <a:xfrm>
            <a:off x="7955280" y="2971800"/>
            <a:ext cx="3383280" cy="25603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With a partner, write three different questions this data could answer. What would you need to keep track of to answer each one?</a:t>
            </a:r>
            <a:endParaRPr lang="en-US" sz="1800" dirty="0"/>
          </a:p>
        </p:txBody>
      </p:sp>
      <p:sp>
        <p:nvSpPr>
          <p:cNvPr id="14" name="Text 9"/>
          <p:cNvSpPr/>
          <p:nvPr/>
        </p:nvSpPr>
        <p:spPr>
          <a:xfrm>
            <a:off x="868680" y="4526280"/>
            <a:ext cx="6766560" cy="548640"/>
          </a:xfrm>
          <a:prstGeom prst="rect">
            <a:avLst/>
          </a:prstGeom>
          <a:noFill/>
          <a:ln/>
        </p:spPr>
        <p:txBody>
          <a:bodyPr wrap="square" lIns="0" tIns="0" rIns="0" bIns="0" rtlCol="0" anchor="ctr"/>
          <a:lstStyle/>
          <a:p>
            <a:pPr indent="0" marL="0">
              <a:buNone/>
            </a:pPr>
            <a:r>
              <a:rPr lang="en-US" sz="1800" i="1" dirty="0">
                <a:solidFill>
                  <a:srgbClr val="4F5D58"/>
                </a:solidFill>
                <a:latin typeface="Atkinson Hyperlegible Next" pitchFamily="34" charset="0"/>
                <a:ea typeface="Atkinson Hyperlegible Next" pitchFamily="34" charset="-122"/>
                <a:cs typeface="Atkinson Hyperlegible Next" pitchFamily="34" charset="-120"/>
              </a:rPr>
              <a:t>Is "20 minutes on Monday" interesting by itself?</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what a data set is and tell a data value apart from a result.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Match a question to the processing it needs, and spot a question the data cannot answer.</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an algorithm in words that visits the values one at a time.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Show a data set as a table or chart, and use a planning table to check a plan.</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Java code that visits a data set one value at a time.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What a data set is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data set and its data values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data set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 collection of specific pieces of information about one subject. Each piece is 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data 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88920"/>
            <a:ext cx="3520440" cy="1965960"/>
          </a:xfrm>
          <a:prstGeom prst="roundRect">
            <a:avLst>
              <a:gd name="adj" fmla="val 9302"/>
            </a:avLst>
          </a:prstGeom>
          <a:solidFill>
            <a:srgbClr val="DDF5EE"/>
          </a:solidFill>
          <a:ln w="12700">
            <a:solidFill>
              <a:srgbClr val="DDF5EE"/>
            </a:solidFill>
            <a:prstDash val="solid"/>
          </a:ln>
        </p:spPr>
      </p:sp>
      <p:sp>
        <p:nvSpPr>
          <p:cNvPr id="12" name="Shape 7"/>
          <p:cNvSpPr/>
          <p:nvPr/>
        </p:nvSpPr>
        <p:spPr>
          <a:xfrm>
            <a:off x="822960" y="3017520"/>
            <a:ext cx="502920" cy="91440"/>
          </a:xfrm>
          <a:prstGeom prst="rect">
            <a:avLst/>
          </a:prstGeom>
          <a:solidFill>
            <a:srgbClr val="0E7C6B"/>
          </a:solidFill>
          <a:ln w="12700">
            <a:solidFill>
              <a:srgbClr val="0E7C6B"/>
            </a:solidFill>
            <a:prstDash val="solid"/>
          </a:ln>
        </p:spPr>
      </p:sp>
      <p:sp>
        <p:nvSpPr>
          <p:cNvPr id="13" name="Text 8"/>
          <p:cNvSpPr/>
          <p:nvPr/>
        </p:nvSpPr>
        <p:spPr>
          <a:xfrm>
            <a:off x="822960" y="320040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subject</a:t>
            </a:r>
            <a:endParaRPr lang="en-US" sz="2200" dirty="0"/>
          </a:p>
        </p:txBody>
      </p:sp>
      <p:sp>
        <p:nvSpPr>
          <p:cNvPr id="14" name="Text 9"/>
          <p:cNvSpPr/>
          <p:nvPr/>
        </p:nvSpPr>
        <p:spPr>
          <a:xfrm>
            <a:off x="822960" y="3703320"/>
            <a:ext cx="297180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Every value is the same kind of fact: minutes read in one day.</a:t>
            </a:r>
            <a:endParaRPr lang="en-US" sz="1700" dirty="0"/>
          </a:p>
        </p:txBody>
      </p:sp>
      <p:sp>
        <p:nvSpPr>
          <p:cNvPr id="15" name="Shape 10"/>
          <p:cNvSpPr/>
          <p:nvPr/>
        </p:nvSpPr>
        <p:spPr>
          <a:xfrm>
            <a:off x="4297680" y="2788920"/>
            <a:ext cx="3520440" cy="1965960"/>
          </a:xfrm>
          <a:prstGeom prst="roundRect">
            <a:avLst>
              <a:gd name="adj" fmla="val 9302"/>
            </a:avLst>
          </a:prstGeom>
          <a:solidFill>
            <a:srgbClr val="FFF5C7"/>
          </a:solidFill>
          <a:ln w="12700">
            <a:solidFill>
              <a:srgbClr val="FFF5C7"/>
            </a:solidFill>
            <a:prstDash val="solid"/>
          </a:ln>
        </p:spPr>
      </p:sp>
      <p:sp>
        <p:nvSpPr>
          <p:cNvPr id="16" name="Shape 11"/>
          <p:cNvSpPr/>
          <p:nvPr/>
        </p:nvSpPr>
        <p:spPr>
          <a:xfrm>
            <a:off x="4572000" y="3017520"/>
            <a:ext cx="502920" cy="91440"/>
          </a:xfrm>
          <a:prstGeom prst="rect">
            <a:avLst/>
          </a:prstGeom>
          <a:solidFill>
            <a:srgbClr val="F2B705"/>
          </a:solidFill>
          <a:ln w="12700">
            <a:solidFill>
              <a:srgbClr val="F2B705"/>
            </a:solidFill>
            <a:prstDash val="solid"/>
          </a:ln>
        </p:spPr>
      </p:sp>
      <p:sp>
        <p:nvSpPr>
          <p:cNvPr id="17" name="Text 12"/>
          <p:cNvSpPr/>
          <p:nvPr/>
        </p:nvSpPr>
        <p:spPr>
          <a:xfrm>
            <a:off x="4572000" y="320040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Specific</a:t>
            </a:r>
            <a:endParaRPr lang="en-US" sz="2200" dirty="0"/>
          </a:p>
        </p:txBody>
      </p:sp>
      <p:sp>
        <p:nvSpPr>
          <p:cNvPr id="18" name="Text 13"/>
          <p:cNvSpPr/>
          <p:nvPr/>
        </p:nvSpPr>
        <p:spPr>
          <a:xfrm>
            <a:off x="4572000" y="3703320"/>
            <a:ext cx="297180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value is a real observation: Thursday, exactly 45 minutes.</a:t>
            </a:r>
            <a:endParaRPr lang="en-US" sz="1700" dirty="0"/>
          </a:p>
        </p:txBody>
      </p:sp>
      <p:sp>
        <p:nvSpPr>
          <p:cNvPr id="19" name="Shape 14"/>
          <p:cNvSpPr/>
          <p:nvPr/>
        </p:nvSpPr>
        <p:spPr>
          <a:xfrm>
            <a:off x="8046720" y="2788920"/>
            <a:ext cx="3520440" cy="1965960"/>
          </a:xfrm>
          <a:prstGeom prst="roundRect">
            <a:avLst>
              <a:gd name="adj" fmla="val 9302"/>
            </a:avLst>
          </a:prstGeom>
          <a:solidFill>
            <a:srgbClr val="F0E9FF"/>
          </a:solidFill>
          <a:ln w="12700">
            <a:solidFill>
              <a:srgbClr val="F0E9FF"/>
            </a:solidFill>
            <a:prstDash val="solid"/>
          </a:ln>
        </p:spPr>
      </p:sp>
      <p:sp>
        <p:nvSpPr>
          <p:cNvPr id="20" name="Shape 15"/>
          <p:cNvSpPr/>
          <p:nvPr/>
        </p:nvSpPr>
        <p:spPr>
          <a:xfrm>
            <a:off x="8321040" y="3017520"/>
            <a:ext cx="502920" cy="91440"/>
          </a:xfrm>
          <a:prstGeom prst="rect">
            <a:avLst/>
          </a:prstGeom>
          <a:solidFill>
            <a:srgbClr val="7A5AF5"/>
          </a:solidFill>
          <a:ln w="12700">
            <a:solidFill>
              <a:srgbClr val="7A5AF5"/>
            </a:solidFill>
            <a:prstDash val="solid"/>
          </a:ln>
        </p:spPr>
      </p:sp>
      <p:sp>
        <p:nvSpPr>
          <p:cNvPr id="21" name="Text 16"/>
          <p:cNvSpPr/>
          <p:nvPr/>
        </p:nvSpPr>
        <p:spPr>
          <a:xfrm>
            <a:off x="8321040" y="320040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Belong together</a:t>
            </a:r>
            <a:endParaRPr lang="en-US" sz="2200" dirty="0"/>
          </a:p>
        </p:txBody>
      </p:sp>
      <p:sp>
        <p:nvSpPr>
          <p:cNvPr id="22" name="Text 17"/>
          <p:cNvSpPr/>
          <p:nvPr/>
        </p:nvSpPr>
        <p:spPr>
          <a:xfrm>
            <a:off x="8321040" y="3703320"/>
            <a:ext cx="297180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All five days are the same reader's same week.</a:t>
            </a:r>
            <a:endParaRPr lang="en-US" sz="1700" dirty="0"/>
          </a:p>
        </p:txBody>
      </p:sp>
      <p:sp>
        <p:nvSpPr>
          <p:cNvPr id="23" name="Shape 18"/>
          <p:cNvSpPr/>
          <p:nvPr/>
        </p:nvSpPr>
        <p:spPr>
          <a:xfrm>
            <a:off x="548640" y="4937760"/>
            <a:ext cx="11094415" cy="1051560"/>
          </a:xfrm>
          <a:prstGeom prst="roundRect">
            <a:avLst>
              <a:gd name="adj" fmla="val 17391"/>
            </a:avLst>
          </a:prstGeom>
          <a:solidFill>
            <a:srgbClr val="FFF1DD"/>
          </a:solidFill>
          <a:ln w="12700">
            <a:solidFill>
              <a:srgbClr val="FFF1DD"/>
            </a:solidFill>
            <a:prstDash val="solid"/>
          </a:ln>
        </p:spPr>
      </p:sp>
      <p:pic>
        <p:nvPicPr>
          <p:cNvPr id="24"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22960" y="5193792"/>
            <a:ext cx="566928" cy="566928"/>
          </a:xfrm>
          <a:prstGeom prst="rect">
            <a:avLst/>
          </a:prstGeom>
        </p:spPr>
      </p:pic>
      <p:sp>
        <p:nvSpPr>
          <p:cNvPr id="25" name="Text 19"/>
          <p:cNvSpPr/>
          <p:nvPr/>
        </p:nvSpPr>
        <p:spPr>
          <a:xfrm>
            <a:off x="1600200" y="5074920"/>
            <a:ext cx="9768535" cy="7772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week's total, 130 minutes, is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result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was calculated from the data, not recorded on any day. Keep results out of the data set.</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question decides the work</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kind of question needs something remembered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3017520"/>
                <a:gridCol w="4572000"/>
                <a:gridCol w="3504895"/>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Kind of question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Reading-week example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to remember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How much in all?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many minutes this week?</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running total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What is typical?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Average minutes per day?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running total, then divide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How many match?</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many days of 30 or more?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counter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Which is biggest?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was the best day?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best so far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Is there any?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Was there a day with 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true/false flag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Is there a pattern?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More than the day before?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previous value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Text 4"/>
          <p:cNvSpPr/>
          <p:nvPr/>
        </p:nvSpPr>
        <p:spPr>
          <a:xfrm>
            <a:off x="548640" y="5577840"/>
            <a:ext cx="11094415"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five values, six different jobs.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questions, one data set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Text 4"/>
          <p:cNvSpPr/>
          <p:nvPr/>
        </p:nvSpPr>
        <p:spPr>
          <a:xfrm>
            <a:off x="548640" y="1554480"/>
            <a:ext cx="7315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ELM STREET LIBRARY, VISITORS PER DAY</a:t>
            </a:r>
            <a:endParaRPr lang="en-US" sz="10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94415" cy="914400"/>
        </p:xfrm>
        <a:graphic>
          <a:graphicData uri="http://schemas.openxmlformats.org/drawingml/2006/table">
            <a:tbl>
              <a:tblPr/>
              <a:tblGrid>
                <a:gridCol w="2407615"/>
                <a:gridCol w="1737360"/>
                <a:gridCol w="1737360"/>
                <a:gridCol w="1737360"/>
                <a:gridCol w="1737360"/>
                <a:gridCol w="1737360"/>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Day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Tue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Thu</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Fri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Visitors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38</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0" name="Shape 5"/>
          <p:cNvSpPr/>
          <p:nvPr/>
        </p:nvSpPr>
        <p:spPr>
          <a:xfrm>
            <a:off x="548640" y="3154680"/>
            <a:ext cx="5440680" cy="1325880"/>
          </a:xfrm>
          <a:prstGeom prst="roundRect">
            <a:avLst>
              <a:gd name="adj" fmla="val 12414"/>
            </a:avLst>
          </a:prstGeom>
          <a:solidFill>
            <a:srgbClr val="DDF5EE"/>
          </a:solidFill>
          <a:ln w="12700">
            <a:solidFill>
              <a:srgbClr val="DDF5EE"/>
            </a:solidFill>
            <a:prstDash val="solid"/>
          </a:ln>
        </p:spPr>
      </p:sp>
      <p:sp>
        <p:nvSpPr>
          <p:cNvPr id="11" name="Text 6"/>
          <p:cNvSpPr/>
          <p:nvPr/>
        </p:nvSpPr>
        <p:spPr>
          <a:xfrm>
            <a:off x="822960" y="3291840"/>
            <a:ext cx="3840480" cy="7772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How many days had more than 50 visitors?</a:t>
            </a:r>
            <a:endParaRPr lang="en-US" sz="1800" dirty="0"/>
          </a:p>
        </p:txBody>
      </p:sp>
      <p:sp>
        <p:nvSpPr>
          <p:cNvPr id="12" name="Text 7"/>
          <p:cNvSpPr/>
          <p:nvPr/>
        </p:nvSpPr>
        <p:spPr>
          <a:xfrm>
            <a:off x="822960" y="4023360"/>
            <a:ext cx="3840480" cy="365760"/>
          </a:xfrm>
          <a:prstGeom prst="rect">
            <a:avLst/>
          </a:prstGeom>
          <a:noFill/>
          <a:ln/>
        </p:spPr>
        <p:txBody>
          <a:bodyPr wrap="square" lIns="0" tIns="0" rIns="0" bIns="0" rtlCol="0" anchor="ctr"/>
          <a:lstStyle/>
          <a:p>
            <a:pPr indent="0" marL="0">
              <a:buNone/>
            </a:pPr>
            <a:r>
              <a:rPr lang="en-US" sz="1500" b="1" dirty="0">
                <a:solidFill>
                  <a:srgbClr val="4F5D58"/>
                </a:solidFill>
                <a:latin typeface="Atkinson Hyperlegible Next" pitchFamily="34" charset="0"/>
                <a:ea typeface="Atkinson Hyperlegible Next" pitchFamily="34" charset="-122"/>
                <a:cs typeface="Atkinson Hyperlegible Next" pitchFamily="34" charset="-120"/>
              </a:rPr>
              <a:t>counter</a:t>
            </a:r>
            <a:endParaRPr lang="en-US" sz="1500" dirty="0"/>
          </a:p>
        </p:txBody>
      </p:sp>
      <p:sp>
        <p:nvSpPr>
          <p:cNvPr id="13" name="Text 8"/>
          <p:cNvSpPr/>
          <p:nvPr/>
        </p:nvSpPr>
        <p:spPr>
          <a:xfrm>
            <a:off x="4663440" y="3291840"/>
            <a:ext cx="1097280" cy="1051560"/>
          </a:xfrm>
          <a:prstGeom prst="rect">
            <a:avLst/>
          </a:prstGeom>
          <a:noFill/>
          <a:ln/>
        </p:spPr>
        <p:txBody>
          <a:bodyPr wrap="square" lIns="0" tIns="0" rIns="0" bIns="0" rtlCol="0" anchor="ctr"/>
          <a:lstStyle/>
          <a:p>
            <a:pPr algn="ctr" indent="0" marL="0">
              <a:buNone/>
            </a:pPr>
            <a:r>
              <a:rPr lang="en-US" sz="3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3</a:t>
            </a:r>
            <a:endParaRPr lang="en-US" sz="3600" dirty="0"/>
          </a:p>
        </p:txBody>
      </p:sp>
      <p:sp>
        <p:nvSpPr>
          <p:cNvPr id="14" name="Shape 9"/>
          <p:cNvSpPr/>
          <p:nvPr/>
        </p:nvSpPr>
        <p:spPr>
          <a:xfrm>
            <a:off x="6172200" y="3154680"/>
            <a:ext cx="5440680" cy="1325880"/>
          </a:xfrm>
          <a:prstGeom prst="roundRect">
            <a:avLst>
              <a:gd name="adj" fmla="val 12414"/>
            </a:avLst>
          </a:prstGeom>
          <a:solidFill>
            <a:srgbClr val="FFF5C7"/>
          </a:solidFill>
          <a:ln w="12700">
            <a:solidFill>
              <a:srgbClr val="FFF5C7"/>
            </a:solidFill>
            <a:prstDash val="solid"/>
          </a:ln>
        </p:spPr>
      </p:sp>
      <p:sp>
        <p:nvSpPr>
          <p:cNvPr id="15" name="Text 10"/>
          <p:cNvSpPr/>
          <p:nvPr/>
        </p:nvSpPr>
        <p:spPr>
          <a:xfrm>
            <a:off x="6446520" y="3291840"/>
            <a:ext cx="3840480" cy="7772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What was the most visitors in one day?</a:t>
            </a:r>
            <a:endParaRPr lang="en-US" sz="1800" dirty="0"/>
          </a:p>
        </p:txBody>
      </p:sp>
      <p:sp>
        <p:nvSpPr>
          <p:cNvPr id="16" name="Text 11"/>
          <p:cNvSpPr/>
          <p:nvPr/>
        </p:nvSpPr>
        <p:spPr>
          <a:xfrm>
            <a:off x="6446520" y="4023360"/>
            <a:ext cx="3840480" cy="365760"/>
          </a:xfrm>
          <a:prstGeom prst="rect">
            <a:avLst/>
          </a:prstGeom>
          <a:noFill/>
          <a:ln/>
        </p:spPr>
        <p:txBody>
          <a:bodyPr wrap="square" lIns="0" tIns="0" rIns="0" bIns="0" rtlCol="0" anchor="ctr"/>
          <a:lstStyle/>
          <a:p>
            <a:pPr indent="0" marL="0">
              <a:buNone/>
            </a:pPr>
            <a:r>
              <a:rPr lang="en-US" sz="1500" b="1" dirty="0">
                <a:solidFill>
                  <a:srgbClr val="4F5D58"/>
                </a:solidFill>
                <a:latin typeface="Atkinson Hyperlegible Next" pitchFamily="34" charset="0"/>
                <a:ea typeface="Atkinson Hyperlegible Next" pitchFamily="34" charset="-122"/>
                <a:cs typeface="Atkinson Hyperlegible Next" pitchFamily="34" charset="-120"/>
              </a:rPr>
              <a:t>best so far</a:t>
            </a:r>
            <a:endParaRPr lang="en-US" sz="1500" dirty="0"/>
          </a:p>
        </p:txBody>
      </p:sp>
      <p:sp>
        <p:nvSpPr>
          <p:cNvPr id="17" name="Text 12"/>
          <p:cNvSpPr/>
          <p:nvPr/>
        </p:nvSpPr>
        <p:spPr>
          <a:xfrm>
            <a:off x="10287000" y="3291840"/>
            <a:ext cx="1097280" cy="1051560"/>
          </a:xfrm>
          <a:prstGeom prst="rect">
            <a:avLst/>
          </a:prstGeom>
          <a:noFill/>
          <a:ln/>
        </p:spPr>
        <p:txBody>
          <a:bodyPr wrap="square" lIns="0" tIns="0" rIns="0" bIns="0" rtlCol="0" anchor="ctr"/>
          <a:lstStyle/>
          <a:p>
            <a:pPr algn="ctr" indent="0" marL="0">
              <a:buNone/>
            </a:pPr>
            <a:r>
              <a:rPr lang="en-US" sz="3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61</a:t>
            </a:r>
            <a:endParaRPr lang="en-US" sz="3600" dirty="0"/>
          </a:p>
        </p:txBody>
      </p:sp>
      <p:sp>
        <p:nvSpPr>
          <p:cNvPr id="18" name="Shape 13"/>
          <p:cNvSpPr/>
          <p:nvPr/>
        </p:nvSpPr>
        <p:spPr>
          <a:xfrm>
            <a:off x="548640" y="4617720"/>
            <a:ext cx="5440680" cy="1325880"/>
          </a:xfrm>
          <a:prstGeom prst="roundRect">
            <a:avLst>
              <a:gd name="adj" fmla="val 12414"/>
            </a:avLst>
          </a:prstGeom>
          <a:solidFill>
            <a:srgbClr val="E3F0FF"/>
          </a:solidFill>
          <a:ln w="12700">
            <a:solidFill>
              <a:srgbClr val="E3F0FF"/>
            </a:solidFill>
            <a:prstDash val="solid"/>
          </a:ln>
        </p:spPr>
      </p:sp>
      <p:sp>
        <p:nvSpPr>
          <p:cNvPr id="19" name="Text 14"/>
          <p:cNvSpPr/>
          <p:nvPr/>
        </p:nvSpPr>
        <p:spPr>
          <a:xfrm>
            <a:off x="822960" y="4754880"/>
            <a:ext cx="3840480" cy="7772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What was the average per day?</a:t>
            </a:r>
            <a:endParaRPr lang="en-US" sz="1800" dirty="0"/>
          </a:p>
        </p:txBody>
      </p:sp>
      <p:sp>
        <p:nvSpPr>
          <p:cNvPr id="20" name="Text 15"/>
          <p:cNvSpPr/>
          <p:nvPr/>
        </p:nvSpPr>
        <p:spPr>
          <a:xfrm>
            <a:off x="822960" y="5486400"/>
            <a:ext cx="3840480" cy="365760"/>
          </a:xfrm>
          <a:prstGeom prst="rect">
            <a:avLst/>
          </a:prstGeom>
          <a:noFill/>
          <a:ln/>
        </p:spPr>
        <p:txBody>
          <a:bodyPr wrap="square" lIns="0" tIns="0" rIns="0" bIns="0" rtlCol="0" anchor="ctr"/>
          <a:lstStyle/>
          <a:p>
            <a:pPr indent="0" marL="0">
              <a:buNone/>
            </a:pPr>
            <a:r>
              <a:rPr lang="en-US" sz="1500" b="1" dirty="0">
                <a:solidFill>
                  <a:srgbClr val="4F5D58"/>
                </a:solidFill>
                <a:latin typeface="Atkinson Hyperlegible Next" pitchFamily="34" charset="0"/>
                <a:ea typeface="Atkinson Hyperlegible Next" pitchFamily="34" charset="-122"/>
                <a:cs typeface="Atkinson Hyperlegible Next" pitchFamily="34" charset="-120"/>
              </a:rPr>
              <a:t>total, then divide</a:t>
            </a:r>
            <a:endParaRPr lang="en-US" sz="1500" dirty="0"/>
          </a:p>
        </p:txBody>
      </p:sp>
      <p:sp>
        <p:nvSpPr>
          <p:cNvPr id="21" name="Text 16"/>
          <p:cNvSpPr/>
          <p:nvPr/>
        </p:nvSpPr>
        <p:spPr>
          <a:xfrm>
            <a:off x="4663440" y="4754880"/>
            <a:ext cx="1097280" cy="1051560"/>
          </a:xfrm>
          <a:prstGeom prst="rect">
            <a:avLst/>
          </a:prstGeom>
          <a:noFill/>
          <a:ln/>
        </p:spPr>
        <p:txBody>
          <a:bodyPr wrap="square" lIns="0" tIns="0" rIns="0" bIns="0" rtlCol="0" anchor="ctr"/>
          <a:lstStyle/>
          <a:p>
            <a:pPr algn="ctr" indent="0" marL="0">
              <a:buNone/>
            </a:pPr>
            <a:r>
              <a:rPr lang="en-US" sz="3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51</a:t>
            </a:r>
            <a:endParaRPr lang="en-US" sz="3600" dirty="0"/>
          </a:p>
        </p:txBody>
      </p:sp>
      <p:sp>
        <p:nvSpPr>
          <p:cNvPr id="22" name="Shape 17"/>
          <p:cNvSpPr/>
          <p:nvPr/>
        </p:nvSpPr>
        <p:spPr>
          <a:xfrm>
            <a:off x="6172200" y="4617720"/>
            <a:ext cx="5440680" cy="1325880"/>
          </a:xfrm>
          <a:prstGeom prst="roundRect">
            <a:avLst>
              <a:gd name="adj" fmla="val 12414"/>
            </a:avLst>
          </a:prstGeom>
          <a:solidFill>
            <a:srgbClr val="FFF1DD"/>
          </a:solidFill>
          <a:ln w="12700">
            <a:solidFill>
              <a:srgbClr val="FFF1DD"/>
            </a:solidFill>
            <a:prstDash val="solid"/>
          </a:ln>
        </p:spPr>
      </p:sp>
      <p:sp>
        <p:nvSpPr>
          <p:cNvPr id="23" name="Text 18"/>
          <p:cNvSpPr/>
          <p:nvPr/>
        </p:nvSpPr>
        <p:spPr>
          <a:xfrm>
            <a:off x="6446520" y="4754880"/>
            <a:ext cx="3840480" cy="7772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How busy is the Oak Avenue branch?</a:t>
            </a:r>
            <a:endParaRPr lang="en-US" sz="1800" dirty="0"/>
          </a:p>
        </p:txBody>
      </p:sp>
      <p:sp>
        <p:nvSpPr>
          <p:cNvPr id="24" name="Text 19"/>
          <p:cNvSpPr/>
          <p:nvPr/>
        </p:nvSpPr>
        <p:spPr>
          <a:xfrm>
            <a:off x="6446520" y="5486400"/>
            <a:ext cx="3840480" cy="365760"/>
          </a:xfrm>
          <a:prstGeom prst="rect">
            <a:avLst/>
          </a:prstGeom>
          <a:noFill/>
          <a:ln/>
        </p:spPr>
        <p:txBody>
          <a:bodyPr wrap="square" lIns="0" tIns="0" rIns="0" bIns="0" rtlCol="0" anchor="ctr"/>
          <a:lstStyle/>
          <a:p>
            <a:pPr indent="0" marL="0">
              <a:buNone/>
            </a:pPr>
            <a:r>
              <a:rPr lang="en-US" sz="1500" b="1" dirty="0">
                <a:solidFill>
                  <a:srgbClr val="4F5D58"/>
                </a:solidFill>
                <a:latin typeface="Atkinson Hyperlegible Next" pitchFamily="34" charset="0"/>
                <a:ea typeface="Atkinson Hyperlegible Next" pitchFamily="34" charset="-122"/>
                <a:cs typeface="Atkinson Hyperlegible Next" pitchFamily="34" charset="-120"/>
              </a:rPr>
              <a:t>not in this data</a:t>
            </a:r>
            <a:endParaRPr lang="en-US" sz="1500" dirty="0"/>
          </a:p>
        </p:txBody>
      </p:sp>
      <p:sp>
        <p:nvSpPr>
          <p:cNvPr id="25" name="Text 20"/>
          <p:cNvSpPr/>
          <p:nvPr/>
        </p:nvSpPr>
        <p:spPr>
          <a:xfrm>
            <a:off x="10287000" y="4754880"/>
            <a:ext cx="1097280" cy="1051560"/>
          </a:xfrm>
          <a:prstGeom prst="rect">
            <a:avLst/>
          </a:prstGeom>
          <a:noFill/>
          <a:ln/>
        </p:spPr>
        <p:txBody>
          <a:bodyPr wrap="square" lIns="0" tIns="0" rIns="0" bIns="0" rtlCol="0" anchor="ctr"/>
          <a:lstStyle/>
          <a:p>
            <a:pPr algn="ctr" indent="0" marL="0">
              <a:buNone/>
            </a:pPr>
            <a:r>
              <a:rPr lang="en-US" sz="3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each question need?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data: every score on Friday's quiz in one class.</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10454335" cy="914400"/>
        </p:xfrm>
        <a:graphic>
          <a:graphicData uri="http://schemas.openxmlformats.org/drawingml/2006/table">
            <a:tbl>
              <a:tblPr/>
              <a:tblGrid>
                <a:gridCol w="5852160"/>
                <a:gridCol w="4602175"/>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Question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Counter, best so far, flag, or "can't answer"?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  How many students scored at least 90?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  What was the lowest score?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  Did anyone get a perfect 100?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  How long did students study for the quiz?</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One value at a time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Set up, visit each value, report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When a data set is analyzed, its values are accessed and used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one at a time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each one is processed for the result you want.</a:t>
            </a:r>
            <a:endParaRPr lang="en-US" sz="1800" dirty="0"/>
          </a:p>
        </p:txBody>
      </p:sp>
      <p:sp>
        <p:nvSpPr>
          <p:cNvPr id="11" name="Shape 6"/>
          <p:cNvSpPr/>
          <p:nvPr/>
        </p:nvSpPr>
        <p:spPr>
          <a:xfrm>
            <a:off x="548640" y="2834640"/>
            <a:ext cx="3520440" cy="3108960"/>
          </a:xfrm>
          <a:prstGeom prst="roundRect">
            <a:avLst>
              <a:gd name="adj" fmla="val 5882"/>
            </a:avLst>
          </a:prstGeom>
          <a:solidFill>
            <a:srgbClr val="DDF5EE"/>
          </a:solidFill>
          <a:ln w="12700">
            <a:solidFill>
              <a:srgbClr val="DDF5EE"/>
            </a:solidFill>
            <a:prstDash val="solid"/>
          </a:ln>
        </p:spPr>
      </p:sp>
      <p:sp>
        <p:nvSpPr>
          <p:cNvPr id="12" name="Shape 7"/>
          <p:cNvSpPr/>
          <p:nvPr/>
        </p:nvSpPr>
        <p:spPr>
          <a:xfrm>
            <a:off x="822960" y="3108960"/>
            <a:ext cx="640080" cy="640080"/>
          </a:xfrm>
          <a:prstGeom prst="roundRect">
            <a:avLst>
              <a:gd name="adj" fmla="val 17143"/>
            </a:avLst>
          </a:prstGeom>
          <a:solidFill>
            <a:srgbClr val="0E7C6B"/>
          </a:solidFill>
          <a:ln w="12700">
            <a:solidFill>
              <a:srgbClr val="0E7C6B"/>
            </a:solidFill>
            <a:prstDash val="solid"/>
          </a:ln>
        </p:spPr>
      </p:sp>
      <p:sp>
        <p:nvSpPr>
          <p:cNvPr id="13" name="Text 8"/>
          <p:cNvSpPr/>
          <p:nvPr/>
        </p:nvSpPr>
        <p:spPr>
          <a:xfrm>
            <a:off x="822960" y="3108960"/>
            <a:ext cx="640080" cy="640080"/>
          </a:xfrm>
          <a:prstGeom prst="rect">
            <a:avLst/>
          </a:prstGeom>
          <a:noFill/>
          <a:ln/>
        </p:spPr>
        <p:txBody>
          <a:bodyPr wrap="square" lIns="0" tIns="0" rIns="0" bIns="0" rtlCol="0" anchor="ctr"/>
          <a:lstStyle/>
          <a:p>
            <a:pPr algn="ctr" indent="0" marL="0">
              <a:buNone/>
            </a:pPr>
            <a:r>
              <a:rPr lang="en-US" sz="2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400" dirty="0"/>
          </a:p>
        </p:txBody>
      </p:sp>
      <p:sp>
        <p:nvSpPr>
          <p:cNvPr id="14" name="Text 9"/>
          <p:cNvSpPr/>
          <p:nvPr/>
        </p:nvSpPr>
        <p:spPr>
          <a:xfrm>
            <a:off x="822960" y="393192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Set up</a:t>
            </a:r>
            <a:endParaRPr lang="en-US" sz="2200" dirty="0"/>
          </a:p>
        </p:txBody>
      </p:sp>
      <p:sp>
        <p:nvSpPr>
          <p:cNvPr id="15" name="Text 10"/>
          <p:cNvSpPr/>
          <p:nvPr/>
        </p:nvSpPr>
        <p:spPr>
          <a:xfrm>
            <a:off x="822960" y="4480560"/>
            <a:ext cx="2971800" cy="12801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Before any value: give what you track its start (a total of 0, a count of 0).</a:t>
            </a:r>
            <a:endParaRPr lang="en-US" sz="1700" dirty="0"/>
          </a:p>
        </p:txBody>
      </p:sp>
      <p:sp>
        <p:nvSpPr>
          <p:cNvPr id="16" name="Shape 11"/>
          <p:cNvSpPr/>
          <p:nvPr/>
        </p:nvSpPr>
        <p:spPr>
          <a:xfrm>
            <a:off x="4297680" y="2834640"/>
            <a:ext cx="3520440" cy="3108960"/>
          </a:xfrm>
          <a:prstGeom prst="roundRect">
            <a:avLst>
              <a:gd name="adj" fmla="val 5882"/>
            </a:avLst>
          </a:prstGeom>
          <a:solidFill>
            <a:srgbClr val="FFF5C7"/>
          </a:solidFill>
          <a:ln w="12700">
            <a:solidFill>
              <a:srgbClr val="FFF5C7"/>
            </a:solidFill>
            <a:prstDash val="solid"/>
          </a:ln>
        </p:spPr>
      </p:sp>
      <p:sp>
        <p:nvSpPr>
          <p:cNvPr id="17" name="Shape 12"/>
          <p:cNvSpPr/>
          <p:nvPr/>
        </p:nvSpPr>
        <p:spPr>
          <a:xfrm>
            <a:off x="4572000" y="3108960"/>
            <a:ext cx="640080" cy="640080"/>
          </a:xfrm>
          <a:prstGeom prst="roundRect">
            <a:avLst>
              <a:gd name="adj" fmla="val 17143"/>
            </a:avLst>
          </a:prstGeom>
          <a:solidFill>
            <a:srgbClr val="0E7C6B"/>
          </a:solidFill>
          <a:ln w="12700">
            <a:solidFill>
              <a:srgbClr val="0E7C6B"/>
            </a:solidFill>
            <a:prstDash val="solid"/>
          </a:ln>
        </p:spPr>
      </p:sp>
      <p:sp>
        <p:nvSpPr>
          <p:cNvPr id="18" name="Text 13"/>
          <p:cNvSpPr/>
          <p:nvPr/>
        </p:nvSpPr>
        <p:spPr>
          <a:xfrm>
            <a:off x="4572000" y="3108960"/>
            <a:ext cx="640080" cy="640080"/>
          </a:xfrm>
          <a:prstGeom prst="rect">
            <a:avLst/>
          </a:prstGeom>
          <a:noFill/>
          <a:ln/>
        </p:spPr>
        <p:txBody>
          <a:bodyPr wrap="square" lIns="0" tIns="0" rIns="0" bIns="0" rtlCol="0" anchor="ctr"/>
          <a:lstStyle/>
          <a:p>
            <a:pPr algn="ctr" indent="0" marL="0">
              <a:buNone/>
            </a:pPr>
            <a:r>
              <a:rPr lang="en-US" sz="2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400" dirty="0"/>
          </a:p>
        </p:txBody>
      </p:sp>
      <p:sp>
        <p:nvSpPr>
          <p:cNvPr id="19" name="Text 14"/>
          <p:cNvSpPr/>
          <p:nvPr/>
        </p:nvSpPr>
        <p:spPr>
          <a:xfrm>
            <a:off x="4572000" y="393192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Visit each value</a:t>
            </a:r>
            <a:endParaRPr lang="en-US" sz="2200" dirty="0"/>
          </a:p>
        </p:txBody>
      </p:sp>
      <p:sp>
        <p:nvSpPr>
          <p:cNvPr id="20" name="Text 15"/>
          <p:cNvSpPr/>
          <p:nvPr/>
        </p:nvSpPr>
        <p:spPr>
          <a:xfrm>
            <a:off x="4572000" y="4480560"/>
            <a:ext cx="2971800" cy="12801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For each value, in order: add it, test it, or compare it.</a:t>
            </a:r>
            <a:endParaRPr lang="en-US" sz="1700" dirty="0"/>
          </a:p>
        </p:txBody>
      </p:sp>
      <p:sp>
        <p:nvSpPr>
          <p:cNvPr id="21" name="Shape 16"/>
          <p:cNvSpPr/>
          <p:nvPr/>
        </p:nvSpPr>
        <p:spPr>
          <a:xfrm>
            <a:off x="8046720" y="2834640"/>
            <a:ext cx="3520440" cy="3108960"/>
          </a:xfrm>
          <a:prstGeom prst="roundRect">
            <a:avLst>
              <a:gd name="adj" fmla="val 5882"/>
            </a:avLst>
          </a:prstGeom>
          <a:solidFill>
            <a:srgbClr val="F0E9FF"/>
          </a:solidFill>
          <a:ln w="12700">
            <a:solidFill>
              <a:srgbClr val="F0E9FF"/>
            </a:solidFill>
            <a:prstDash val="solid"/>
          </a:ln>
        </p:spPr>
      </p:sp>
      <p:sp>
        <p:nvSpPr>
          <p:cNvPr id="22" name="Shape 17"/>
          <p:cNvSpPr/>
          <p:nvPr/>
        </p:nvSpPr>
        <p:spPr>
          <a:xfrm>
            <a:off x="8321040" y="3108960"/>
            <a:ext cx="640080" cy="640080"/>
          </a:xfrm>
          <a:prstGeom prst="roundRect">
            <a:avLst>
              <a:gd name="adj" fmla="val 17143"/>
            </a:avLst>
          </a:prstGeom>
          <a:solidFill>
            <a:srgbClr val="0E7C6B"/>
          </a:solidFill>
          <a:ln w="12700">
            <a:solidFill>
              <a:srgbClr val="0E7C6B"/>
            </a:solidFill>
            <a:prstDash val="solid"/>
          </a:ln>
        </p:spPr>
      </p:sp>
      <p:sp>
        <p:nvSpPr>
          <p:cNvPr id="23" name="Text 18"/>
          <p:cNvSpPr/>
          <p:nvPr/>
        </p:nvSpPr>
        <p:spPr>
          <a:xfrm>
            <a:off x="8321040" y="3108960"/>
            <a:ext cx="640080" cy="640080"/>
          </a:xfrm>
          <a:prstGeom prst="rect">
            <a:avLst/>
          </a:prstGeom>
          <a:noFill/>
          <a:ln/>
        </p:spPr>
        <p:txBody>
          <a:bodyPr wrap="square" lIns="0" tIns="0" rIns="0" bIns="0" rtlCol="0" anchor="ctr"/>
          <a:lstStyle/>
          <a:p>
            <a:pPr algn="ctr" indent="0" marL="0">
              <a:buNone/>
            </a:pPr>
            <a:r>
              <a:rPr lang="en-US" sz="2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400" dirty="0"/>
          </a:p>
        </p:txBody>
      </p:sp>
      <p:sp>
        <p:nvSpPr>
          <p:cNvPr id="24" name="Text 19"/>
          <p:cNvSpPr/>
          <p:nvPr/>
        </p:nvSpPr>
        <p:spPr>
          <a:xfrm>
            <a:off x="8321040" y="3931920"/>
            <a:ext cx="2971800" cy="45720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Report</a:t>
            </a:r>
            <a:endParaRPr lang="en-US" sz="2200" dirty="0"/>
          </a:p>
        </p:txBody>
      </p:sp>
      <p:sp>
        <p:nvSpPr>
          <p:cNvPr id="25" name="Text 20"/>
          <p:cNvSpPr/>
          <p:nvPr/>
        </p:nvSpPr>
        <p:spPr>
          <a:xfrm>
            <a:off x="8321040" y="4480560"/>
            <a:ext cx="2971800" cy="12801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After the last value, the tracked result is the answer.</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Total minutes, one value at a time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5394960" cy="2286000"/>
          </a:xfrm>
          <a:prstGeom prst="roundRect">
            <a:avLst>
              <a:gd name="adj" fmla="val 4800"/>
            </a:avLst>
          </a:prstGeom>
          <a:solidFill>
            <a:srgbClr val="EEF3F1"/>
          </a:solidFill>
          <a:ln w="12700">
            <a:solidFill>
              <a:srgbClr val="E6E1D6"/>
            </a:solidFill>
            <a:prstDash val="solid"/>
          </a:ln>
        </p:spPr>
      </p:sp>
      <p:sp>
        <p:nvSpPr>
          <p:cNvPr id="9" name="Text 5"/>
          <p:cNvSpPr/>
          <p:nvPr/>
        </p:nvSpPr>
        <p:spPr>
          <a:xfrm>
            <a:off x="822960"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PLAN IN WORDS</a:t>
            </a:r>
            <a:endParaRPr lang="en-US" sz="1050" dirty="0"/>
          </a:p>
        </p:txBody>
      </p:sp>
      <p:sp>
        <p:nvSpPr>
          <p:cNvPr id="10" name="Text 6"/>
          <p:cNvSpPr/>
          <p:nvPr/>
        </p:nvSpPr>
        <p:spPr>
          <a:xfrm>
            <a:off x="822960" y="2057400"/>
            <a:ext cx="4846320" cy="1600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Set total to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For each day's minutes, in order: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add the minutes to total.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After the last day, report total.</a:t>
            </a:r>
            <a:endParaRPr lang="en-US" sz="1600" dirty="0"/>
          </a:p>
        </p:txBody>
      </p:sp>
      <p:sp>
        <p:nvSpPr>
          <p:cNvPr id="11" name="Shape 7"/>
          <p:cNvSpPr/>
          <p:nvPr/>
        </p:nvSpPr>
        <p:spPr>
          <a:xfrm>
            <a:off x="548640" y="4069080"/>
            <a:ext cx="5394960" cy="1920240"/>
          </a:xfrm>
          <a:prstGeom prst="roundRect">
            <a:avLst>
              <a:gd name="adj" fmla="val 9524"/>
            </a:avLst>
          </a:prstGeom>
          <a:solidFill>
            <a:srgbClr val="E3F0FF"/>
          </a:solidFill>
          <a:ln w="12700">
            <a:solidFill>
              <a:srgbClr val="E3F0FF"/>
            </a:solidFill>
            <a:prstDash val="solid"/>
          </a:ln>
        </p:spPr>
      </p:sp>
      <p:pic>
        <p:nvPicPr>
          <p:cNvPr id="1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325112"/>
            <a:ext cx="566928" cy="566928"/>
          </a:xfrm>
          <a:prstGeom prst="rect">
            <a:avLst/>
          </a:prstGeom>
        </p:spPr>
      </p:pic>
      <p:sp>
        <p:nvSpPr>
          <p:cNvPr id="13" name="Text 8"/>
          <p:cNvSpPr/>
          <p:nvPr/>
        </p:nvSpPr>
        <p:spPr>
          <a:xfrm>
            <a:off x="1600200" y="4206240"/>
            <a:ext cx="4069080" cy="1645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planning table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has a row for each value and a column for each thing the algorithm remembers. Filling it in runs the plan by hand.</a:t>
            </a:r>
            <a:endParaRPr lang="en-US" sz="17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263640" y="1554480"/>
          <a:ext cx="5376672" cy="914400"/>
        </p:xfrm>
        <a:graphic>
          <a:graphicData uri="http://schemas.openxmlformats.org/drawingml/2006/table">
            <a:tbl>
              <a:tblPr/>
              <a:tblGrid>
                <a:gridCol w="1828800"/>
                <a:gridCol w="1828800"/>
                <a:gridCol w="1719072"/>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Value visited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Step 2 does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total after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set to 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+ 20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20 + 35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55 + 0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55 + 45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100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100 + 30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130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9"/>
          <p:cNvSpPr/>
          <p:nvPr/>
        </p:nvSpPr>
        <p:spPr>
          <a:xfrm>
            <a:off x="6263640" y="5257800"/>
            <a:ext cx="5376672"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Step 3 reports 130.</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Setup goes before the first value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Setup happens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once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Only the processing repeats. A reset inside "for each" erases every earlier value's work.</a:t>
            </a:r>
            <a:endParaRPr lang="en-US" sz="1800" dirty="0"/>
          </a:p>
        </p:txBody>
      </p:sp>
      <p:sp>
        <p:nvSpPr>
          <p:cNvPr id="11" name="Shape 6"/>
          <p:cNvSpPr/>
          <p:nvPr/>
        </p:nvSpPr>
        <p:spPr>
          <a:xfrm>
            <a:off x="548640" y="2788920"/>
            <a:ext cx="5394960" cy="3154680"/>
          </a:xfrm>
          <a:prstGeom prst="roundRect">
            <a:avLst>
              <a:gd name="adj" fmla="val 5797"/>
            </a:avLst>
          </a:prstGeom>
          <a:solidFill>
            <a:srgbClr val="FFFFFF"/>
          </a:solidFill>
          <a:ln w="12700">
            <a:solidFill>
              <a:srgbClr val="E6E1D6"/>
            </a:solidFill>
            <a:prstDash val="solid"/>
          </a:ln>
        </p:spPr>
      </p:sp>
      <p:sp>
        <p:nvSpPr>
          <p:cNvPr id="12" name="Text 7"/>
          <p:cNvSpPr/>
          <p:nvPr/>
        </p:nvSpPr>
        <p:spPr>
          <a:xfrm>
            <a:off x="868680" y="301752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WRONG: RESET INSIDE</a:t>
            </a:r>
            <a:endParaRPr lang="en-US" sz="1050" dirty="0"/>
          </a:p>
        </p:txBody>
      </p:sp>
      <p:sp>
        <p:nvSpPr>
          <p:cNvPr id="13" name="Text 8"/>
          <p:cNvSpPr/>
          <p:nvPr/>
        </p:nvSpPr>
        <p:spPr>
          <a:xfrm>
            <a:off x="868680" y="3383280"/>
            <a:ext cx="4846320" cy="16459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each day's minutes:</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set count to 0;</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at least 30, add 1 to count.</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Report count.</a:t>
            </a:r>
            <a:endParaRPr lang="en-US" sz="1600" dirty="0"/>
          </a:p>
        </p:txBody>
      </p:sp>
      <p:sp>
        <p:nvSpPr>
          <p:cNvPr id="14" name="Text 9"/>
          <p:cNvSpPr/>
          <p:nvPr/>
        </p:nvSpPr>
        <p:spPr>
          <a:xfrm>
            <a:off x="868680" y="5212080"/>
            <a:ext cx="4754880" cy="548640"/>
          </a:xfrm>
          <a:prstGeom prst="rect">
            <a:avLst/>
          </a:prstGeom>
          <a:noFill/>
          <a:ln/>
        </p:spPr>
        <p:txBody>
          <a:bodyPr wrap="square" lIns="0" tIns="0" rIns="0" bIns="0" rtlCol="0" anchor="t"/>
          <a:lstStyle/>
          <a:p>
            <a:pPr indent="0" marL="0">
              <a:buNone/>
            </a:pPr>
            <a:r>
              <a:rPr lang="en-US" sz="17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Reports 1: only Friday survives.</a:t>
            </a:r>
            <a:endParaRPr lang="en-US" sz="1700" dirty="0"/>
          </a:p>
        </p:txBody>
      </p:sp>
      <p:sp>
        <p:nvSpPr>
          <p:cNvPr id="15" name="Shape 10"/>
          <p:cNvSpPr/>
          <p:nvPr/>
        </p:nvSpPr>
        <p:spPr>
          <a:xfrm>
            <a:off x="6263640" y="2788920"/>
            <a:ext cx="5394960" cy="3154680"/>
          </a:xfrm>
          <a:prstGeom prst="roundRect">
            <a:avLst>
              <a:gd name="adj" fmla="val 5797"/>
            </a:avLst>
          </a:prstGeom>
          <a:solidFill>
            <a:srgbClr val="FFFFFF"/>
          </a:solidFill>
          <a:ln w="12700">
            <a:solidFill>
              <a:srgbClr val="E6E1D6"/>
            </a:solidFill>
            <a:prstDash val="solid"/>
          </a:ln>
        </p:spPr>
      </p:sp>
      <p:sp>
        <p:nvSpPr>
          <p:cNvPr id="16" name="Text 11"/>
          <p:cNvSpPr/>
          <p:nvPr/>
        </p:nvSpPr>
        <p:spPr>
          <a:xfrm>
            <a:off x="6583680" y="301752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RIGHT: SET UP ONCE</a:t>
            </a:r>
            <a:endParaRPr lang="en-US" sz="1050" dirty="0"/>
          </a:p>
        </p:txBody>
      </p:sp>
      <p:sp>
        <p:nvSpPr>
          <p:cNvPr id="17" name="Text 12"/>
          <p:cNvSpPr/>
          <p:nvPr/>
        </p:nvSpPr>
        <p:spPr>
          <a:xfrm>
            <a:off x="6583680" y="3383280"/>
            <a:ext cx="4846320" cy="16459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Set count to 0.</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each day's minutes:</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at least 30, add 1 to count.</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Report count.</a:t>
            </a:r>
            <a:endParaRPr lang="en-US" sz="1600" dirty="0"/>
          </a:p>
        </p:txBody>
      </p:sp>
      <p:sp>
        <p:nvSpPr>
          <p:cNvPr id="18" name="Text 13"/>
          <p:cNvSpPr/>
          <p:nvPr/>
        </p:nvSpPr>
        <p:spPr>
          <a:xfrm>
            <a:off x="6583680" y="5212080"/>
            <a:ext cx="4754880" cy="548640"/>
          </a:xfrm>
          <a:prstGeom prst="rect">
            <a:avLst/>
          </a:prstGeom>
          <a:noFill/>
          <a:ln/>
        </p:spPr>
        <p:txBody>
          <a:bodyPr wrap="square" lIns="0" tIns="0" rIns="0" bIns="0" rtlCol="0" anchor="t"/>
          <a:lstStyle/>
          <a:p>
            <a:pPr indent="0" marL="0">
              <a:buNone/>
            </a:pPr>
            <a:r>
              <a:rPr lang="en-US" sz="17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Reports 3: Tuesday, Thursday, Friday.</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Tables, charts, and plans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same data as a table and as a chart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Text 4"/>
          <p:cNvSpPr/>
          <p:nvPr/>
        </p:nvSpPr>
        <p:spPr>
          <a:xfrm>
            <a:off x="548640" y="155448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TABLE</a:t>
            </a:r>
            <a:endParaRPr lang="en-US" sz="10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3291840" cy="914400"/>
        </p:xfrm>
        <a:graphic>
          <a:graphicData uri="http://schemas.openxmlformats.org/drawingml/2006/table">
            <a:tbl>
              <a:tblPr/>
              <a:tblGrid>
                <a:gridCol w="1645920"/>
                <a:gridCol w="1645920"/>
              </a:tblGrid>
              <a:tr h="47548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Day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Minutes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Mon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Wed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Thu</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Fri</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0" name="Shape 5"/>
          <p:cNvSpPr/>
          <p:nvPr/>
        </p:nvSpPr>
        <p:spPr>
          <a:xfrm>
            <a:off x="4160520" y="1554480"/>
            <a:ext cx="4023360" cy="3017520"/>
          </a:xfrm>
          <a:prstGeom prst="roundRect">
            <a:avLst>
              <a:gd name="adj" fmla="val 3636"/>
            </a:avLst>
          </a:prstGeom>
          <a:solidFill>
            <a:srgbClr val="EEF3F1"/>
          </a:solidFill>
          <a:ln w="12700">
            <a:solidFill>
              <a:srgbClr val="E6E1D6"/>
            </a:solidFill>
            <a:prstDash val="solid"/>
          </a:ln>
        </p:spPr>
      </p:sp>
      <p:sp>
        <p:nvSpPr>
          <p:cNvPr id="11" name="Text 6"/>
          <p:cNvSpPr/>
          <p:nvPr/>
        </p:nvSpPr>
        <p:spPr>
          <a:xfrm>
            <a:off x="4434840" y="1737360"/>
            <a:ext cx="3474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CHART: EACH # IS 5 MINUTES</a:t>
            </a:r>
            <a:endParaRPr lang="en-US" sz="1050" dirty="0"/>
          </a:p>
        </p:txBody>
      </p:sp>
      <p:sp>
        <p:nvSpPr>
          <p:cNvPr id="12" name="Text 7"/>
          <p:cNvSpPr/>
          <p:nvPr/>
        </p:nvSpPr>
        <p:spPr>
          <a:xfrm>
            <a:off x="4434840" y="2057400"/>
            <a:ext cx="3474720" cy="23317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Mon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Tue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Wed</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Thu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Fri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30 minutes</a:t>
            </a:r>
            <a:endParaRPr lang="en-US" sz="1700" dirty="0"/>
          </a:p>
        </p:txBody>
      </p:sp>
      <p:sp>
        <p:nvSpPr>
          <p:cNvPr id="13" name="Shape 8"/>
          <p:cNvSpPr/>
          <p:nvPr/>
        </p:nvSpPr>
        <p:spPr>
          <a:xfrm>
            <a:off x="8503920" y="1554480"/>
            <a:ext cx="3136392" cy="3017520"/>
          </a:xfrm>
          <a:prstGeom prst="roundRect">
            <a:avLst>
              <a:gd name="adj" fmla="val 6061"/>
            </a:avLst>
          </a:prstGeom>
          <a:solidFill>
            <a:srgbClr val="E3F0FF"/>
          </a:solidFill>
          <a:ln w="12700">
            <a:solidFill>
              <a:srgbClr val="E3F0FF"/>
            </a:solidFill>
            <a:prstDash val="solid"/>
          </a:ln>
        </p:spPr>
      </p:sp>
      <p:sp>
        <p:nvSpPr>
          <p:cNvPr id="14" name="Text 9"/>
          <p:cNvSpPr/>
          <p:nvPr/>
        </p:nvSpPr>
        <p:spPr>
          <a:xfrm>
            <a:off x="8823960" y="1691640"/>
            <a:ext cx="2542032" cy="274320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Table: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exact values, best for tracing a plan.</a:t>
            </a:r>
            <a:pPr indent="0" marL="0">
              <a:buNone/>
            </a:pPr>
            <a:endParaRPr lang="en-US" sz="1700" dirty="0"/>
          </a:p>
          <a:p>
            <a:pPr indent="0" marL="0">
              <a:buNone/>
            </a:pPr>
            <a:endParaRPr lang="en-US" sz="1700" dirty="0"/>
          </a:p>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Chart: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sizes at a glance, best for spotting a pattern.</a:t>
            </a:r>
            <a:endParaRPr lang="en-US" sz="1700" dirty="0"/>
          </a:p>
        </p:txBody>
      </p:sp>
      <p:sp>
        <p:nvSpPr>
          <p:cNvPr id="15" name="Shape 10"/>
          <p:cNvSpPr/>
          <p:nvPr/>
        </p:nvSpPr>
        <p:spPr>
          <a:xfrm>
            <a:off x="4160520" y="4846320"/>
            <a:ext cx="7479792" cy="1143000"/>
          </a:xfrm>
          <a:prstGeom prst="roundRect">
            <a:avLst>
              <a:gd name="adj" fmla="val 16000"/>
            </a:avLst>
          </a:prstGeom>
          <a:solidFill>
            <a:srgbClr val="FFF5C7"/>
          </a:solidFill>
          <a:ln w="12700">
            <a:solidFill>
              <a:srgbClr val="FFF5C7"/>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4434840" y="5102352"/>
            <a:ext cx="566928" cy="566928"/>
          </a:xfrm>
          <a:prstGeom prst="rect">
            <a:avLst/>
          </a:prstGeom>
        </p:spPr>
      </p:pic>
      <p:sp>
        <p:nvSpPr>
          <p:cNvPr id="17" name="Text 11"/>
          <p:cNvSpPr/>
          <p:nvPr/>
        </p:nvSpPr>
        <p:spPr>
          <a:xfrm>
            <a:off x="5212080" y="4983480"/>
            <a:ext cx="6153912" cy="8686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Either picture can be used to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plan the algorithm</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that will process the data.</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Planning the cheapest price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39496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PLAN</a:t>
            </a:r>
            <a:endParaRPr lang="en-US" sz="1050" dirty="0"/>
          </a:p>
        </p:txBody>
      </p:sp>
      <p:sp>
        <p:nvSpPr>
          <p:cNvPr id="10" name="Text 6"/>
          <p:cNvSpPr/>
          <p:nvPr/>
        </p:nvSpPr>
        <p:spPr>
          <a:xfrm>
            <a:off x="822960" y="2057400"/>
            <a:ext cx="4846320" cy="20574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Set lowest to store 1's price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and bestStore to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For each later store: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its price &lt; lowest,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set lowest and bestStore.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 Report lowest and bestStore.</a:t>
            </a:r>
            <a:endParaRPr lang="en-US" sz="1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172200" y="1554480"/>
          <a:ext cx="5468112" cy="914400"/>
        </p:xfrm>
        <a:graphic>
          <a:graphicData uri="http://schemas.openxmlformats.org/drawingml/2006/table">
            <a:tbl>
              <a:tblPr/>
              <a:tblGrid>
                <a:gridCol w="777240"/>
                <a:gridCol w="777240"/>
                <a:gridCol w="1764792"/>
                <a:gridCol w="914400"/>
                <a:gridCol w="123444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Store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Price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Less than lowest?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lowest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bestStore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(first value)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 &lt; 24: yes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27 &lt; 19: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21 &lt; 19: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19</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4526280"/>
            <a:ext cx="11094415" cy="1463040"/>
          </a:xfrm>
          <a:prstGeom prst="roundRect">
            <a:avLst>
              <a:gd name="adj" fmla="val 12500"/>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782312"/>
            <a:ext cx="566928" cy="566928"/>
          </a:xfrm>
          <a:prstGeom prst="rect">
            <a:avLst/>
          </a:prstGeom>
        </p:spPr>
      </p:pic>
      <p:sp>
        <p:nvSpPr>
          <p:cNvPr id="14" name="Text 8"/>
          <p:cNvSpPr/>
          <p:nvPr/>
        </p:nvSpPr>
        <p:spPr>
          <a:xfrm>
            <a:off x="1600200" y="4663440"/>
            <a:ext cx="9768535" cy="11887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best so far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starts at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first 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which is real data, and is replaced only when a later value beats it.</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Starting the best so far at 0</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Start lowest at 0 and no positive price is ever less than it. The plan reports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 value that is not in the data set.</a:t>
            </a:r>
            <a:endParaRPr lang="en-US" sz="18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6949440" cy="914400"/>
        </p:xfrm>
        <a:graphic>
          <a:graphicData uri="http://schemas.openxmlformats.org/drawingml/2006/table">
            <a:tbl>
              <a:tblPr/>
              <a:tblGrid>
                <a:gridCol w="1463040"/>
                <a:gridCol w="1280160"/>
                <a:gridCol w="2468880"/>
                <a:gridCol w="1737360"/>
              </a:tblGrid>
              <a:tr h="51206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Store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Price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Less than lowest?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lowest after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(start)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set to 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24 &lt; 0: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 &lt; 0: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27 &lt; 0: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21 &lt; 0: no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6"/>
          <p:cNvSpPr/>
          <p:nvPr/>
        </p:nvSpPr>
        <p:spPr>
          <a:xfrm>
            <a:off x="7818120" y="2788920"/>
            <a:ext cx="3822192" cy="3072384"/>
          </a:xfrm>
          <a:prstGeom prst="roundRect">
            <a:avLst>
              <a:gd name="adj" fmla="val 5952"/>
            </a:avLst>
          </a:prstGeom>
          <a:solidFill>
            <a:srgbClr val="DDF5EE"/>
          </a:solidFill>
          <a:ln w="12700">
            <a:solidFill>
              <a:srgbClr val="DDF5EE"/>
            </a:solidFill>
            <a:prstDash val="solid"/>
          </a:ln>
        </p:spPr>
      </p:sp>
      <p:sp>
        <p:nvSpPr>
          <p:cNvPr id="13" name="Text 7"/>
          <p:cNvSpPr/>
          <p:nvPr/>
        </p:nvSpPr>
        <p:spPr>
          <a:xfrm>
            <a:off x="8092440" y="3017520"/>
            <a:ext cx="3200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FIX</a:t>
            </a:r>
            <a:endParaRPr lang="en-US" sz="1050" dirty="0"/>
          </a:p>
        </p:txBody>
      </p:sp>
      <p:sp>
        <p:nvSpPr>
          <p:cNvPr id="14" name="Text 8"/>
          <p:cNvSpPr/>
          <p:nvPr/>
        </p:nvSpPr>
        <p:spPr>
          <a:xfrm>
            <a:off x="8092440" y="3383280"/>
            <a:ext cx="329184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Start with the first value in the data set. Then compare only the values after it.</a:t>
            </a:r>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5</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5</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From plan to Java</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Was anyone ever late?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6949440" cy="3291840"/>
          </a:xfrm>
          <a:prstGeom prst="roundRect">
            <a:avLst>
              <a:gd name="adj" fmla="val 3333"/>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LETTER PER SCHOOL DAY</a:t>
            </a:r>
            <a:endParaRPr lang="en-US" sz="1050" dirty="0"/>
          </a:p>
        </p:txBody>
      </p:sp>
      <p:sp>
        <p:nvSpPr>
          <p:cNvPr id="10" name="Text 6"/>
          <p:cNvSpPr/>
          <p:nvPr/>
        </p:nvSpPr>
        <p:spPr>
          <a:xfrm>
            <a:off x="822960" y="2057400"/>
            <a:ext cx="6400800" cy="2606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log = "PPPLPPP";    // P on time, L late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anyLate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log.length();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(log.substring(i, i + 1).equals("L"))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anyLate = true;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System.out.println("Any late days? " + anyLate);</a:t>
            </a:r>
            <a:endParaRPr lang="en-US" sz="1600" dirty="0"/>
          </a:p>
        </p:txBody>
      </p:sp>
      <p:sp>
        <p:nvSpPr>
          <p:cNvPr id="11" name="Shape 7"/>
          <p:cNvSpPr/>
          <p:nvPr/>
        </p:nvSpPr>
        <p:spPr>
          <a:xfrm>
            <a:off x="548640" y="5029200"/>
            <a:ext cx="69494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5166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440680"/>
            <a:ext cx="64008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Any late days? true</a:t>
            </a:r>
            <a:endParaRPr lang="en-US" sz="2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7772400" y="1554480"/>
          <a:ext cx="3867912" cy="914400"/>
        </p:xfrm>
        <a:graphic>
          <a:graphicData uri="http://schemas.openxmlformats.org/drawingml/2006/table">
            <a:tbl>
              <a:tblPr/>
              <a:tblGrid>
                <a:gridCol w="1828800"/>
                <a:gridCol w="2039112"/>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Plan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Code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Set up the flag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before the loop</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Visit each value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loop body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Report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after the loop</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7772400" y="4023360"/>
            <a:ext cx="3867912" cy="1920240"/>
          </a:xfrm>
          <a:prstGeom prst="roundRect">
            <a:avLst>
              <a:gd name="adj" fmla="val 9524"/>
            </a:avLst>
          </a:prstGeom>
          <a:solidFill>
            <a:srgbClr val="E3F0FF"/>
          </a:solidFill>
          <a:ln w="12700">
            <a:solidFill>
              <a:srgbClr val="E3F0FF"/>
            </a:solidFill>
            <a:prstDash val="solid"/>
          </a:ln>
        </p:spPr>
      </p:sp>
      <p:sp>
        <p:nvSpPr>
          <p:cNvPr id="16" name="Text 11"/>
          <p:cNvSpPr/>
          <p:nvPr/>
        </p:nvSpPr>
        <p:spPr>
          <a:xfrm>
            <a:off x="8092440" y="4160520"/>
            <a:ext cx="3273552" cy="16459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Each column of a planning table becomes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variable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line changed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this version print? Why?</a:t>
            </a:r>
            <a:endParaRPr lang="en-US" sz="2200" dirty="0"/>
          </a:p>
        </p:txBody>
      </p:sp>
      <p:sp>
        <p:nvSpPr>
          <p:cNvPr id="12" name="Shape 8"/>
          <p:cNvSpPr/>
          <p:nvPr/>
        </p:nvSpPr>
        <p:spPr>
          <a:xfrm>
            <a:off x="868680" y="2971800"/>
            <a:ext cx="10454335"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9905695" cy="23317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log = "PPPLPPP";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boolean anyLate = false;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i = 0; i &lt; log.length(); i++)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anyLate = log.substring(i, i + 1).equals("L");</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System.out.println("Any late days? " + anyLate);</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Data set</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collection of specific facts about one subject.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Data value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piece of information in a data set.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Analyze</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Work with the values to solve a problem or answer a question.</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Table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Lists each value exactly, with a label.</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Chart</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Shows each value as a shape whose size shows the value.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Planning table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row per value and a column per thing the plan remembers.</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Plan it in three steps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4.2 Introduction to Using Data Sets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one question about the reading week. Write a three-step plan for it, then check it with a planning table.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I set ______ to ______. For each value, I ______. After the last value, I report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One at a Time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4.2: Introduction to Using Data Sets</dc:title>
  <dc:subject>PptxGenJS Presentation</dc:subject>
  <dc:creator>Hopper</dc:creator>
  <cp:lastModifiedBy>Hopper</cp:lastModifiedBy>
  <cp:revision>1</cp:revision>
  <dcterms:created xsi:type="dcterms:W3CDTF">2026-10-16T20:39:47Z</dcterms:created>
  <dcterms:modified xsi:type="dcterms:W3CDTF">2026-10-16T20:39:47Z</dcterms:modified>
</cp:coreProperties>
</file>