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4.17 closes Unit 4 by putting recursion (4.16) to work on collections. Three parts: recursion that walks a String, array, or ArrayList; binary search, written with a loop and with recursion; and merge sort. Students already know linear search (4.14) and selection and insertion sort (4.15). The exam asks students to trace these, not to write them from scratch.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one round with the class: the number is between 1 and 100 and you answer only higher or lower. Good first guess: 50, because either answer rules out half. Ask: at most how many guesses with the best strategy? 7, because halving 100 seven times gets down to one number. Guessing 1, 2, 3, ... could take 100. That halving strategy is binary 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Each part of today is an algorithm students will trace on the exam: recursion through a collection, binary search step by step, and merge sort step by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Recursion can traverse a String, an array, or an ArrayList: each call handles one position and passes the rest along.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call passes s.substring(1), the String without its first letter. The empty String is the base case. Going down, nothing is built. Coming back up, each call puts its own first letter at the end of the reversed rest. Point to the "frog" call: it gets "gor" back and adds "f".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array never changes; the index i moves. When i reaches a.length, nothing is left, so the base case returns 0. Coming back up, each call adds 1 if its own element is even. 6 and 8 are even, so the answer is 2. Five calls in all, counting the base case at i =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find(names, "Lu", 0) returns 2 after 3 calls (i = 0, 1, 2). find(names, "Zed", 0) returns -1 after 5 calls: i = 0 to 3 check the four names, and i = 4 is the base case. This is linear search, written recursively.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recursive call passes s instead of s.substring(1), so every call gets "frog" again and the base case is never reached. The program compiles, then crashes with a StackOverflowError. The same mistake with an index is passing i instead of i + 1.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guess-my-number strategy, written as an algorithm.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Searching for 23. Check the middle (index 4, value 16). 23 is bigger, and the data is sorted, so everything at index 4 and to its left can be thrown away. Check the middle of what is left (index 7, 56): too big, throw away 7 and up. Index 5 holds 23: found, after 3 checks out of 10 elements. This only works because the data is sorted.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Trace a search for 60, which is not there. 16 &lt; 60: low = 5. 56 &lt; 60: low = 8. 72 &gt; 60: high = 7. Now low (8) is greater than high (7): nothing is left, the loop ends, and the method returns -1. Three checks. low and high are the loop control variables; each pass moves one of them past mid.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checks, same order. low and high become parameters. The loop condition low &lt;= high turns into the base case low &gt; high, meaning nothing is left. Instead of changing low or high and looping, the method calls itself with the new range, and returns whatever that call returns.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Searching for 2, which is at index 1. The middle is 14; 2 is smaller, so the search goes left to indexes 0 and 1. The middle of that is index 0, value 9; 2 is smaller, so it goes left again, and now low &gt; high. It returns -1. Nothing crashes, which makes this bug easy to miss. Linear search would find it; binary search needs sorted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(low 0, high 9, mid 4, 16) too big, go left; (0, 3, mid 1, 5) too small, go right; (2, 3, mid 2, 8) found. Returns 2 after 3 checks. Both the loop and the recursive version check exactly these elements.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Worst case means the most checks any target can need. Linear search may check every element. For binary search, doubling the data adds only about one check: a million elements need at most 20. That is why binary search is typically more efficient. Not always: if the target is the first element, linear search finds it in one check, and linear search works on unsorted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recursive sort: split until every piece has one element, then merge the pieces back together in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 half: splitting. Each array is cut at length / 2, keeping the original order; nothing is compared yet. Bottom half: merging. Each pair of sorted pieces becomes one sorted piece. In the program, the whole left half is sorted (both its merges) before the right half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front of each half and copy the smaller one. 8 vs 4: copy 4. 8 vs 19: copy 8. 15 vs 19: copy 15. 33 vs 19: copy 19. 33 vs 27: copy 27. 33 vs 50: copy 33. 41 vs 50: copy 41. Now the left half is used up, so the leftover 50 is copied without comparing.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in order: [12] and [7] into [7, 12]; [10] and [5] into [5, 10]; [3] and [5, 10] into [3, 5, 10]; [7, 12] and [3, 5, 10] into [3, 5, 7, 10, 12]. The first split gives left 5 / 2 = 2 elements, [12, 7], and right the other 3, [3, 10, 5]. The left half is completely sorted before the right half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students give the example from today that matches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binary search makes one recursive call per call and passes its answer straight back; merge sort makes two recursive calls and then does more work, the merge, after they return. Then hand out the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4  ·  TOPIC 4.17</a:t>
            </a:r>
            <a:endParaRPr lang="en-US" sz="1200" dirty="0"/>
          </a:p>
        </p:txBody>
      </p:sp>
      <p:sp>
        <p:nvSpPr>
          <p:cNvPr id="4" name="Text 1"/>
          <p:cNvSpPr/>
          <p:nvPr/>
        </p:nvSpPr>
        <p:spPr>
          <a:xfrm>
            <a:off x="548640" y="2377440"/>
            <a:ext cx="7406640" cy="1097280"/>
          </a:xfrm>
          <a:prstGeom prst="rect">
            <a:avLst/>
          </a:prstGeom>
          <a:noFill/>
          <a:ln/>
        </p:spPr>
        <p:txBody>
          <a:bodyPr wrap="square" lIns="0" tIns="0" rIns="0" bIns="0" rtlCol="0" anchor="ctr"/>
          <a:lstStyle/>
          <a:p>
            <a:pPr indent="0" marL="0">
              <a:buNone/>
            </a:pPr>
            <a:r>
              <a:rPr lang="en-US" sz="5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Split, Search, Merge</a:t>
            </a:r>
            <a:endParaRPr lang="en-US" sz="52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Recursive searching and sorting</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4.17</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Guess my number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I'm thinking of a number from 1 to 100. I'll only say higher or lower. What's your first guess, and why?</a:t>
            </a:r>
            <a:endParaRPr lang="en-US" sz="2200" dirty="0"/>
          </a:p>
        </p:txBody>
      </p:sp>
      <p:sp>
        <p:nvSpPr>
          <p:cNvPr id="12" name="Shape 8"/>
          <p:cNvSpPr/>
          <p:nvPr/>
        </p:nvSpPr>
        <p:spPr>
          <a:xfrm>
            <a:off x="868680" y="3108960"/>
            <a:ext cx="6035040" cy="2606040"/>
          </a:xfrm>
          <a:prstGeom prst="roundRect">
            <a:avLst>
              <a:gd name="adj" fmla="val 5263"/>
            </a:avLst>
          </a:prstGeom>
          <a:solidFill>
            <a:srgbClr val="FFFFFF"/>
          </a:solidFill>
          <a:ln w="12700">
            <a:solidFill>
              <a:srgbClr val="FFFFFF"/>
            </a:solidFill>
            <a:prstDash val="solid"/>
          </a:ln>
        </p:spPr>
      </p:sp>
      <p:sp>
        <p:nvSpPr>
          <p:cNvPr id="13" name="Text 9"/>
          <p:cNvSpPr/>
          <p:nvPr/>
        </p:nvSpPr>
        <p:spPr>
          <a:xfrm>
            <a:off x="1188720" y="3337560"/>
            <a:ext cx="45720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TWO STRATEGIES</a:t>
            </a:r>
            <a:endParaRPr lang="en-US" sz="1050" dirty="0"/>
          </a:p>
        </p:txBody>
      </p:sp>
      <p:sp>
        <p:nvSpPr>
          <p:cNvPr id="14" name="Text 10"/>
          <p:cNvSpPr/>
          <p:nvPr/>
        </p:nvSpPr>
        <p:spPr>
          <a:xfrm>
            <a:off x="1188720" y="3703320"/>
            <a:ext cx="5486400" cy="1737360"/>
          </a:xfrm>
          <a:prstGeom prst="rect">
            <a:avLst/>
          </a:prstGeom>
          <a:noFill/>
          <a:ln/>
        </p:spPr>
        <p:txBody>
          <a:bodyPr wrap="square" lIns="0" tIns="0" rIns="0" bIns="0" rtlCol="0" anchor="t"/>
          <a:lstStyle/>
          <a:p>
            <a:pPr indent="0" marL="0">
              <a:spcAft>
                <a:spcPts val="10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A.  Guess 1, then 2, then 3, ...</a:t>
            </a:r>
            <a:endParaRPr lang="en-US" sz="1900" dirty="0"/>
          </a:p>
          <a:p>
            <a:pPr indent="0" marL="0">
              <a:spcAft>
                <a:spcPts val="1000"/>
              </a:spcAft>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B.  Guess the middle, then the middle of what is left, ...</a:t>
            </a:r>
            <a:endParaRPr lang="en-US" sz="1900" dirty="0"/>
          </a:p>
        </p:txBody>
      </p:sp>
      <p:sp>
        <p:nvSpPr>
          <p:cNvPr id="15" name="Text 11"/>
          <p:cNvSpPr/>
          <p:nvPr/>
        </p:nvSpPr>
        <p:spPr>
          <a:xfrm>
            <a:off x="7315200" y="3246120"/>
            <a:ext cx="4023360" cy="219456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With a partner: at most how many guesses does each strategy need?</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recursion that walks a String, an array, or an ArrayList one position at a time.</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why binary search needs sorted data, and trace each step of one.</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Read binary search written with a loop and with recursion.</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Compare how many elements binary search and linear search check.</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merge sort as it splits an array and merges it back in sorted order.</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One position at a time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String, one letter shorter each call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7315200" cy="2286000"/>
          </a:xfrm>
          <a:prstGeom prst="roundRect">
            <a:avLst>
              <a:gd name="adj" fmla="val 4800"/>
            </a:avLst>
          </a:prstGeom>
          <a:solidFill>
            <a:srgbClr val="EEF3F1"/>
          </a:solidFill>
          <a:ln w="12700">
            <a:solidFill>
              <a:srgbClr val="E6E1D6"/>
            </a:solidFill>
            <a:prstDash val="solid"/>
          </a:ln>
        </p:spPr>
      </p:sp>
      <p:sp>
        <p:nvSpPr>
          <p:cNvPr id="9" name="Text 5"/>
          <p:cNvSpPr/>
          <p:nvPr/>
        </p:nvSpPr>
        <p:spPr>
          <a:xfrm>
            <a:off x="822960" y="1737360"/>
            <a:ext cx="676656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CALLED WITH REVERSE("FROG")</a:t>
            </a:r>
            <a:endParaRPr lang="en-US" sz="1050" dirty="0"/>
          </a:p>
        </p:txBody>
      </p:sp>
      <p:sp>
        <p:nvSpPr>
          <p:cNvPr id="10" name="Text 6"/>
          <p:cNvSpPr/>
          <p:nvPr/>
        </p:nvSpPr>
        <p:spPr>
          <a:xfrm>
            <a:off x="822960" y="2057400"/>
            <a:ext cx="6766560" cy="16002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String reverse(String 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(s.length()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reverse(s.substring(1)) + s.substring(0,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8092440" y="1554480"/>
            <a:ext cx="3547872" cy="822960"/>
          </a:xfrm>
          <a:prstGeom prst="roundRect">
            <a:avLst>
              <a:gd name="adj" fmla="val 13333"/>
            </a:avLst>
          </a:prstGeom>
          <a:solidFill>
            <a:srgbClr val="1F2B28"/>
          </a:solidFill>
          <a:ln w="12700">
            <a:solidFill>
              <a:srgbClr val="1F2B28"/>
            </a:solidFill>
            <a:prstDash val="solid"/>
          </a:ln>
        </p:spPr>
      </p:sp>
      <p:sp>
        <p:nvSpPr>
          <p:cNvPr id="12" name="Text 8"/>
          <p:cNvSpPr/>
          <p:nvPr/>
        </p:nvSpPr>
        <p:spPr>
          <a:xfrm>
            <a:off x="836676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366760" y="1965960"/>
            <a:ext cx="2999232"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gorf</a:t>
            </a:r>
            <a:endParaRPr lang="en-US" sz="2000" dirty="0"/>
          </a:p>
        </p:txBody>
      </p:sp>
      <p:sp>
        <p:nvSpPr>
          <p:cNvPr id="14" name="Shape 10"/>
          <p:cNvSpPr/>
          <p:nvPr/>
        </p:nvSpPr>
        <p:spPr>
          <a:xfrm>
            <a:off x="8092440" y="2514600"/>
            <a:ext cx="3547872" cy="1325880"/>
          </a:xfrm>
          <a:prstGeom prst="roundRect">
            <a:avLst>
              <a:gd name="adj" fmla="val 13793"/>
            </a:avLst>
          </a:prstGeom>
          <a:solidFill>
            <a:srgbClr val="E3F0FF"/>
          </a:solidFill>
          <a:ln w="12700">
            <a:solidFill>
              <a:srgbClr val="E3F0FF"/>
            </a:solidFill>
            <a:prstDash val="solid"/>
          </a:ln>
        </p:spPr>
      </p:sp>
      <p:sp>
        <p:nvSpPr>
          <p:cNvPr id="15" name="Text 11"/>
          <p:cNvSpPr/>
          <p:nvPr/>
        </p:nvSpPr>
        <p:spPr>
          <a:xfrm>
            <a:off x="8412480" y="2651760"/>
            <a:ext cx="2953512" cy="1051560"/>
          </a:xfrm>
          <a:prstGeom prst="rect">
            <a:avLst/>
          </a:prstGeom>
          <a:noFill/>
          <a:ln/>
        </p:spPr>
        <p:txBody>
          <a:bodyPr wrap="square" lIns="0" tIns="0" rIns="0" bIns="0" rtlCol="0" anchor="ctr"/>
          <a:lstStyle/>
          <a:p>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Progress: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substring(1)</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 is one letter shorter. Base case: </a:t>
            </a:r>
            <a:pPr indent="0" marL="0">
              <a:buNone/>
            </a:pPr>
            <a:r>
              <a:rPr lang="en-US" sz="1500" b="1" dirty="0">
                <a:solidFill>
                  <a:srgbClr val="1F2B28"/>
                </a:solidFill>
                <a:latin typeface="Atkinson Hyperlegible Next" pitchFamily="34" charset="0"/>
                <a:ea typeface="Atkinson Hyperlegible Next" pitchFamily="34" charset="-122"/>
                <a:cs typeface="Atkinson Hyperlegible Next" pitchFamily="34" charset="-120"/>
              </a:rPr>
              <a:t>nothing left</a:t>
            </a:r>
            <a:pP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5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4069080"/>
          <a:ext cx="11094415" cy="914400"/>
        </p:xfrm>
        <a:graphic>
          <a:graphicData uri="http://schemas.openxmlformats.org/drawingml/2006/table">
            <a:tbl>
              <a:tblPr/>
              <a:tblGrid>
                <a:gridCol w="1216152"/>
                <a:gridCol w="1975104"/>
                <a:gridCol w="1975104"/>
                <a:gridCol w="1975104"/>
                <a:gridCol w="1975104"/>
                <a:gridCol w="1977847"/>
              </a:tblGrid>
              <a:tr h="566928">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Call</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reverse("frog")</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reverse("rog")</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reverse("og")</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reverse("g")</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reverse("")</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Builds</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"gor" + "f"</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"go" + "r"</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"g" + "o"</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"g"</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base case</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500" b="1" dirty="0">
                          <a:solidFill>
                            <a:srgbClr val="FFFFFF"/>
                          </a:solidFill>
                          <a:latin typeface="Atkinson Hyperlegible Next" pitchFamily="34" charset="0"/>
                          <a:ea typeface="Atkinson Hyperlegible Next" pitchFamily="34" charset="-122"/>
                          <a:cs typeface="Atkinson Hyperlegible Next" pitchFamily="34" charset="-120"/>
                        </a:rPr>
                        <a:t>Returns</a:t>
                      </a:r>
                      <a:endParaRPr lang="en-US" sz="15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algn="ctr" indent="0" marL="0">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"gorf"</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"gor"</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"go"</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"g"</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algn="ctr" indent="0" marL="0">
                        <a:buNone/>
                      </a:pPr>
                      <a:r>
                        <a:rPr lang="en-US" sz="1500" b="1" dirty="0">
                          <a:solidFill>
                            <a:srgbClr val="0B5A4D"/>
                          </a:solidFill>
                          <a:latin typeface="Atkinson Hyperlegible Mono" pitchFamily="34" charset="0"/>
                          <a:ea typeface="Atkinson Hyperlegible Mono" pitchFamily="34" charset="-122"/>
                          <a:cs typeface="Atkinson Hyperlegible Mono" pitchFamily="34" charset="-120"/>
                        </a:rPr>
                        <a:t>""</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7" name="Text 12"/>
          <p:cNvSpPr/>
          <p:nvPr/>
        </p:nvSpPr>
        <p:spPr>
          <a:xfrm>
            <a:off x="548640" y="5852160"/>
            <a:ext cx="11094415" cy="320040"/>
          </a:xfrm>
          <a:prstGeom prst="rect">
            <a:avLst/>
          </a:prstGeom>
          <a:noFill/>
          <a:ln/>
        </p:spPr>
        <p:txBody>
          <a:bodyPr wrap="square" lIns="0" tIns="0" rIns="0" bIns="0" rtlCol="0" anchor="ctr"/>
          <a:lstStyle/>
          <a:p>
            <a:pPr indent="0" marL="0">
              <a:buNone/>
            </a:pPr>
            <a:r>
              <a:rPr lang="en-US" sz="1500" dirty="0">
                <a:solidFill>
                  <a:srgbClr val="4F5D58"/>
                </a:solidFill>
                <a:latin typeface="Atkinson Hyperlegible Next" pitchFamily="34" charset="0"/>
                <a:ea typeface="Atkinson Hyperlegible Next" pitchFamily="34" charset="-122"/>
                <a:cs typeface="Atkinson Hyperlegible Next" pitchFamily="34" charset="-120"/>
              </a:rPr>
              <a:t>Read the Returns row from right to left: the answer is built on the way back.</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 array, one index further each call</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035040" cy="3337560"/>
          </a:xfrm>
          <a:prstGeom prst="roundRect">
            <a:avLst>
              <a:gd name="adj" fmla="val 3288"/>
            </a:avLst>
          </a:prstGeom>
          <a:solidFill>
            <a:srgbClr val="EEF3F1"/>
          </a:solidFill>
          <a:ln w="12700">
            <a:solidFill>
              <a:srgbClr val="E6E1D6"/>
            </a:solidFill>
            <a:prstDash val="solid"/>
          </a:ln>
        </p:spPr>
      </p:sp>
      <p:sp>
        <p:nvSpPr>
          <p:cNvPr id="9" name="Text 5"/>
          <p:cNvSpPr/>
          <p:nvPr/>
        </p:nvSpPr>
        <p:spPr>
          <a:xfrm>
            <a:off x="822960" y="1737360"/>
            <a:ext cx="54864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 {6, 3, 8, 5}, CALLED WITH COUNTEVEN(A, 0)</a:t>
            </a:r>
            <a:endParaRPr lang="en-US" sz="1050" dirty="0"/>
          </a:p>
        </p:txBody>
      </p:sp>
      <p:sp>
        <p:nvSpPr>
          <p:cNvPr id="10" name="Text 6"/>
          <p:cNvSpPr/>
          <p:nvPr/>
        </p:nvSpPr>
        <p:spPr>
          <a:xfrm>
            <a:off x="822960" y="2057400"/>
            <a:ext cx="5486400" cy="2651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int countEven(int[] a, int i)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(i == a.length)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int rest = countEven(a, i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(a[i] % 2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rest + 1;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rest;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548640" y="5029200"/>
            <a:ext cx="6035040" cy="822960"/>
          </a:xfrm>
          <a:prstGeom prst="roundRect">
            <a:avLst>
              <a:gd name="adj" fmla="val 13333"/>
            </a:avLst>
          </a:prstGeom>
          <a:solidFill>
            <a:srgbClr val="1F2B28"/>
          </a:solidFill>
          <a:ln w="12700">
            <a:solidFill>
              <a:srgbClr val="1F2B28"/>
            </a:solidFill>
            <a:prstDash val="solid"/>
          </a:ln>
        </p:spPr>
      </p:sp>
      <p:sp>
        <p:nvSpPr>
          <p:cNvPr id="12" name="Text 8"/>
          <p:cNvSpPr/>
          <p:nvPr/>
        </p:nvSpPr>
        <p:spPr>
          <a:xfrm>
            <a:off x="822960" y="51663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5440680"/>
            <a:ext cx="5486400"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a:t>
            </a:r>
            <a:endParaRPr lang="en-US" sz="2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6858000" y="1554480"/>
          <a:ext cx="4782312" cy="914400"/>
        </p:xfrm>
        <a:graphic>
          <a:graphicData uri="http://schemas.openxmlformats.org/drawingml/2006/table">
            <a:tbl>
              <a:tblPr/>
              <a:tblGrid>
                <a:gridCol w="914400"/>
                <a:gridCol w="1280160"/>
                <a:gridCol w="2587752"/>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i</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a[i]</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Returns</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6</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 + 1 = 2</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 + 1 = 1</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none</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base case: 0</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Text 10"/>
          <p:cNvSpPr/>
          <p:nvPr/>
        </p:nvSpPr>
        <p:spPr>
          <a:xfrm>
            <a:off x="6858000" y="5120640"/>
            <a:ext cx="4782312" cy="457200"/>
          </a:xfrm>
          <a:prstGeom prst="rect">
            <a:avLst/>
          </a:prstGeom>
          <a:noFill/>
          <a:ln/>
        </p:spPr>
        <p:txBody>
          <a:bodyPr wrap="square" lIns="0" tIns="0" rIns="0" bIns="0" rtlCol="0" anchor="ctr"/>
          <a:lstStyle/>
          <a:p>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Fill the Returns column from the bottom up.</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Searching an ArrayList recursively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names holds "Ana", "Bo", "Lu", "Mia". What does each call return, and how many calls does it make?</a:t>
            </a:r>
            <a:endParaRPr lang="en-US" sz="2200" dirty="0"/>
          </a:p>
        </p:txBody>
      </p:sp>
      <p:sp>
        <p:nvSpPr>
          <p:cNvPr id="12" name="Shape 8"/>
          <p:cNvSpPr/>
          <p:nvPr/>
        </p:nvSpPr>
        <p:spPr>
          <a:xfrm>
            <a:off x="868680" y="2971800"/>
            <a:ext cx="6446520" cy="2971800"/>
          </a:xfrm>
          <a:prstGeom prst="roundRect">
            <a:avLst>
              <a:gd name="adj" fmla="val 3692"/>
            </a:avLst>
          </a:prstGeom>
          <a:solidFill>
            <a:srgbClr val="EEF3F1"/>
          </a:solidFill>
          <a:ln w="12700">
            <a:solidFill>
              <a:srgbClr val="E6E1D6"/>
            </a:solidFill>
            <a:prstDash val="solid"/>
          </a:ln>
        </p:spPr>
      </p:sp>
      <p:sp>
        <p:nvSpPr>
          <p:cNvPr id="13" name="Text 9"/>
          <p:cNvSpPr/>
          <p:nvPr/>
        </p:nvSpPr>
        <p:spPr>
          <a:xfrm>
            <a:off x="1143000" y="3154680"/>
            <a:ext cx="5897880" cy="2606040"/>
          </a:xfrm>
          <a:prstGeom prst="rect">
            <a:avLst/>
          </a:prstGeom>
          <a:noFill/>
          <a:ln/>
        </p:spPr>
        <p:txBody>
          <a:bodyPr wrap="square" lIns="0" tIns="0" rIns="0" bIns="0" rtlCol="0" anchor="t"/>
          <a:lstStyle/>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public static int find(ArrayList&lt;String&gt; names,</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String target, int i)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if (i == names.size())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return -1;</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if (names.get(i).equals(target))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return i;</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return find(names, target, i + 1);</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7589520" y="3383280"/>
          <a:ext cx="3749040" cy="914400"/>
        </p:xfrm>
        <a:graphic>
          <a:graphicData uri="http://schemas.openxmlformats.org/drawingml/2006/table">
            <a:tbl>
              <a:tblPr/>
              <a:tblGrid>
                <a:gridCol w="1463040"/>
                <a:gridCol w="1234440"/>
                <a:gridCol w="1051560"/>
              </a:tblGrid>
              <a:tr h="68580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target</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Returns</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Calls</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68580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"Lu"</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685800">
                <a:tc>
                  <a:txBody>
                    <a:bodyPr/>
                    <a:lstStyle/>
                    <a:p>
                      <a:pP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"Zed"</a:t>
                      </a: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5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5" name="Text 10"/>
          <p:cNvSpPr/>
          <p:nvPr/>
        </p:nvSpPr>
        <p:spPr>
          <a:xfrm>
            <a:off x="7589520" y="2971800"/>
            <a:ext cx="3749040" cy="320040"/>
          </a:xfrm>
          <a:prstGeom prst="rect">
            <a:avLst/>
          </a:prstGeom>
          <a:noFill/>
          <a:ln/>
        </p:spPr>
        <p:txBody>
          <a:bodyPr wrap="square" lIns="0" tIns="0" rIns="0" bIns="0" rtlCol="0" anchor="ctr"/>
          <a:lstStyle/>
          <a:p>
            <a:pPr indent="0" marL="0">
              <a:buNone/>
            </a:pPr>
            <a:r>
              <a:rPr lang="en-US" sz="1300" dirty="0">
                <a:solidFill>
                  <a:srgbClr val="4F5D58"/>
                </a:solidFill>
                <a:latin typeface="Atkinson Hyperlegible Mono" pitchFamily="34" charset="0"/>
                <a:ea typeface="Atkinson Hyperlegible Mono" pitchFamily="34" charset="-122"/>
                <a:cs typeface="Atkinson Hyperlegible Mono" pitchFamily="34" charset="-120"/>
              </a:rPr>
              <a:t>Called as find(names, target, 0)</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Pass along something smaller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Every recursive call must move toward the base case: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shorter String</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or the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next index</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Otherwise the calls pile up until the program crashes.</a:t>
            </a:r>
            <a:endParaRPr lang="en-US" sz="1700" dirty="0"/>
          </a:p>
        </p:txBody>
      </p:sp>
      <p:sp>
        <p:nvSpPr>
          <p:cNvPr id="11" name="Shape 6"/>
          <p:cNvSpPr/>
          <p:nvPr/>
        </p:nvSpPr>
        <p:spPr>
          <a:xfrm>
            <a:off x="548640" y="2697480"/>
            <a:ext cx="6766560" cy="2240280"/>
          </a:xfrm>
          <a:prstGeom prst="roundRect">
            <a:avLst>
              <a:gd name="adj" fmla="val 4898"/>
            </a:avLst>
          </a:prstGeom>
          <a:solidFill>
            <a:srgbClr val="EEF3F1"/>
          </a:solidFill>
          <a:ln w="12700">
            <a:solidFill>
              <a:srgbClr val="E6E1D6"/>
            </a:solidFill>
            <a:prstDash val="solid"/>
          </a:ln>
        </p:spPr>
      </p:sp>
      <p:sp>
        <p:nvSpPr>
          <p:cNvPr id="12" name="Text 7"/>
          <p:cNvSpPr/>
          <p:nvPr/>
        </p:nvSpPr>
        <p:spPr>
          <a:xfrm>
            <a:off x="822960" y="288036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CALLED WITH REVERSE("FROG")</a:t>
            </a:r>
            <a:endParaRPr lang="en-US" sz="1050" dirty="0"/>
          </a:p>
        </p:txBody>
      </p:sp>
      <p:sp>
        <p:nvSpPr>
          <p:cNvPr id="13" name="Text 8"/>
          <p:cNvSpPr/>
          <p:nvPr/>
        </p:nvSpPr>
        <p:spPr>
          <a:xfrm>
            <a:off x="822960" y="3200400"/>
            <a:ext cx="6217920" cy="1554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String reverse(String s)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if (s.length()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return reverse(s) + s.substring(0, 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4" name="Shape 9"/>
          <p:cNvSpPr/>
          <p:nvPr/>
        </p:nvSpPr>
        <p:spPr>
          <a:xfrm>
            <a:off x="7543800" y="2697480"/>
            <a:ext cx="4096512" cy="2240280"/>
          </a:xfrm>
          <a:prstGeom prst="roundRect">
            <a:avLst>
              <a:gd name="adj" fmla="val 4898"/>
            </a:avLst>
          </a:prstGeom>
          <a:solidFill>
            <a:srgbClr val="1F2B28"/>
          </a:solidFill>
          <a:ln w="12700">
            <a:solidFill>
              <a:srgbClr val="1F2B28"/>
            </a:solidFill>
            <a:prstDash val="solid"/>
          </a:ln>
        </p:spPr>
      </p:sp>
      <p:sp>
        <p:nvSpPr>
          <p:cNvPr id="15" name="Text 10"/>
          <p:cNvSpPr/>
          <p:nvPr/>
        </p:nvSpPr>
        <p:spPr>
          <a:xfrm>
            <a:off x="7818120" y="2834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818120" y="3200400"/>
            <a:ext cx="3657600" cy="91440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Exception in thread "main"</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java.lang.StackOverflowError</a:t>
            </a:r>
            <a:endParaRPr lang="en-US" sz="1500" dirty="0"/>
          </a:p>
        </p:txBody>
      </p:sp>
      <p:sp>
        <p:nvSpPr>
          <p:cNvPr id="17" name="Text 12"/>
          <p:cNvSpPr/>
          <p:nvPr/>
        </p:nvSpPr>
        <p:spPr>
          <a:xfrm>
            <a:off x="548640" y="5166360"/>
            <a:ext cx="7315200" cy="457200"/>
          </a:xfrm>
          <a:prstGeom prst="rect">
            <a:avLst/>
          </a:prstGeom>
          <a:noFill/>
          <a:ln/>
        </p:spPr>
        <p:txBody>
          <a:bodyPr wrap="square" lIns="0" tIns="0" rIns="0" bIns="0" rtlCol="0" anchor="ctr"/>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900" b="1" dirty="0">
                <a:solidFill>
                  <a:srgbClr val="1F2B28"/>
                </a:solidFill>
                <a:latin typeface="Atkinson Hyperlegible Next" pitchFamily="34" charset="0"/>
                <a:ea typeface="Atkinson Hyperlegible Next" pitchFamily="34" charset="-122"/>
                <a:cs typeface="Atkinson Hyperlegible Next" pitchFamily="34" charset="-120"/>
              </a:rPr>
              <a:t>reverse(s.substring(1))</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Binary search</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Check the middle, throw away half</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08760"/>
            <a:ext cx="11094415" cy="868680"/>
          </a:xfrm>
          <a:prstGeom prst="roundRect">
            <a:avLst>
              <a:gd name="adj" fmla="val 21053"/>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764792"/>
            <a:ext cx="566928" cy="566928"/>
          </a:xfrm>
          <a:prstGeom prst="rect">
            <a:avLst/>
          </a:prstGeom>
        </p:spPr>
      </p:pic>
      <p:sp>
        <p:nvSpPr>
          <p:cNvPr id="10" name="Text 5"/>
          <p:cNvSpPr/>
          <p:nvPr/>
        </p:nvSpPr>
        <p:spPr>
          <a:xfrm>
            <a:off x="1600200" y="1645920"/>
            <a:ext cx="9768535" cy="59436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Binary search needs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sorted</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data. It starts at the middle and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eliminates half</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of what is left with each check.</a:t>
            </a:r>
            <a:endParaRPr lang="en-US" sz="1700" dirty="0"/>
          </a:p>
        </p:txBody>
      </p:sp>
      <p:sp>
        <p:nvSpPr>
          <p:cNvPr id="11" name="Shape 6"/>
          <p:cNvSpPr/>
          <p:nvPr/>
        </p:nvSpPr>
        <p:spPr>
          <a:xfrm>
            <a:off x="548640" y="2971800"/>
            <a:ext cx="621792" cy="502920"/>
          </a:xfrm>
          <a:prstGeom prst="rect">
            <a:avLst/>
          </a:prstGeom>
          <a:solidFill>
            <a:srgbClr val="FFFFFF"/>
          </a:solidFill>
          <a:ln w="12700">
            <a:solidFill>
              <a:srgbClr val="E6E1D6"/>
            </a:solidFill>
            <a:prstDash val="solid"/>
          </a:ln>
        </p:spPr>
      </p:sp>
      <p:sp>
        <p:nvSpPr>
          <p:cNvPr id="12" name="Text 7"/>
          <p:cNvSpPr/>
          <p:nvPr/>
        </p:nvSpPr>
        <p:spPr>
          <a:xfrm>
            <a:off x="548640" y="297180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700" dirty="0"/>
          </a:p>
        </p:txBody>
      </p:sp>
      <p:sp>
        <p:nvSpPr>
          <p:cNvPr id="13" name="Text 8"/>
          <p:cNvSpPr/>
          <p:nvPr/>
        </p:nvSpPr>
        <p:spPr>
          <a:xfrm>
            <a:off x="548640" y="267919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4" name="Shape 9"/>
          <p:cNvSpPr/>
          <p:nvPr/>
        </p:nvSpPr>
        <p:spPr>
          <a:xfrm>
            <a:off x="1170432" y="2971800"/>
            <a:ext cx="621792" cy="502920"/>
          </a:xfrm>
          <a:prstGeom prst="rect">
            <a:avLst/>
          </a:prstGeom>
          <a:solidFill>
            <a:srgbClr val="FFFFFF"/>
          </a:solidFill>
          <a:ln w="12700">
            <a:solidFill>
              <a:srgbClr val="E6E1D6"/>
            </a:solidFill>
            <a:prstDash val="solid"/>
          </a:ln>
        </p:spPr>
      </p:sp>
      <p:sp>
        <p:nvSpPr>
          <p:cNvPr id="15" name="Text 10"/>
          <p:cNvSpPr/>
          <p:nvPr/>
        </p:nvSpPr>
        <p:spPr>
          <a:xfrm>
            <a:off x="1170432" y="297180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700" dirty="0"/>
          </a:p>
        </p:txBody>
      </p:sp>
      <p:sp>
        <p:nvSpPr>
          <p:cNvPr id="16" name="Text 11"/>
          <p:cNvSpPr/>
          <p:nvPr/>
        </p:nvSpPr>
        <p:spPr>
          <a:xfrm>
            <a:off x="1170432" y="267919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17" name="Shape 12"/>
          <p:cNvSpPr/>
          <p:nvPr/>
        </p:nvSpPr>
        <p:spPr>
          <a:xfrm>
            <a:off x="1792224" y="2971800"/>
            <a:ext cx="621792" cy="502920"/>
          </a:xfrm>
          <a:prstGeom prst="rect">
            <a:avLst/>
          </a:prstGeom>
          <a:solidFill>
            <a:srgbClr val="FFFFFF"/>
          </a:solidFill>
          <a:ln w="12700">
            <a:solidFill>
              <a:srgbClr val="E6E1D6"/>
            </a:solidFill>
            <a:prstDash val="solid"/>
          </a:ln>
        </p:spPr>
      </p:sp>
      <p:sp>
        <p:nvSpPr>
          <p:cNvPr id="18" name="Text 13"/>
          <p:cNvSpPr/>
          <p:nvPr/>
        </p:nvSpPr>
        <p:spPr>
          <a:xfrm>
            <a:off x="1792224" y="297180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700" dirty="0"/>
          </a:p>
        </p:txBody>
      </p:sp>
      <p:sp>
        <p:nvSpPr>
          <p:cNvPr id="19" name="Text 14"/>
          <p:cNvSpPr/>
          <p:nvPr/>
        </p:nvSpPr>
        <p:spPr>
          <a:xfrm>
            <a:off x="1792224" y="267919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0" name="Shape 15"/>
          <p:cNvSpPr/>
          <p:nvPr/>
        </p:nvSpPr>
        <p:spPr>
          <a:xfrm>
            <a:off x="2414016" y="2971800"/>
            <a:ext cx="621792" cy="502920"/>
          </a:xfrm>
          <a:prstGeom prst="rect">
            <a:avLst/>
          </a:prstGeom>
          <a:solidFill>
            <a:srgbClr val="FFFFFF"/>
          </a:solidFill>
          <a:ln w="12700">
            <a:solidFill>
              <a:srgbClr val="E6E1D6"/>
            </a:solidFill>
            <a:prstDash val="solid"/>
          </a:ln>
        </p:spPr>
      </p:sp>
      <p:sp>
        <p:nvSpPr>
          <p:cNvPr id="21" name="Text 16"/>
          <p:cNvSpPr/>
          <p:nvPr/>
        </p:nvSpPr>
        <p:spPr>
          <a:xfrm>
            <a:off x="2414016" y="297180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12</a:t>
            </a:r>
            <a:endParaRPr lang="en-US" sz="1700" dirty="0"/>
          </a:p>
        </p:txBody>
      </p:sp>
      <p:sp>
        <p:nvSpPr>
          <p:cNvPr id="22" name="Text 17"/>
          <p:cNvSpPr/>
          <p:nvPr/>
        </p:nvSpPr>
        <p:spPr>
          <a:xfrm>
            <a:off x="2414016" y="267919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200" dirty="0"/>
          </a:p>
        </p:txBody>
      </p:sp>
      <p:sp>
        <p:nvSpPr>
          <p:cNvPr id="23" name="Shape 18"/>
          <p:cNvSpPr/>
          <p:nvPr/>
        </p:nvSpPr>
        <p:spPr>
          <a:xfrm>
            <a:off x="3035808" y="2971800"/>
            <a:ext cx="621792" cy="502920"/>
          </a:xfrm>
          <a:prstGeom prst="rect">
            <a:avLst/>
          </a:prstGeom>
          <a:solidFill>
            <a:srgbClr val="FFE28A"/>
          </a:solidFill>
          <a:ln w="25400">
            <a:solidFill>
              <a:srgbClr val="F2B705"/>
            </a:solidFill>
            <a:prstDash val="solid"/>
          </a:ln>
        </p:spPr>
      </p:sp>
      <p:sp>
        <p:nvSpPr>
          <p:cNvPr id="24" name="Text 19"/>
          <p:cNvSpPr/>
          <p:nvPr/>
        </p:nvSpPr>
        <p:spPr>
          <a:xfrm>
            <a:off x="3035808" y="2971800"/>
            <a:ext cx="621792" cy="502920"/>
          </a:xfrm>
          <a:prstGeom prst="rect">
            <a:avLst/>
          </a:prstGeom>
          <a:noFill/>
          <a:ln/>
        </p:spPr>
        <p:txBody>
          <a:bodyPr wrap="square" lIns="0" tIns="0" rIns="0" bIns="0" rtlCol="0" anchor="ctr"/>
          <a:lstStyle/>
          <a:p>
            <a:pPr algn="ctr" indent="0" marL="0">
              <a:buNone/>
            </a:pPr>
            <a:r>
              <a:rPr lang="en-US" sz="1700" b="1" dirty="0">
                <a:solidFill>
                  <a:srgbClr val="1F2B28"/>
                </a:solidFill>
                <a:latin typeface="Atkinson Hyperlegible Mono" pitchFamily="34" charset="0"/>
                <a:ea typeface="Atkinson Hyperlegible Mono" pitchFamily="34" charset="-122"/>
                <a:cs typeface="Atkinson Hyperlegible Mono" pitchFamily="34" charset="-120"/>
              </a:rPr>
              <a:t>16</a:t>
            </a:r>
            <a:endParaRPr lang="en-US" sz="1700" dirty="0"/>
          </a:p>
        </p:txBody>
      </p:sp>
      <p:sp>
        <p:nvSpPr>
          <p:cNvPr id="25" name="Text 20"/>
          <p:cNvSpPr/>
          <p:nvPr/>
        </p:nvSpPr>
        <p:spPr>
          <a:xfrm>
            <a:off x="3035808" y="267919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200" dirty="0"/>
          </a:p>
        </p:txBody>
      </p:sp>
      <p:sp>
        <p:nvSpPr>
          <p:cNvPr id="26" name="Shape 21"/>
          <p:cNvSpPr/>
          <p:nvPr/>
        </p:nvSpPr>
        <p:spPr>
          <a:xfrm>
            <a:off x="3657600" y="2971800"/>
            <a:ext cx="621792" cy="502920"/>
          </a:xfrm>
          <a:prstGeom prst="rect">
            <a:avLst/>
          </a:prstGeom>
          <a:solidFill>
            <a:srgbClr val="FFFFFF"/>
          </a:solidFill>
          <a:ln w="12700">
            <a:solidFill>
              <a:srgbClr val="E6E1D6"/>
            </a:solidFill>
            <a:prstDash val="solid"/>
          </a:ln>
        </p:spPr>
      </p:sp>
      <p:sp>
        <p:nvSpPr>
          <p:cNvPr id="27" name="Text 22"/>
          <p:cNvSpPr/>
          <p:nvPr/>
        </p:nvSpPr>
        <p:spPr>
          <a:xfrm>
            <a:off x="3657600" y="297180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23</a:t>
            </a:r>
            <a:endParaRPr lang="en-US" sz="1700" dirty="0"/>
          </a:p>
        </p:txBody>
      </p:sp>
      <p:sp>
        <p:nvSpPr>
          <p:cNvPr id="28" name="Text 23"/>
          <p:cNvSpPr/>
          <p:nvPr/>
        </p:nvSpPr>
        <p:spPr>
          <a:xfrm>
            <a:off x="3657600" y="267919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5</a:t>
            </a:r>
            <a:endParaRPr lang="en-US" sz="1200" dirty="0"/>
          </a:p>
        </p:txBody>
      </p:sp>
      <p:sp>
        <p:nvSpPr>
          <p:cNvPr id="29" name="Shape 24"/>
          <p:cNvSpPr/>
          <p:nvPr/>
        </p:nvSpPr>
        <p:spPr>
          <a:xfrm>
            <a:off x="4279392" y="2971800"/>
            <a:ext cx="621792" cy="502920"/>
          </a:xfrm>
          <a:prstGeom prst="rect">
            <a:avLst/>
          </a:prstGeom>
          <a:solidFill>
            <a:srgbClr val="FFFFFF"/>
          </a:solidFill>
          <a:ln w="12700">
            <a:solidFill>
              <a:srgbClr val="E6E1D6"/>
            </a:solidFill>
            <a:prstDash val="solid"/>
          </a:ln>
        </p:spPr>
      </p:sp>
      <p:sp>
        <p:nvSpPr>
          <p:cNvPr id="30" name="Text 25"/>
          <p:cNvSpPr/>
          <p:nvPr/>
        </p:nvSpPr>
        <p:spPr>
          <a:xfrm>
            <a:off x="4279392" y="297180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38</a:t>
            </a:r>
            <a:endParaRPr lang="en-US" sz="1700" dirty="0"/>
          </a:p>
        </p:txBody>
      </p:sp>
      <p:sp>
        <p:nvSpPr>
          <p:cNvPr id="31" name="Text 26"/>
          <p:cNvSpPr/>
          <p:nvPr/>
        </p:nvSpPr>
        <p:spPr>
          <a:xfrm>
            <a:off x="4279392" y="267919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6</a:t>
            </a:r>
            <a:endParaRPr lang="en-US" sz="1200" dirty="0"/>
          </a:p>
        </p:txBody>
      </p:sp>
      <p:sp>
        <p:nvSpPr>
          <p:cNvPr id="32" name="Shape 27"/>
          <p:cNvSpPr/>
          <p:nvPr/>
        </p:nvSpPr>
        <p:spPr>
          <a:xfrm>
            <a:off x="4901184" y="2971800"/>
            <a:ext cx="621792" cy="502920"/>
          </a:xfrm>
          <a:prstGeom prst="rect">
            <a:avLst/>
          </a:prstGeom>
          <a:solidFill>
            <a:srgbClr val="FFFFFF"/>
          </a:solidFill>
          <a:ln w="12700">
            <a:solidFill>
              <a:srgbClr val="E6E1D6"/>
            </a:solidFill>
            <a:prstDash val="solid"/>
          </a:ln>
        </p:spPr>
      </p:sp>
      <p:sp>
        <p:nvSpPr>
          <p:cNvPr id="33" name="Text 28"/>
          <p:cNvSpPr/>
          <p:nvPr/>
        </p:nvSpPr>
        <p:spPr>
          <a:xfrm>
            <a:off x="4901184" y="297180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56</a:t>
            </a:r>
            <a:endParaRPr lang="en-US" sz="1700" dirty="0"/>
          </a:p>
        </p:txBody>
      </p:sp>
      <p:sp>
        <p:nvSpPr>
          <p:cNvPr id="34" name="Text 29"/>
          <p:cNvSpPr/>
          <p:nvPr/>
        </p:nvSpPr>
        <p:spPr>
          <a:xfrm>
            <a:off x="4901184" y="267919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7</a:t>
            </a:r>
            <a:endParaRPr lang="en-US" sz="1200" dirty="0"/>
          </a:p>
        </p:txBody>
      </p:sp>
      <p:sp>
        <p:nvSpPr>
          <p:cNvPr id="35" name="Shape 30"/>
          <p:cNvSpPr/>
          <p:nvPr/>
        </p:nvSpPr>
        <p:spPr>
          <a:xfrm>
            <a:off x="5522976" y="2971800"/>
            <a:ext cx="621792" cy="502920"/>
          </a:xfrm>
          <a:prstGeom prst="rect">
            <a:avLst/>
          </a:prstGeom>
          <a:solidFill>
            <a:srgbClr val="FFFFFF"/>
          </a:solidFill>
          <a:ln w="12700">
            <a:solidFill>
              <a:srgbClr val="E6E1D6"/>
            </a:solidFill>
            <a:prstDash val="solid"/>
          </a:ln>
        </p:spPr>
      </p:sp>
      <p:sp>
        <p:nvSpPr>
          <p:cNvPr id="36" name="Text 31"/>
          <p:cNvSpPr/>
          <p:nvPr/>
        </p:nvSpPr>
        <p:spPr>
          <a:xfrm>
            <a:off x="5522976" y="297180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72</a:t>
            </a:r>
            <a:endParaRPr lang="en-US" sz="1700" dirty="0"/>
          </a:p>
        </p:txBody>
      </p:sp>
      <p:sp>
        <p:nvSpPr>
          <p:cNvPr id="37" name="Text 32"/>
          <p:cNvSpPr/>
          <p:nvPr/>
        </p:nvSpPr>
        <p:spPr>
          <a:xfrm>
            <a:off x="5522976" y="267919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8</a:t>
            </a:r>
            <a:endParaRPr lang="en-US" sz="1200" dirty="0"/>
          </a:p>
        </p:txBody>
      </p:sp>
      <p:sp>
        <p:nvSpPr>
          <p:cNvPr id="38" name="Shape 33"/>
          <p:cNvSpPr/>
          <p:nvPr/>
        </p:nvSpPr>
        <p:spPr>
          <a:xfrm>
            <a:off x="6144768" y="2971800"/>
            <a:ext cx="621792" cy="502920"/>
          </a:xfrm>
          <a:prstGeom prst="rect">
            <a:avLst/>
          </a:prstGeom>
          <a:solidFill>
            <a:srgbClr val="FFFFFF"/>
          </a:solidFill>
          <a:ln w="12700">
            <a:solidFill>
              <a:srgbClr val="E6E1D6"/>
            </a:solidFill>
            <a:prstDash val="solid"/>
          </a:ln>
        </p:spPr>
      </p:sp>
      <p:sp>
        <p:nvSpPr>
          <p:cNvPr id="39" name="Text 34"/>
          <p:cNvSpPr/>
          <p:nvPr/>
        </p:nvSpPr>
        <p:spPr>
          <a:xfrm>
            <a:off x="6144768" y="297180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91</a:t>
            </a:r>
            <a:endParaRPr lang="en-US" sz="1700" dirty="0"/>
          </a:p>
        </p:txBody>
      </p:sp>
      <p:sp>
        <p:nvSpPr>
          <p:cNvPr id="40" name="Text 35"/>
          <p:cNvSpPr/>
          <p:nvPr/>
        </p:nvSpPr>
        <p:spPr>
          <a:xfrm>
            <a:off x="6144768" y="267919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9</a:t>
            </a:r>
            <a:endParaRPr lang="en-US" sz="1200" dirty="0"/>
          </a:p>
        </p:txBody>
      </p:sp>
      <p:sp>
        <p:nvSpPr>
          <p:cNvPr id="41" name="Text 36"/>
          <p:cNvSpPr/>
          <p:nvPr/>
        </p:nvSpPr>
        <p:spPr>
          <a:xfrm>
            <a:off x="6949440" y="2971800"/>
            <a:ext cx="4663440" cy="5029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low 0, high 9: 16 &lt; 23, go right</a:t>
            </a:r>
            <a:endParaRPr lang="en-US" sz="1700" dirty="0"/>
          </a:p>
        </p:txBody>
      </p:sp>
      <p:sp>
        <p:nvSpPr>
          <p:cNvPr id="42" name="Shape 37"/>
          <p:cNvSpPr/>
          <p:nvPr/>
        </p:nvSpPr>
        <p:spPr>
          <a:xfrm>
            <a:off x="548640" y="4023360"/>
            <a:ext cx="621792" cy="502920"/>
          </a:xfrm>
          <a:prstGeom prst="rect">
            <a:avLst/>
          </a:prstGeom>
          <a:solidFill>
            <a:srgbClr val="F4F1EA"/>
          </a:solidFill>
          <a:ln w="12700">
            <a:solidFill>
              <a:srgbClr val="E6E1D6"/>
            </a:solidFill>
            <a:prstDash val="solid"/>
          </a:ln>
        </p:spPr>
      </p:sp>
      <p:sp>
        <p:nvSpPr>
          <p:cNvPr id="43" name="Text 38"/>
          <p:cNvSpPr/>
          <p:nvPr/>
        </p:nvSpPr>
        <p:spPr>
          <a:xfrm>
            <a:off x="548640" y="402336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2</a:t>
            </a:r>
            <a:endParaRPr lang="en-US" sz="1700" dirty="0"/>
          </a:p>
        </p:txBody>
      </p:sp>
      <p:sp>
        <p:nvSpPr>
          <p:cNvPr id="44" name="Shape 39"/>
          <p:cNvSpPr/>
          <p:nvPr/>
        </p:nvSpPr>
        <p:spPr>
          <a:xfrm>
            <a:off x="1170432" y="4023360"/>
            <a:ext cx="621792" cy="502920"/>
          </a:xfrm>
          <a:prstGeom prst="rect">
            <a:avLst/>
          </a:prstGeom>
          <a:solidFill>
            <a:srgbClr val="F4F1EA"/>
          </a:solidFill>
          <a:ln w="12700">
            <a:solidFill>
              <a:srgbClr val="E6E1D6"/>
            </a:solidFill>
            <a:prstDash val="solid"/>
          </a:ln>
        </p:spPr>
      </p:sp>
      <p:sp>
        <p:nvSpPr>
          <p:cNvPr id="45" name="Text 40"/>
          <p:cNvSpPr/>
          <p:nvPr/>
        </p:nvSpPr>
        <p:spPr>
          <a:xfrm>
            <a:off x="1170432" y="402336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5</a:t>
            </a:r>
            <a:endParaRPr lang="en-US" sz="1700" dirty="0"/>
          </a:p>
        </p:txBody>
      </p:sp>
      <p:sp>
        <p:nvSpPr>
          <p:cNvPr id="46" name="Shape 41"/>
          <p:cNvSpPr/>
          <p:nvPr/>
        </p:nvSpPr>
        <p:spPr>
          <a:xfrm>
            <a:off x="1792224" y="4023360"/>
            <a:ext cx="621792" cy="502920"/>
          </a:xfrm>
          <a:prstGeom prst="rect">
            <a:avLst/>
          </a:prstGeom>
          <a:solidFill>
            <a:srgbClr val="F4F1EA"/>
          </a:solidFill>
          <a:ln w="12700">
            <a:solidFill>
              <a:srgbClr val="E6E1D6"/>
            </a:solidFill>
            <a:prstDash val="solid"/>
          </a:ln>
        </p:spPr>
      </p:sp>
      <p:sp>
        <p:nvSpPr>
          <p:cNvPr id="47" name="Text 42"/>
          <p:cNvSpPr/>
          <p:nvPr/>
        </p:nvSpPr>
        <p:spPr>
          <a:xfrm>
            <a:off x="1792224" y="402336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8</a:t>
            </a:r>
            <a:endParaRPr lang="en-US" sz="1700" dirty="0"/>
          </a:p>
        </p:txBody>
      </p:sp>
      <p:sp>
        <p:nvSpPr>
          <p:cNvPr id="48" name="Shape 43"/>
          <p:cNvSpPr/>
          <p:nvPr/>
        </p:nvSpPr>
        <p:spPr>
          <a:xfrm>
            <a:off x="2414016" y="4023360"/>
            <a:ext cx="621792" cy="502920"/>
          </a:xfrm>
          <a:prstGeom prst="rect">
            <a:avLst/>
          </a:prstGeom>
          <a:solidFill>
            <a:srgbClr val="F4F1EA"/>
          </a:solidFill>
          <a:ln w="12700">
            <a:solidFill>
              <a:srgbClr val="E6E1D6"/>
            </a:solidFill>
            <a:prstDash val="solid"/>
          </a:ln>
        </p:spPr>
      </p:sp>
      <p:sp>
        <p:nvSpPr>
          <p:cNvPr id="49" name="Text 44"/>
          <p:cNvSpPr/>
          <p:nvPr/>
        </p:nvSpPr>
        <p:spPr>
          <a:xfrm>
            <a:off x="2414016" y="402336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12</a:t>
            </a:r>
            <a:endParaRPr lang="en-US" sz="1700" dirty="0"/>
          </a:p>
        </p:txBody>
      </p:sp>
      <p:sp>
        <p:nvSpPr>
          <p:cNvPr id="50" name="Shape 45"/>
          <p:cNvSpPr/>
          <p:nvPr/>
        </p:nvSpPr>
        <p:spPr>
          <a:xfrm>
            <a:off x="3035808" y="4023360"/>
            <a:ext cx="621792" cy="502920"/>
          </a:xfrm>
          <a:prstGeom prst="rect">
            <a:avLst/>
          </a:prstGeom>
          <a:solidFill>
            <a:srgbClr val="F4F1EA"/>
          </a:solidFill>
          <a:ln w="12700">
            <a:solidFill>
              <a:srgbClr val="E6E1D6"/>
            </a:solidFill>
            <a:prstDash val="solid"/>
          </a:ln>
        </p:spPr>
      </p:sp>
      <p:sp>
        <p:nvSpPr>
          <p:cNvPr id="51" name="Text 46"/>
          <p:cNvSpPr/>
          <p:nvPr/>
        </p:nvSpPr>
        <p:spPr>
          <a:xfrm>
            <a:off x="3035808" y="402336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16</a:t>
            </a:r>
            <a:endParaRPr lang="en-US" sz="1700" dirty="0"/>
          </a:p>
        </p:txBody>
      </p:sp>
      <p:sp>
        <p:nvSpPr>
          <p:cNvPr id="52" name="Shape 47"/>
          <p:cNvSpPr/>
          <p:nvPr/>
        </p:nvSpPr>
        <p:spPr>
          <a:xfrm>
            <a:off x="3657600" y="4023360"/>
            <a:ext cx="621792" cy="502920"/>
          </a:xfrm>
          <a:prstGeom prst="rect">
            <a:avLst/>
          </a:prstGeom>
          <a:solidFill>
            <a:srgbClr val="FFFFFF"/>
          </a:solidFill>
          <a:ln w="12700">
            <a:solidFill>
              <a:srgbClr val="E6E1D6"/>
            </a:solidFill>
            <a:prstDash val="solid"/>
          </a:ln>
        </p:spPr>
      </p:sp>
      <p:sp>
        <p:nvSpPr>
          <p:cNvPr id="53" name="Text 48"/>
          <p:cNvSpPr/>
          <p:nvPr/>
        </p:nvSpPr>
        <p:spPr>
          <a:xfrm>
            <a:off x="3657600" y="402336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23</a:t>
            </a:r>
            <a:endParaRPr lang="en-US" sz="1700" dirty="0"/>
          </a:p>
        </p:txBody>
      </p:sp>
      <p:sp>
        <p:nvSpPr>
          <p:cNvPr id="54" name="Shape 49"/>
          <p:cNvSpPr/>
          <p:nvPr/>
        </p:nvSpPr>
        <p:spPr>
          <a:xfrm>
            <a:off x="4279392" y="4023360"/>
            <a:ext cx="621792" cy="502920"/>
          </a:xfrm>
          <a:prstGeom prst="rect">
            <a:avLst/>
          </a:prstGeom>
          <a:solidFill>
            <a:srgbClr val="FFFFFF"/>
          </a:solidFill>
          <a:ln w="12700">
            <a:solidFill>
              <a:srgbClr val="E6E1D6"/>
            </a:solidFill>
            <a:prstDash val="solid"/>
          </a:ln>
        </p:spPr>
      </p:sp>
      <p:sp>
        <p:nvSpPr>
          <p:cNvPr id="55" name="Text 50"/>
          <p:cNvSpPr/>
          <p:nvPr/>
        </p:nvSpPr>
        <p:spPr>
          <a:xfrm>
            <a:off x="4279392" y="402336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38</a:t>
            </a:r>
            <a:endParaRPr lang="en-US" sz="1700" dirty="0"/>
          </a:p>
        </p:txBody>
      </p:sp>
      <p:sp>
        <p:nvSpPr>
          <p:cNvPr id="56" name="Shape 51"/>
          <p:cNvSpPr/>
          <p:nvPr/>
        </p:nvSpPr>
        <p:spPr>
          <a:xfrm>
            <a:off x="4901184" y="4023360"/>
            <a:ext cx="621792" cy="502920"/>
          </a:xfrm>
          <a:prstGeom prst="rect">
            <a:avLst/>
          </a:prstGeom>
          <a:solidFill>
            <a:srgbClr val="FFE28A"/>
          </a:solidFill>
          <a:ln w="25400">
            <a:solidFill>
              <a:srgbClr val="F2B705"/>
            </a:solidFill>
            <a:prstDash val="solid"/>
          </a:ln>
        </p:spPr>
      </p:sp>
      <p:sp>
        <p:nvSpPr>
          <p:cNvPr id="57" name="Text 52"/>
          <p:cNvSpPr/>
          <p:nvPr/>
        </p:nvSpPr>
        <p:spPr>
          <a:xfrm>
            <a:off x="4901184" y="4023360"/>
            <a:ext cx="621792" cy="502920"/>
          </a:xfrm>
          <a:prstGeom prst="rect">
            <a:avLst/>
          </a:prstGeom>
          <a:noFill/>
          <a:ln/>
        </p:spPr>
        <p:txBody>
          <a:bodyPr wrap="square" lIns="0" tIns="0" rIns="0" bIns="0" rtlCol="0" anchor="ctr"/>
          <a:lstStyle/>
          <a:p>
            <a:pPr algn="ctr" indent="0" marL="0">
              <a:buNone/>
            </a:pPr>
            <a:r>
              <a:rPr lang="en-US" sz="1700" b="1" dirty="0">
                <a:solidFill>
                  <a:srgbClr val="1F2B28"/>
                </a:solidFill>
                <a:latin typeface="Atkinson Hyperlegible Mono" pitchFamily="34" charset="0"/>
                <a:ea typeface="Atkinson Hyperlegible Mono" pitchFamily="34" charset="-122"/>
                <a:cs typeface="Atkinson Hyperlegible Mono" pitchFamily="34" charset="-120"/>
              </a:rPr>
              <a:t>56</a:t>
            </a:r>
            <a:endParaRPr lang="en-US" sz="1700" dirty="0"/>
          </a:p>
        </p:txBody>
      </p:sp>
      <p:sp>
        <p:nvSpPr>
          <p:cNvPr id="58" name="Shape 53"/>
          <p:cNvSpPr/>
          <p:nvPr/>
        </p:nvSpPr>
        <p:spPr>
          <a:xfrm>
            <a:off x="5522976" y="4023360"/>
            <a:ext cx="621792" cy="502920"/>
          </a:xfrm>
          <a:prstGeom prst="rect">
            <a:avLst/>
          </a:prstGeom>
          <a:solidFill>
            <a:srgbClr val="FFFFFF"/>
          </a:solidFill>
          <a:ln w="12700">
            <a:solidFill>
              <a:srgbClr val="E6E1D6"/>
            </a:solidFill>
            <a:prstDash val="solid"/>
          </a:ln>
        </p:spPr>
      </p:sp>
      <p:sp>
        <p:nvSpPr>
          <p:cNvPr id="59" name="Text 54"/>
          <p:cNvSpPr/>
          <p:nvPr/>
        </p:nvSpPr>
        <p:spPr>
          <a:xfrm>
            <a:off x="5522976" y="402336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72</a:t>
            </a:r>
            <a:endParaRPr lang="en-US" sz="1700" dirty="0"/>
          </a:p>
        </p:txBody>
      </p:sp>
      <p:sp>
        <p:nvSpPr>
          <p:cNvPr id="60" name="Shape 55"/>
          <p:cNvSpPr/>
          <p:nvPr/>
        </p:nvSpPr>
        <p:spPr>
          <a:xfrm>
            <a:off x="6144768" y="4023360"/>
            <a:ext cx="621792" cy="502920"/>
          </a:xfrm>
          <a:prstGeom prst="rect">
            <a:avLst/>
          </a:prstGeom>
          <a:solidFill>
            <a:srgbClr val="FFFFFF"/>
          </a:solidFill>
          <a:ln w="12700">
            <a:solidFill>
              <a:srgbClr val="E6E1D6"/>
            </a:solidFill>
            <a:prstDash val="solid"/>
          </a:ln>
        </p:spPr>
      </p:sp>
      <p:sp>
        <p:nvSpPr>
          <p:cNvPr id="61" name="Text 56"/>
          <p:cNvSpPr/>
          <p:nvPr/>
        </p:nvSpPr>
        <p:spPr>
          <a:xfrm>
            <a:off x="6144768" y="402336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91</a:t>
            </a:r>
            <a:endParaRPr lang="en-US" sz="1700" dirty="0"/>
          </a:p>
        </p:txBody>
      </p:sp>
      <p:sp>
        <p:nvSpPr>
          <p:cNvPr id="62" name="Text 57"/>
          <p:cNvSpPr/>
          <p:nvPr/>
        </p:nvSpPr>
        <p:spPr>
          <a:xfrm>
            <a:off x="6949440" y="4023360"/>
            <a:ext cx="4663440" cy="5029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low 5, high 9: 56 &gt; 23, go left</a:t>
            </a:r>
            <a:endParaRPr lang="en-US" sz="1700" dirty="0"/>
          </a:p>
        </p:txBody>
      </p:sp>
      <p:sp>
        <p:nvSpPr>
          <p:cNvPr id="63" name="Shape 58"/>
          <p:cNvSpPr/>
          <p:nvPr/>
        </p:nvSpPr>
        <p:spPr>
          <a:xfrm>
            <a:off x="548640" y="5074920"/>
            <a:ext cx="621792" cy="502920"/>
          </a:xfrm>
          <a:prstGeom prst="rect">
            <a:avLst/>
          </a:prstGeom>
          <a:solidFill>
            <a:srgbClr val="F4F1EA"/>
          </a:solidFill>
          <a:ln w="12700">
            <a:solidFill>
              <a:srgbClr val="E6E1D6"/>
            </a:solidFill>
            <a:prstDash val="solid"/>
          </a:ln>
        </p:spPr>
      </p:sp>
      <p:sp>
        <p:nvSpPr>
          <p:cNvPr id="64" name="Text 59"/>
          <p:cNvSpPr/>
          <p:nvPr/>
        </p:nvSpPr>
        <p:spPr>
          <a:xfrm>
            <a:off x="548640" y="507492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2</a:t>
            </a:r>
            <a:endParaRPr lang="en-US" sz="1700" dirty="0"/>
          </a:p>
        </p:txBody>
      </p:sp>
      <p:sp>
        <p:nvSpPr>
          <p:cNvPr id="65" name="Shape 60"/>
          <p:cNvSpPr/>
          <p:nvPr/>
        </p:nvSpPr>
        <p:spPr>
          <a:xfrm>
            <a:off x="1170432" y="5074920"/>
            <a:ext cx="621792" cy="502920"/>
          </a:xfrm>
          <a:prstGeom prst="rect">
            <a:avLst/>
          </a:prstGeom>
          <a:solidFill>
            <a:srgbClr val="F4F1EA"/>
          </a:solidFill>
          <a:ln w="12700">
            <a:solidFill>
              <a:srgbClr val="E6E1D6"/>
            </a:solidFill>
            <a:prstDash val="solid"/>
          </a:ln>
        </p:spPr>
      </p:sp>
      <p:sp>
        <p:nvSpPr>
          <p:cNvPr id="66" name="Text 61"/>
          <p:cNvSpPr/>
          <p:nvPr/>
        </p:nvSpPr>
        <p:spPr>
          <a:xfrm>
            <a:off x="1170432" y="507492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5</a:t>
            </a:r>
            <a:endParaRPr lang="en-US" sz="1700" dirty="0"/>
          </a:p>
        </p:txBody>
      </p:sp>
      <p:sp>
        <p:nvSpPr>
          <p:cNvPr id="67" name="Shape 62"/>
          <p:cNvSpPr/>
          <p:nvPr/>
        </p:nvSpPr>
        <p:spPr>
          <a:xfrm>
            <a:off x="1792224" y="5074920"/>
            <a:ext cx="621792" cy="502920"/>
          </a:xfrm>
          <a:prstGeom prst="rect">
            <a:avLst/>
          </a:prstGeom>
          <a:solidFill>
            <a:srgbClr val="F4F1EA"/>
          </a:solidFill>
          <a:ln w="12700">
            <a:solidFill>
              <a:srgbClr val="E6E1D6"/>
            </a:solidFill>
            <a:prstDash val="solid"/>
          </a:ln>
        </p:spPr>
      </p:sp>
      <p:sp>
        <p:nvSpPr>
          <p:cNvPr id="68" name="Text 63"/>
          <p:cNvSpPr/>
          <p:nvPr/>
        </p:nvSpPr>
        <p:spPr>
          <a:xfrm>
            <a:off x="1792224" y="507492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8</a:t>
            </a:r>
            <a:endParaRPr lang="en-US" sz="1700" dirty="0"/>
          </a:p>
        </p:txBody>
      </p:sp>
      <p:sp>
        <p:nvSpPr>
          <p:cNvPr id="69" name="Shape 64"/>
          <p:cNvSpPr/>
          <p:nvPr/>
        </p:nvSpPr>
        <p:spPr>
          <a:xfrm>
            <a:off x="2414016" y="5074920"/>
            <a:ext cx="621792" cy="502920"/>
          </a:xfrm>
          <a:prstGeom prst="rect">
            <a:avLst/>
          </a:prstGeom>
          <a:solidFill>
            <a:srgbClr val="F4F1EA"/>
          </a:solidFill>
          <a:ln w="12700">
            <a:solidFill>
              <a:srgbClr val="E6E1D6"/>
            </a:solidFill>
            <a:prstDash val="solid"/>
          </a:ln>
        </p:spPr>
      </p:sp>
      <p:sp>
        <p:nvSpPr>
          <p:cNvPr id="70" name="Text 65"/>
          <p:cNvSpPr/>
          <p:nvPr/>
        </p:nvSpPr>
        <p:spPr>
          <a:xfrm>
            <a:off x="2414016" y="507492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12</a:t>
            </a:r>
            <a:endParaRPr lang="en-US" sz="1700" dirty="0"/>
          </a:p>
        </p:txBody>
      </p:sp>
      <p:sp>
        <p:nvSpPr>
          <p:cNvPr id="71" name="Shape 66"/>
          <p:cNvSpPr/>
          <p:nvPr/>
        </p:nvSpPr>
        <p:spPr>
          <a:xfrm>
            <a:off x="3035808" y="5074920"/>
            <a:ext cx="621792" cy="502920"/>
          </a:xfrm>
          <a:prstGeom prst="rect">
            <a:avLst/>
          </a:prstGeom>
          <a:solidFill>
            <a:srgbClr val="F4F1EA"/>
          </a:solidFill>
          <a:ln w="12700">
            <a:solidFill>
              <a:srgbClr val="E6E1D6"/>
            </a:solidFill>
            <a:prstDash val="solid"/>
          </a:ln>
        </p:spPr>
      </p:sp>
      <p:sp>
        <p:nvSpPr>
          <p:cNvPr id="72" name="Text 67"/>
          <p:cNvSpPr/>
          <p:nvPr/>
        </p:nvSpPr>
        <p:spPr>
          <a:xfrm>
            <a:off x="3035808" y="507492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16</a:t>
            </a:r>
            <a:endParaRPr lang="en-US" sz="1700" dirty="0"/>
          </a:p>
        </p:txBody>
      </p:sp>
      <p:sp>
        <p:nvSpPr>
          <p:cNvPr id="73" name="Shape 68"/>
          <p:cNvSpPr/>
          <p:nvPr/>
        </p:nvSpPr>
        <p:spPr>
          <a:xfrm>
            <a:off x="3657600" y="5074920"/>
            <a:ext cx="621792" cy="502920"/>
          </a:xfrm>
          <a:prstGeom prst="rect">
            <a:avLst/>
          </a:prstGeom>
          <a:solidFill>
            <a:srgbClr val="FFE28A"/>
          </a:solidFill>
          <a:ln w="25400">
            <a:solidFill>
              <a:srgbClr val="F2B705"/>
            </a:solidFill>
            <a:prstDash val="solid"/>
          </a:ln>
        </p:spPr>
      </p:sp>
      <p:sp>
        <p:nvSpPr>
          <p:cNvPr id="74" name="Text 69"/>
          <p:cNvSpPr/>
          <p:nvPr/>
        </p:nvSpPr>
        <p:spPr>
          <a:xfrm>
            <a:off x="3657600" y="5074920"/>
            <a:ext cx="621792" cy="502920"/>
          </a:xfrm>
          <a:prstGeom prst="rect">
            <a:avLst/>
          </a:prstGeom>
          <a:noFill/>
          <a:ln/>
        </p:spPr>
        <p:txBody>
          <a:bodyPr wrap="square" lIns="0" tIns="0" rIns="0" bIns="0" rtlCol="0" anchor="ctr"/>
          <a:lstStyle/>
          <a:p>
            <a:pPr algn="ctr" indent="0" marL="0">
              <a:buNone/>
            </a:pPr>
            <a:r>
              <a:rPr lang="en-US" sz="1700" b="1" dirty="0">
                <a:solidFill>
                  <a:srgbClr val="1F2B28"/>
                </a:solidFill>
                <a:latin typeface="Atkinson Hyperlegible Mono" pitchFamily="34" charset="0"/>
                <a:ea typeface="Atkinson Hyperlegible Mono" pitchFamily="34" charset="-122"/>
                <a:cs typeface="Atkinson Hyperlegible Mono" pitchFamily="34" charset="-120"/>
              </a:rPr>
              <a:t>23</a:t>
            </a:r>
            <a:endParaRPr lang="en-US" sz="1700" dirty="0"/>
          </a:p>
        </p:txBody>
      </p:sp>
      <p:sp>
        <p:nvSpPr>
          <p:cNvPr id="75" name="Shape 70"/>
          <p:cNvSpPr/>
          <p:nvPr/>
        </p:nvSpPr>
        <p:spPr>
          <a:xfrm>
            <a:off x="4279392" y="5074920"/>
            <a:ext cx="621792" cy="502920"/>
          </a:xfrm>
          <a:prstGeom prst="rect">
            <a:avLst/>
          </a:prstGeom>
          <a:solidFill>
            <a:srgbClr val="FFFFFF"/>
          </a:solidFill>
          <a:ln w="12700">
            <a:solidFill>
              <a:srgbClr val="E6E1D6"/>
            </a:solidFill>
            <a:prstDash val="solid"/>
          </a:ln>
        </p:spPr>
      </p:sp>
      <p:sp>
        <p:nvSpPr>
          <p:cNvPr id="76" name="Text 71"/>
          <p:cNvSpPr/>
          <p:nvPr/>
        </p:nvSpPr>
        <p:spPr>
          <a:xfrm>
            <a:off x="4279392" y="507492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38</a:t>
            </a:r>
            <a:endParaRPr lang="en-US" sz="1700" dirty="0"/>
          </a:p>
        </p:txBody>
      </p:sp>
      <p:sp>
        <p:nvSpPr>
          <p:cNvPr id="77" name="Shape 72"/>
          <p:cNvSpPr/>
          <p:nvPr/>
        </p:nvSpPr>
        <p:spPr>
          <a:xfrm>
            <a:off x="4901184" y="5074920"/>
            <a:ext cx="621792" cy="502920"/>
          </a:xfrm>
          <a:prstGeom prst="rect">
            <a:avLst/>
          </a:prstGeom>
          <a:solidFill>
            <a:srgbClr val="F4F1EA"/>
          </a:solidFill>
          <a:ln w="12700">
            <a:solidFill>
              <a:srgbClr val="E6E1D6"/>
            </a:solidFill>
            <a:prstDash val="solid"/>
          </a:ln>
        </p:spPr>
      </p:sp>
      <p:sp>
        <p:nvSpPr>
          <p:cNvPr id="78" name="Text 73"/>
          <p:cNvSpPr/>
          <p:nvPr/>
        </p:nvSpPr>
        <p:spPr>
          <a:xfrm>
            <a:off x="4901184" y="507492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56</a:t>
            </a:r>
            <a:endParaRPr lang="en-US" sz="1700" dirty="0"/>
          </a:p>
        </p:txBody>
      </p:sp>
      <p:sp>
        <p:nvSpPr>
          <p:cNvPr id="79" name="Shape 74"/>
          <p:cNvSpPr/>
          <p:nvPr/>
        </p:nvSpPr>
        <p:spPr>
          <a:xfrm>
            <a:off x="5522976" y="5074920"/>
            <a:ext cx="621792" cy="502920"/>
          </a:xfrm>
          <a:prstGeom prst="rect">
            <a:avLst/>
          </a:prstGeom>
          <a:solidFill>
            <a:srgbClr val="F4F1EA"/>
          </a:solidFill>
          <a:ln w="12700">
            <a:solidFill>
              <a:srgbClr val="E6E1D6"/>
            </a:solidFill>
            <a:prstDash val="solid"/>
          </a:ln>
        </p:spPr>
      </p:sp>
      <p:sp>
        <p:nvSpPr>
          <p:cNvPr id="80" name="Text 75"/>
          <p:cNvSpPr/>
          <p:nvPr/>
        </p:nvSpPr>
        <p:spPr>
          <a:xfrm>
            <a:off x="5522976" y="507492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72</a:t>
            </a:r>
            <a:endParaRPr lang="en-US" sz="1700" dirty="0"/>
          </a:p>
        </p:txBody>
      </p:sp>
      <p:sp>
        <p:nvSpPr>
          <p:cNvPr id="81" name="Shape 76"/>
          <p:cNvSpPr/>
          <p:nvPr/>
        </p:nvSpPr>
        <p:spPr>
          <a:xfrm>
            <a:off x="6144768" y="5074920"/>
            <a:ext cx="621792" cy="502920"/>
          </a:xfrm>
          <a:prstGeom prst="rect">
            <a:avLst/>
          </a:prstGeom>
          <a:solidFill>
            <a:srgbClr val="F4F1EA"/>
          </a:solidFill>
          <a:ln w="12700">
            <a:solidFill>
              <a:srgbClr val="E6E1D6"/>
            </a:solidFill>
            <a:prstDash val="solid"/>
          </a:ln>
        </p:spPr>
      </p:sp>
      <p:sp>
        <p:nvSpPr>
          <p:cNvPr id="82" name="Text 77"/>
          <p:cNvSpPr/>
          <p:nvPr/>
        </p:nvSpPr>
        <p:spPr>
          <a:xfrm>
            <a:off x="6144768" y="5074920"/>
            <a:ext cx="621792"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91</a:t>
            </a:r>
            <a:endParaRPr lang="en-US" sz="1700" dirty="0"/>
          </a:p>
        </p:txBody>
      </p:sp>
      <p:sp>
        <p:nvSpPr>
          <p:cNvPr id="83" name="Text 78"/>
          <p:cNvSpPr/>
          <p:nvPr/>
        </p:nvSpPr>
        <p:spPr>
          <a:xfrm>
            <a:off x="6949440" y="5074920"/>
            <a:ext cx="4663440" cy="5029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low 5, high 6: found 23 at index 5</a:t>
            </a:r>
            <a:endParaRPr lang="en-US" sz="1700" dirty="0"/>
          </a:p>
        </p:txBody>
      </p:sp>
      <p:sp>
        <p:nvSpPr>
          <p:cNvPr id="84" name="Text 79"/>
          <p:cNvSpPr/>
          <p:nvPr/>
        </p:nvSpPr>
        <p:spPr>
          <a:xfrm>
            <a:off x="548640" y="5760720"/>
            <a:ext cx="11094415" cy="365760"/>
          </a:xfrm>
          <a:prstGeom prst="rect">
            <a:avLst/>
          </a:prstGeom>
          <a:noFill/>
          <a:ln/>
        </p:spPr>
        <p:txBody>
          <a:bodyPr wrap="square" lIns="0" tIns="0" rIns="0" bIns="0" rtlCol="0" anchor="ctr"/>
          <a:lstStyle/>
          <a:p>
            <a:pPr indent="0" marL="0">
              <a:buNone/>
            </a:pPr>
            <a:r>
              <a:rPr lang="en-US" sz="1500" dirty="0">
                <a:solidFill>
                  <a:srgbClr val="4F5D58"/>
                </a:solidFill>
                <a:latin typeface="Atkinson Hyperlegible Next" pitchFamily="34" charset="0"/>
                <a:ea typeface="Atkinson Hyperlegible Next" pitchFamily="34" charset="-122"/>
                <a:cs typeface="Atkinson Hyperlegible Next" pitchFamily="34" charset="-120"/>
              </a:rPr>
              <a:t>Searching for 23. Gray cells are thrown away; yellow is the middle being checked.</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Binary search with a loop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54480"/>
            <a:ext cx="630936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57607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CALLED WITH BINARYSEARCH(NUMS, 60)</a:t>
            </a:r>
            <a:endParaRPr lang="en-US" sz="1050" dirty="0"/>
          </a:p>
        </p:txBody>
      </p:sp>
      <p:sp>
        <p:nvSpPr>
          <p:cNvPr id="10" name="Text 6"/>
          <p:cNvSpPr/>
          <p:nvPr/>
        </p:nvSpPr>
        <p:spPr>
          <a:xfrm>
            <a:off x="822960" y="2057400"/>
            <a:ext cx="5760720" cy="3840480"/>
          </a:xfrm>
          <a:prstGeom prst="rect">
            <a:avLst/>
          </a:prstGeom>
          <a:noFill/>
          <a:ln/>
        </p:spPr>
        <p:txBody>
          <a:bodyPr wrap="square" lIns="0" tIns="0" rIns="0" bIns="0" rtlCol="0" anchor="t"/>
          <a:lstStyle/>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public static int binarySearch(int[] nums,</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int target)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int low = 0;</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int high = nums.length - 1;</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while (low &lt;= high)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int mid = (low + high) / 2;</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if (nums[mid] == target)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return mid;</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 else if (nums[mid] &lt; target)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low = mid + 1;</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high = mid - 1;</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    return -1;</a:t>
            </a:r>
            <a:endParaRPr lang="en-US" sz="1400" dirty="0"/>
          </a:p>
          <a:p>
            <a:pPr indent="0" marL="0">
              <a:lnSpc>
                <a:spcPct val="115000"/>
              </a:lnSpc>
              <a:buNone/>
            </a:pPr>
            <a:r>
              <a:rPr lang="en-US" sz="14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4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7086600" y="1554480"/>
          <a:ext cx="4553712" cy="914400"/>
        </p:xfrm>
        <a:graphic>
          <a:graphicData uri="http://schemas.openxmlformats.org/drawingml/2006/table">
            <a:tbl>
              <a:tblPr/>
              <a:tblGrid>
                <a:gridCol w="621792"/>
                <a:gridCol w="658368"/>
                <a:gridCol w="658368"/>
                <a:gridCol w="1243584"/>
                <a:gridCol w="1371600"/>
              </a:tblGrid>
              <a:tr h="548640">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low</a:t>
                      </a:r>
                      <a:endParaRPr lang="en-US" sz="14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high</a:t>
                      </a:r>
                      <a:endParaRPr lang="en-US" sz="14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mid</a:t>
                      </a:r>
                      <a:endParaRPr lang="en-US" sz="14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nums[mid]</a:t>
                      </a:r>
                      <a:endParaRPr lang="en-US" sz="14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400" b="1" dirty="0">
                          <a:solidFill>
                            <a:srgbClr val="FFFFFF"/>
                          </a:solidFill>
                          <a:latin typeface="Atkinson Hyperlegible Next" pitchFamily="34" charset="0"/>
                          <a:ea typeface="Atkinson Hyperlegible Next" pitchFamily="34" charset="-122"/>
                          <a:cs typeface="Atkinson Hyperlegible Next" pitchFamily="34" charset="-120"/>
                        </a:rPr>
                        <a:t>Next</a:t>
                      </a:r>
                      <a:endParaRPr lang="en-US" sz="14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16</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go right</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7</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56</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go right</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72</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go left</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7</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none</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none</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loop ends</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7086600" y="4526280"/>
            <a:ext cx="4553712" cy="822960"/>
          </a:xfrm>
          <a:prstGeom prst="roundRect">
            <a:avLst>
              <a:gd name="adj" fmla="val 13333"/>
            </a:avLst>
          </a:prstGeom>
          <a:solidFill>
            <a:srgbClr val="1F2B28"/>
          </a:solidFill>
          <a:ln w="12700">
            <a:solidFill>
              <a:srgbClr val="1F2B28"/>
            </a:solidFill>
            <a:prstDash val="solid"/>
          </a:ln>
        </p:spPr>
      </p:sp>
      <p:sp>
        <p:nvSpPr>
          <p:cNvPr id="13" name="Text 8"/>
          <p:cNvSpPr/>
          <p:nvPr/>
        </p:nvSpPr>
        <p:spPr>
          <a:xfrm>
            <a:off x="7360920" y="46634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4" name="Text 9"/>
          <p:cNvSpPr/>
          <p:nvPr/>
        </p:nvSpPr>
        <p:spPr>
          <a:xfrm>
            <a:off x="7360920" y="4937760"/>
            <a:ext cx="4005072"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a:t>
            </a:r>
            <a:endParaRPr lang="en-US" sz="2000" dirty="0"/>
          </a:p>
        </p:txBody>
      </p:sp>
      <p:sp>
        <p:nvSpPr>
          <p:cNvPr id="15" name="Text 10"/>
          <p:cNvSpPr/>
          <p:nvPr/>
        </p:nvSpPr>
        <p:spPr>
          <a:xfrm>
            <a:off x="7086600" y="5486400"/>
            <a:ext cx="4553712" cy="548640"/>
          </a:xfrm>
          <a:prstGeom prst="rect">
            <a:avLst/>
          </a:prstGeom>
          <a:noFill/>
          <a:ln/>
        </p:spPr>
        <p:txBody>
          <a:bodyPr wrap="square" lIns="0" tIns="0" rIns="0" bIns="0" rtlCol="0" anchor="ctr"/>
          <a:lstStyle/>
          <a:p>
            <a:pPr indent="0" marL="0">
              <a:buNone/>
            </a:pPr>
            <a:r>
              <a:rPr lang="en-US" sz="1250" dirty="0">
                <a:solidFill>
                  <a:srgbClr val="4F5D58"/>
                </a:solidFill>
                <a:latin typeface="Atkinson Hyperlegible Mono" pitchFamily="34" charset="0"/>
                <a:ea typeface="Atkinson Hyperlegible Mono" pitchFamily="34" charset="-122"/>
                <a:cs typeface="Atkinson Hyperlegible Mono" pitchFamily="34" charset="-120"/>
              </a:rPr>
              <a:t>nums = {2, 5, 8, 12, 16, 23, 38, 56, 72, 91}</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same search, written recursively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12</a:t>
            </a:r>
            <a:endParaRPr lang="en-US" sz="1000" dirty="0"/>
          </a:p>
        </p:txBody>
      </p:sp>
      <p:sp>
        <p:nvSpPr>
          <p:cNvPr id="8" name="Shape 4"/>
          <p:cNvSpPr/>
          <p:nvPr/>
        </p:nvSpPr>
        <p:spPr>
          <a:xfrm>
            <a:off x="548640" y="1554480"/>
            <a:ext cx="667512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61264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CALLED WITH SEARCH(NUMS, 23, 0, 9)</a:t>
            </a:r>
            <a:endParaRPr lang="en-US" sz="1050" dirty="0"/>
          </a:p>
        </p:txBody>
      </p:sp>
      <p:sp>
        <p:nvSpPr>
          <p:cNvPr id="10" name="Text 6"/>
          <p:cNvSpPr/>
          <p:nvPr/>
        </p:nvSpPr>
        <p:spPr>
          <a:xfrm>
            <a:off x="822960" y="2057400"/>
            <a:ext cx="6126480" cy="3840480"/>
          </a:xfrm>
          <a:prstGeom prst="rect">
            <a:avLst/>
          </a:prstGeom>
          <a:noFill/>
          <a:ln/>
        </p:spPr>
        <p:txBody>
          <a:bodyPr wrap="square" lIns="0" tIns="0" rIns="0" bIns="0" rtlCol="0" anchor="t"/>
          <a:lstStyle/>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public static int search(int[] nums, int target,</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int low, int high)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if (low &gt; high)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return -1;</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int mid = (low + high) / 2;</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if (nums[mid] == target)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return mid;</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 else if (nums[mid] &lt; target)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return search(nums, target, mid + 1, high);</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 else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return search(nums, target, low, mid - 1);</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450" dirty="0"/>
          </a:p>
          <a:p>
            <a:pPr indent="0" marL="0">
              <a:lnSpc>
                <a:spcPct val="115000"/>
              </a:lnSpc>
              <a:buNone/>
            </a:pPr>
            <a:r>
              <a:rPr lang="en-US" sz="145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450" dirty="0"/>
          </a:p>
        </p:txBody>
      </p:sp>
      <p:sp>
        <p:nvSpPr>
          <p:cNvPr id="11" name="Shape 7"/>
          <p:cNvSpPr/>
          <p:nvPr/>
        </p:nvSpPr>
        <p:spPr>
          <a:xfrm>
            <a:off x="7452360" y="1554480"/>
            <a:ext cx="4187952" cy="822960"/>
          </a:xfrm>
          <a:prstGeom prst="roundRect">
            <a:avLst>
              <a:gd name="adj" fmla="val 13333"/>
            </a:avLst>
          </a:prstGeom>
          <a:solidFill>
            <a:srgbClr val="1F2B28"/>
          </a:solidFill>
          <a:ln w="12700">
            <a:solidFill>
              <a:srgbClr val="1F2B28"/>
            </a:solidFill>
            <a:prstDash val="solid"/>
          </a:ln>
        </p:spPr>
      </p:sp>
      <p:sp>
        <p:nvSpPr>
          <p:cNvPr id="12" name="Text 8"/>
          <p:cNvSpPr/>
          <p:nvPr/>
        </p:nvSpPr>
        <p:spPr>
          <a:xfrm>
            <a:off x="772668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726680" y="1965960"/>
            <a:ext cx="3639312" cy="32004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5</a:t>
            </a:r>
            <a:endParaRPr lang="en-US" sz="20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7452360" y="2560320"/>
          <a:ext cx="4187952" cy="914400"/>
        </p:xfrm>
        <a:graphic>
          <a:graphicData uri="http://schemas.openxmlformats.org/drawingml/2006/table">
            <a:tbl>
              <a:tblPr/>
              <a:tblGrid>
                <a:gridCol w="2057400"/>
                <a:gridCol w="2130552"/>
              </a:tblGrid>
              <a:tr h="7772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Loop version</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Recursive version</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7772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low, high: local variables</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low, high: parameters</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772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keeps going while low &lt;= high</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base case: low &gt; high</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77724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low = mid + 1, then loop</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call with mid + 1</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Unsorted data: no crash, just a wrong answer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11094415" cy="914400"/>
          </a:xfrm>
          <a:prstGeom prst="roundRect">
            <a:avLst>
              <a:gd name="adj" fmla="val 20000"/>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64008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On unsorted data, binary search can throw away the half that holds the target. It returns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-1</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for a value that is really there.</a:t>
            </a:r>
            <a:endParaRPr lang="en-US" sz="1700" dirty="0"/>
          </a:p>
        </p:txBody>
      </p:sp>
      <p:sp>
        <p:nvSpPr>
          <p:cNvPr id="11" name="Shape 6"/>
          <p:cNvSpPr/>
          <p:nvPr/>
        </p:nvSpPr>
        <p:spPr>
          <a:xfrm>
            <a:off x="548640" y="2697480"/>
            <a:ext cx="6766560" cy="1234440"/>
          </a:xfrm>
          <a:prstGeom prst="roundRect">
            <a:avLst>
              <a:gd name="adj" fmla="val 8889"/>
            </a:avLst>
          </a:prstGeom>
          <a:solidFill>
            <a:srgbClr val="EEF3F1"/>
          </a:solidFill>
          <a:ln w="12700">
            <a:solidFill>
              <a:srgbClr val="E6E1D6"/>
            </a:solidFill>
            <a:prstDash val="solid"/>
          </a:ln>
        </p:spPr>
      </p:sp>
      <p:sp>
        <p:nvSpPr>
          <p:cNvPr id="12" name="Text 7"/>
          <p:cNvSpPr/>
          <p:nvPr/>
        </p:nvSpPr>
        <p:spPr>
          <a:xfrm>
            <a:off x="822960" y="2880360"/>
            <a:ext cx="6217920" cy="8686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mixed = {9, 2, 14, 6, 11};</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System.out.println(search(mixed, 2, 0, 4));</a:t>
            </a:r>
            <a:endParaRPr lang="en-US" sz="1500" dirty="0"/>
          </a:p>
        </p:txBody>
      </p:sp>
      <p:sp>
        <p:nvSpPr>
          <p:cNvPr id="13" name="Shape 8"/>
          <p:cNvSpPr/>
          <p:nvPr/>
        </p:nvSpPr>
        <p:spPr>
          <a:xfrm>
            <a:off x="7543800" y="2697480"/>
            <a:ext cx="4096512" cy="1234440"/>
          </a:xfrm>
          <a:prstGeom prst="roundRect">
            <a:avLst>
              <a:gd name="adj" fmla="val 8889"/>
            </a:avLst>
          </a:prstGeom>
          <a:solidFill>
            <a:srgbClr val="1F2B28"/>
          </a:solidFill>
          <a:ln w="12700">
            <a:solidFill>
              <a:srgbClr val="1F2B28"/>
            </a:solidFill>
            <a:prstDash val="solid"/>
          </a:ln>
        </p:spPr>
      </p:sp>
      <p:sp>
        <p:nvSpPr>
          <p:cNvPr id="14" name="Text 9"/>
          <p:cNvSpPr/>
          <p:nvPr/>
        </p:nvSpPr>
        <p:spPr>
          <a:xfrm>
            <a:off x="7818120" y="2834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5" name="Text 10"/>
          <p:cNvSpPr/>
          <p:nvPr/>
        </p:nvSpPr>
        <p:spPr>
          <a:xfrm>
            <a:off x="7818120" y="3108960"/>
            <a:ext cx="3547872" cy="7315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a:t>
            </a:r>
            <a:endParaRPr lang="en-US" sz="2000" dirty="0"/>
          </a:p>
        </p:txBody>
      </p:sp>
      <p:sp>
        <p:nvSpPr>
          <p:cNvPr id="16" name="Shape 11"/>
          <p:cNvSpPr/>
          <p:nvPr/>
        </p:nvSpPr>
        <p:spPr>
          <a:xfrm>
            <a:off x="548640" y="4526280"/>
            <a:ext cx="685800" cy="502920"/>
          </a:xfrm>
          <a:prstGeom prst="rect">
            <a:avLst/>
          </a:prstGeom>
          <a:solidFill>
            <a:srgbClr val="FFFFFF"/>
          </a:solidFill>
          <a:ln w="12700">
            <a:solidFill>
              <a:srgbClr val="E6E1D6"/>
            </a:solidFill>
            <a:prstDash val="solid"/>
          </a:ln>
        </p:spPr>
      </p:sp>
      <p:sp>
        <p:nvSpPr>
          <p:cNvPr id="17" name="Text 12"/>
          <p:cNvSpPr/>
          <p:nvPr/>
        </p:nvSpPr>
        <p:spPr>
          <a:xfrm>
            <a:off x="548640" y="4526280"/>
            <a:ext cx="685800"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700" dirty="0"/>
          </a:p>
        </p:txBody>
      </p:sp>
      <p:sp>
        <p:nvSpPr>
          <p:cNvPr id="18" name="Text 13"/>
          <p:cNvSpPr/>
          <p:nvPr/>
        </p:nvSpPr>
        <p:spPr>
          <a:xfrm>
            <a:off x="548640" y="4233672"/>
            <a:ext cx="6858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9" name="Shape 14"/>
          <p:cNvSpPr/>
          <p:nvPr/>
        </p:nvSpPr>
        <p:spPr>
          <a:xfrm>
            <a:off x="1234440" y="4526280"/>
            <a:ext cx="685800" cy="502920"/>
          </a:xfrm>
          <a:prstGeom prst="rect">
            <a:avLst/>
          </a:prstGeom>
          <a:solidFill>
            <a:srgbClr val="FFFFFF"/>
          </a:solidFill>
          <a:ln w="12700">
            <a:solidFill>
              <a:srgbClr val="E6E1D6"/>
            </a:solidFill>
            <a:prstDash val="solid"/>
          </a:ln>
        </p:spPr>
      </p:sp>
      <p:sp>
        <p:nvSpPr>
          <p:cNvPr id="20" name="Text 15"/>
          <p:cNvSpPr/>
          <p:nvPr/>
        </p:nvSpPr>
        <p:spPr>
          <a:xfrm>
            <a:off x="1234440" y="4526280"/>
            <a:ext cx="685800"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700" dirty="0"/>
          </a:p>
        </p:txBody>
      </p:sp>
      <p:sp>
        <p:nvSpPr>
          <p:cNvPr id="21" name="Text 16"/>
          <p:cNvSpPr/>
          <p:nvPr/>
        </p:nvSpPr>
        <p:spPr>
          <a:xfrm>
            <a:off x="1234440" y="4233672"/>
            <a:ext cx="6858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22" name="Shape 17"/>
          <p:cNvSpPr/>
          <p:nvPr/>
        </p:nvSpPr>
        <p:spPr>
          <a:xfrm>
            <a:off x="1920240" y="4526280"/>
            <a:ext cx="685800" cy="502920"/>
          </a:xfrm>
          <a:prstGeom prst="rect">
            <a:avLst/>
          </a:prstGeom>
          <a:solidFill>
            <a:srgbClr val="FFE28A"/>
          </a:solidFill>
          <a:ln w="25400">
            <a:solidFill>
              <a:srgbClr val="F2B705"/>
            </a:solidFill>
            <a:prstDash val="solid"/>
          </a:ln>
        </p:spPr>
      </p:sp>
      <p:sp>
        <p:nvSpPr>
          <p:cNvPr id="23" name="Text 18"/>
          <p:cNvSpPr/>
          <p:nvPr/>
        </p:nvSpPr>
        <p:spPr>
          <a:xfrm>
            <a:off x="1920240" y="4526280"/>
            <a:ext cx="685800" cy="502920"/>
          </a:xfrm>
          <a:prstGeom prst="rect">
            <a:avLst/>
          </a:prstGeom>
          <a:noFill/>
          <a:ln/>
        </p:spPr>
        <p:txBody>
          <a:bodyPr wrap="square" lIns="0" tIns="0" rIns="0" bIns="0" rtlCol="0" anchor="ctr"/>
          <a:lstStyle/>
          <a:p>
            <a:pPr algn="ctr" indent="0" marL="0">
              <a:buNone/>
            </a:pPr>
            <a:r>
              <a:rPr lang="en-US" sz="1700" b="1" dirty="0">
                <a:solidFill>
                  <a:srgbClr val="1F2B28"/>
                </a:solidFill>
                <a:latin typeface="Atkinson Hyperlegible Mono" pitchFamily="34" charset="0"/>
                <a:ea typeface="Atkinson Hyperlegible Mono" pitchFamily="34" charset="-122"/>
                <a:cs typeface="Atkinson Hyperlegible Mono" pitchFamily="34" charset="-120"/>
              </a:rPr>
              <a:t>14</a:t>
            </a:r>
            <a:endParaRPr lang="en-US" sz="1700" dirty="0"/>
          </a:p>
        </p:txBody>
      </p:sp>
      <p:sp>
        <p:nvSpPr>
          <p:cNvPr id="24" name="Text 19"/>
          <p:cNvSpPr/>
          <p:nvPr/>
        </p:nvSpPr>
        <p:spPr>
          <a:xfrm>
            <a:off x="1920240" y="4233672"/>
            <a:ext cx="6858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5" name="Shape 20"/>
          <p:cNvSpPr/>
          <p:nvPr/>
        </p:nvSpPr>
        <p:spPr>
          <a:xfrm>
            <a:off x="2606040" y="4526280"/>
            <a:ext cx="685800" cy="502920"/>
          </a:xfrm>
          <a:prstGeom prst="rect">
            <a:avLst/>
          </a:prstGeom>
          <a:solidFill>
            <a:srgbClr val="FFFFFF"/>
          </a:solidFill>
          <a:ln w="12700">
            <a:solidFill>
              <a:srgbClr val="E6E1D6"/>
            </a:solidFill>
            <a:prstDash val="solid"/>
          </a:ln>
        </p:spPr>
      </p:sp>
      <p:sp>
        <p:nvSpPr>
          <p:cNvPr id="26" name="Text 21"/>
          <p:cNvSpPr/>
          <p:nvPr/>
        </p:nvSpPr>
        <p:spPr>
          <a:xfrm>
            <a:off x="2606040" y="4526280"/>
            <a:ext cx="685800"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6</a:t>
            </a:r>
            <a:endParaRPr lang="en-US" sz="1700" dirty="0"/>
          </a:p>
        </p:txBody>
      </p:sp>
      <p:sp>
        <p:nvSpPr>
          <p:cNvPr id="27" name="Text 22"/>
          <p:cNvSpPr/>
          <p:nvPr/>
        </p:nvSpPr>
        <p:spPr>
          <a:xfrm>
            <a:off x="2606040" y="4233672"/>
            <a:ext cx="6858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200" dirty="0"/>
          </a:p>
        </p:txBody>
      </p:sp>
      <p:sp>
        <p:nvSpPr>
          <p:cNvPr id="28" name="Shape 23"/>
          <p:cNvSpPr/>
          <p:nvPr/>
        </p:nvSpPr>
        <p:spPr>
          <a:xfrm>
            <a:off x="3291840" y="4526280"/>
            <a:ext cx="685800" cy="502920"/>
          </a:xfrm>
          <a:prstGeom prst="rect">
            <a:avLst/>
          </a:prstGeom>
          <a:solidFill>
            <a:srgbClr val="FFFFFF"/>
          </a:solidFill>
          <a:ln w="12700">
            <a:solidFill>
              <a:srgbClr val="E6E1D6"/>
            </a:solidFill>
            <a:prstDash val="solid"/>
          </a:ln>
        </p:spPr>
      </p:sp>
      <p:sp>
        <p:nvSpPr>
          <p:cNvPr id="29" name="Text 24"/>
          <p:cNvSpPr/>
          <p:nvPr/>
        </p:nvSpPr>
        <p:spPr>
          <a:xfrm>
            <a:off x="3291840" y="4526280"/>
            <a:ext cx="685800"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11</a:t>
            </a:r>
            <a:endParaRPr lang="en-US" sz="1700" dirty="0"/>
          </a:p>
        </p:txBody>
      </p:sp>
      <p:sp>
        <p:nvSpPr>
          <p:cNvPr id="30" name="Text 25"/>
          <p:cNvSpPr/>
          <p:nvPr/>
        </p:nvSpPr>
        <p:spPr>
          <a:xfrm>
            <a:off x="3291840" y="4233672"/>
            <a:ext cx="685800"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200" dirty="0"/>
          </a:p>
        </p:txBody>
      </p:sp>
      <p:sp>
        <p:nvSpPr>
          <p:cNvPr id="31" name="Text 26"/>
          <p:cNvSpPr/>
          <p:nvPr/>
        </p:nvSpPr>
        <p:spPr>
          <a:xfrm>
            <a:off x="4206240" y="4526280"/>
            <a:ext cx="7315200" cy="5029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14 &gt; 2, go left</a:t>
            </a:r>
            <a:endParaRPr lang="en-US" sz="1700" dirty="0"/>
          </a:p>
        </p:txBody>
      </p:sp>
      <p:sp>
        <p:nvSpPr>
          <p:cNvPr id="32" name="Shape 27"/>
          <p:cNvSpPr/>
          <p:nvPr/>
        </p:nvSpPr>
        <p:spPr>
          <a:xfrm>
            <a:off x="548640" y="5303520"/>
            <a:ext cx="685800" cy="502920"/>
          </a:xfrm>
          <a:prstGeom prst="rect">
            <a:avLst/>
          </a:prstGeom>
          <a:solidFill>
            <a:srgbClr val="FFE28A"/>
          </a:solidFill>
          <a:ln w="25400">
            <a:solidFill>
              <a:srgbClr val="F2B705"/>
            </a:solidFill>
            <a:prstDash val="solid"/>
          </a:ln>
        </p:spPr>
      </p:sp>
      <p:sp>
        <p:nvSpPr>
          <p:cNvPr id="33" name="Text 28"/>
          <p:cNvSpPr/>
          <p:nvPr/>
        </p:nvSpPr>
        <p:spPr>
          <a:xfrm>
            <a:off x="548640" y="5303520"/>
            <a:ext cx="685800" cy="502920"/>
          </a:xfrm>
          <a:prstGeom prst="rect">
            <a:avLst/>
          </a:prstGeom>
          <a:noFill/>
          <a:ln/>
        </p:spPr>
        <p:txBody>
          <a:bodyPr wrap="square" lIns="0" tIns="0" rIns="0" bIns="0" rtlCol="0" anchor="ctr"/>
          <a:lstStyle/>
          <a:p>
            <a:pPr algn="ctr" indent="0" marL="0">
              <a:buNone/>
            </a:pPr>
            <a:r>
              <a:rPr lang="en-US" sz="1700" b="1"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700" dirty="0"/>
          </a:p>
        </p:txBody>
      </p:sp>
      <p:sp>
        <p:nvSpPr>
          <p:cNvPr id="34" name="Shape 29"/>
          <p:cNvSpPr/>
          <p:nvPr/>
        </p:nvSpPr>
        <p:spPr>
          <a:xfrm>
            <a:off x="1234440" y="5303520"/>
            <a:ext cx="685800" cy="502920"/>
          </a:xfrm>
          <a:prstGeom prst="rect">
            <a:avLst/>
          </a:prstGeom>
          <a:solidFill>
            <a:srgbClr val="FFFFFF"/>
          </a:solidFill>
          <a:ln w="12700">
            <a:solidFill>
              <a:srgbClr val="E6E1D6"/>
            </a:solidFill>
            <a:prstDash val="solid"/>
          </a:ln>
        </p:spPr>
      </p:sp>
      <p:sp>
        <p:nvSpPr>
          <p:cNvPr id="35" name="Text 30"/>
          <p:cNvSpPr/>
          <p:nvPr/>
        </p:nvSpPr>
        <p:spPr>
          <a:xfrm>
            <a:off x="1234440" y="5303520"/>
            <a:ext cx="685800"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700" dirty="0"/>
          </a:p>
        </p:txBody>
      </p:sp>
      <p:sp>
        <p:nvSpPr>
          <p:cNvPr id="36" name="Shape 31"/>
          <p:cNvSpPr/>
          <p:nvPr/>
        </p:nvSpPr>
        <p:spPr>
          <a:xfrm>
            <a:off x="1920240" y="5303520"/>
            <a:ext cx="685800" cy="502920"/>
          </a:xfrm>
          <a:prstGeom prst="rect">
            <a:avLst/>
          </a:prstGeom>
          <a:solidFill>
            <a:srgbClr val="F4F1EA"/>
          </a:solidFill>
          <a:ln w="12700">
            <a:solidFill>
              <a:srgbClr val="E6E1D6"/>
            </a:solidFill>
            <a:prstDash val="solid"/>
          </a:ln>
        </p:spPr>
      </p:sp>
      <p:sp>
        <p:nvSpPr>
          <p:cNvPr id="37" name="Text 32"/>
          <p:cNvSpPr/>
          <p:nvPr/>
        </p:nvSpPr>
        <p:spPr>
          <a:xfrm>
            <a:off x="1920240" y="5303520"/>
            <a:ext cx="685800"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14</a:t>
            </a:r>
            <a:endParaRPr lang="en-US" sz="1700" dirty="0"/>
          </a:p>
        </p:txBody>
      </p:sp>
      <p:sp>
        <p:nvSpPr>
          <p:cNvPr id="38" name="Shape 33"/>
          <p:cNvSpPr/>
          <p:nvPr/>
        </p:nvSpPr>
        <p:spPr>
          <a:xfrm>
            <a:off x="2606040" y="5303520"/>
            <a:ext cx="685800" cy="502920"/>
          </a:xfrm>
          <a:prstGeom prst="rect">
            <a:avLst/>
          </a:prstGeom>
          <a:solidFill>
            <a:srgbClr val="F4F1EA"/>
          </a:solidFill>
          <a:ln w="12700">
            <a:solidFill>
              <a:srgbClr val="E6E1D6"/>
            </a:solidFill>
            <a:prstDash val="solid"/>
          </a:ln>
        </p:spPr>
      </p:sp>
      <p:sp>
        <p:nvSpPr>
          <p:cNvPr id="39" name="Text 34"/>
          <p:cNvSpPr/>
          <p:nvPr/>
        </p:nvSpPr>
        <p:spPr>
          <a:xfrm>
            <a:off x="2606040" y="5303520"/>
            <a:ext cx="685800"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6</a:t>
            </a:r>
            <a:endParaRPr lang="en-US" sz="1700" dirty="0"/>
          </a:p>
        </p:txBody>
      </p:sp>
      <p:sp>
        <p:nvSpPr>
          <p:cNvPr id="40" name="Shape 35"/>
          <p:cNvSpPr/>
          <p:nvPr/>
        </p:nvSpPr>
        <p:spPr>
          <a:xfrm>
            <a:off x="3291840" y="5303520"/>
            <a:ext cx="685800" cy="502920"/>
          </a:xfrm>
          <a:prstGeom prst="rect">
            <a:avLst/>
          </a:prstGeom>
          <a:solidFill>
            <a:srgbClr val="F4F1EA"/>
          </a:solidFill>
          <a:ln w="12700">
            <a:solidFill>
              <a:srgbClr val="E6E1D6"/>
            </a:solidFill>
            <a:prstDash val="solid"/>
          </a:ln>
        </p:spPr>
      </p:sp>
      <p:sp>
        <p:nvSpPr>
          <p:cNvPr id="41" name="Text 36"/>
          <p:cNvSpPr/>
          <p:nvPr/>
        </p:nvSpPr>
        <p:spPr>
          <a:xfrm>
            <a:off x="3291840" y="5303520"/>
            <a:ext cx="685800" cy="502920"/>
          </a:xfrm>
          <a:prstGeom prst="rect">
            <a:avLst/>
          </a:prstGeom>
          <a:noFill/>
          <a:ln/>
        </p:spPr>
        <p:txBody>
          <a:bodyPr wrap="square" lIns="0" tIns="0" rIns="0" bIns="0" rtlCol="0" anchor="ctr"/>
          <a:lstStyle/>
          <a:p>
            <a:pPr algn="ctr" indent="0" marL="0">
              <a:buNone/>
            </a:pPr>
            <a:r>
              <a:rPr lang="en-US" sz="1700" dirty="0">
                <a:solidFill>
                  <a:srgbClr val="868F8A"/>
                </a:solidFill>
                <a:latin typeface="Atkinson Hyperlegible Mono" pitchFamily="34" charset="0"/>
                <a:ea typeface="Atkinson Hyperlegible Mono" pitchFamily="34" charset="-122"/>
                <a:cs typeface="Atkinson Hyperlegible Mono" pitchFamily="34" charset="-120"/>
              </a:rPr>
              <a:t>11</a:t>
            </a:r>
            <a:endParaRPr lang="en-US" sz="1700" dirty="0"/>
          </a:p>
        </p:txBody>
      </p:sp>
      <p:sp>
        <p:nvSpPr>
          <p:cNvPr id="42" name="Text 37"/>
          <p:cNvSpPr/>
          <p:nvPr/>
        </p:nvSpPr>
        <p:spPr>
          <a:xfrm>
            <a:off x="4206240" y="5303520"/>
            <a:ext cx="7315200" cy="50292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9 &gt; 2, go left; then low &gt; high</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Your turn: search for 8</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Trace binary search for 8. Fill in a row for each check. What is returned?</a:t>
            </a:r>
            <a:endParaRPr lang="en-US" sz="2200" dirty="0"/>
          </a:p>
        </p:txBody>
      </p:sp>
      <p:sp>
        <p:nvSpPr>
          <p:cNvPr id="12" name="Shape 8"/>
          <p:cNvSpPr/>
          <p:nvPr/>
        </p:nvSpPr>
        <p:spPr>
          <a:xfrm>
            <a:off x="868680" y="3291840"/>
            <a:ext cx="621792" cy="502920"/>
          </a:xfrm>
          <a:prstGeom prst="rect">
            <a:avLst/>
          </a:prstGeom>
          <a:solidFill>
            <a:srgbClr val="FFFFFF"/>
          </a:solidFill>
          <a:ln w="12700">
            <a:solidFill>
              <a:srgbClr val="E6E1D6"/>
            </a:solidFill>
            <a:prstDash val="solid"/>
          </a:ln>
        </p:spPr>
      </p:sp>
      <p:sp>
        <p:nvSpPr>
          <p:cNvPr id="13" name="Text 9"/>
          <p:cNvSpPr/>
          <p:nvPr/>
        </p:nvSpPr>
        <p:spPr>
          <a:xfrm>
            <a:off x="868680" y="329184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700" dirty="0"/>
          </a:p>
        </p:txBody>
      </p:sp>
      <p:sp>
        <p:nvSpPr>
          <p:cNvPr id="14" name="Text 10"/>
          <p:cNvSpPr/>
          <p:nvPr/>
        </p:nvSpPr>
        <p:spPr>
          <a:xfrm>
            <a:off x="868680" y="299923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0</a:t>
            </a:r>
            <a:endParaRPr lang="en-US" sz="1200" dirty="0"/>
          </a:p>
        </p:txBody>
      </p:sp>
      <p:sp>
        <p:nvSpPr>
          <p:cNvPr id="15" name="Shape 11"/>
          <p:cNvSpPr/>
          <p:nvPr/>
        </p:nvSpPr>
        <p:spPr>
          <a:xfrm>
            <a:off x="1490472" y="3291840"/>
            <a:ext cx="621792" cy="502920"/>
          </a:xfrm>
          <a:prstGeom prst="rect">
            <a:avLst/>
          </a:prstGeom>
          <a:solidFill>
            <a:srgbClr val="FFFFFF"/>
          </a:solidFill>
          <a:ln w="12700">
            <a:solidFill>
              <a:srgbClr val="E6E1D6"/>
            </a:solidFill>
            <a:prstDash val="solid"/>
          </a:ln>
        </p:spPr>
      </p:sp>
      <p:sp>
        <p:nvSpPr>
          <p:cNvPr id="16" name="Text 12"/>
          <p:cNvSpPr/>
          <p:nvPr/>
        </p:nvSpPr>
        <p:spPr>
          <a:xfrm>
            <a:off x="1490472" y="329184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1700" dirty="0"/>
          </a:p>
        </p:txBody>
      </p:sp>
      <p:sp>
        <p:nvSpPr>
          <p:cNvPr id="17" name="Text 13"/>
          <p:cNvSpPr/>
          <p:nvPr/>
        </p:nvSpPr>
        <p:spPr>
          <a:xfrm>
            <a:off x="1490472" y="299923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1</a:t>
            </a:r>
            <a:endParaRPr lang="en-US" sz="1200" dirty="0"/>
          </a:p>
        </p:txBody>
      </p:sp>
      <p:sp>
        <p:nvSpPr>
          <p:cNvPr id="18" name="Shape 14"/>
          <p:cNvSpPr/>
          <p:nvPr/>
        </p:nvSpPr>
        <p:spPr>
          <a:xfrm>
            <a:off x="2112264" y="3291840"/>
            <a:ext cx="621792" cy="502920"/>
          </a:xfrm>
          <a:prstGeom prst="rect">
            <a:avLst/>
          </a:prstGeom>
          <a:solidFill>
            <a:srgbClr val="FFFFFF"/>
          </a:solidFill>
          <a:ln w="12700">
            <a:solidFill>
              <a:srgbClr val="E6E1D6"/>
            </a:solidFill>
            <a:prstDash val="solid"/>
          </a:ln>
        </p:spPr>
      </p:sp>
      <p:sp>
        <p:nvSpPr>
          <p:cNvPr id="19" name="Text 15"/>
          <p:cNvSpPr/>
          <p:nvPr/>
        </p:nvSpPr>
        <p:spPr>
          <a:xfrm>
            <a:off x="2112264" y="329184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700" dirty="0"/>
          </a:p>
        </p:txBody>
      </p:sp>
      <p:sp>
        <p:nvSpPr>
          <p:cNvPr id="20" name="Text 16"/>
          <p:cNvSpPr/>
          <p:nvPr/>
        </p:nvSpPr>
        <p:spPr>
          <a:xfrm>
            <a:off x="2112264" y="299923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2</a:t>
            </a:r>
            <a:endParaRPr lang="en-US" sz="1200" dirty="0"/>
          </a:p>
        </p:txBody>
      </p:sp>
      <p:sp>
        <p:nvSpPr>
          <p:cNvPr id="21" name="Shape 17"/>
          <p:cNvSpPr/>
          <p:nvPr/>
        </p:nvSpPr>
        <p:spPr>
          <a:xfrm>
            <a:off x="2734056" y="3291840"/>
            <a:ext cx="621792" cy="502920"/>
          </a:xfrm>
          <a:prstGeom prst="rect">
            <a:avLst/>
          </a:prstGeom>
          <a:solidFill>
            <a:srgbClr val="FFFFFF"/>
          </a:solidFill>
          <a:ln w="12700">
            <a:solidFill>
              <a:srgbClr val="E6E1D6"/>
            </a:solidFill>
            <a:prstDash val="solid"/>
          </a:ln>
        </p:spPr>
      </p:sp>
      <p:sp>
        <p:nvSpPr>
          <p:cNvPr id="22" name="Text 18"/>
          <p:cNvSpPr/>
          <p:nvPr/>
        </p:nvSpPr>
        <p:spPr>
          <a:xfrm>
            <a:off x="2734056" y="329184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12</a:t>
            </a:r>
            <a:endParaRPr lang="en-US" sz="1700" dirty="0"/>
          </a:p>
        </p:txBody>
      </p:sp>
      <p:sp>
        <p:nvSpPr>
          <p:cNvPr id="23" name="Text 19"/>
          <p:cNvSpPr/>
          <p:nvPr/>
        </p:nvSpPr>
        <p:spPr>
          <a:xfrm>
            <a:off x="2734056" y="299923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3</a:t>
            </a:r>
            <a:endParaRPr lang="en-US" sz="1200" dirty="0"/>
          </a:p>
        </p:txBody>
      </p:sp>
      <p:sp>
        <p:nvSpPr>
          <p:cNvPr id="24" name="Shape 20"/>
          <p:cNvSpPr/>
          <p:nvPr/>
        </p:nvSpPr>
        <p:spPr>
          <a:xfrm>
            <a:off x="3355848" y="3291840"/>
            <a:ext cx="621792" cy="502920"/>
          </a:xfrm>
          <a:prstGeom prst="rect">
            <a:avLst/>
          </a:prstGeom>
          <a:solidFill>
            <a:srgbClr val="FFFFFF"/>
          </a:solidFill>
          <a:ln w="12700">
            <a:solidFill>
              <a:srgbClr val="E6E1D6"/>
            </a:solidFill>
            <a:prstDash val="solid"/>
          </a:ln>
        </p:spPr>
      </p:sp>
      <p:sp>
        <p:nvSpPr>
          <p:cNvPr id="25" name="Text 21"/>
          <p:cNvSpPr/>
          <p:nvPr/>
        </p:nvSpPr>
        <p:spPr>
          <a:xfrm>
            <a:off x="3355848" y="329184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16</a:t>
            </a:r>
            <a:endParaRPr lang="en-US" sz="1700" dirty="0"/>
          </a:p>
        </p:txBody>
      </p:sp>
      <p:sp>
        <p:nvSpPr>
          <p:cNvPr id="26" name="Text 22"/>
          <p:cNvSpPr/>
          <p:nvPr/>
        </p:nvSpPr>
        <p:spPr>
          <a:xfrm>
            <a:off x="3355848" y="299923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4</a:t>
            </a:r>
            <a:endParaRPr lang="en-US" sz="1200" dirty="0"/>
          </a:p>
        </p:txBody>
      </p:sp>
      <p:sp>
        <p:nvSpPr>
          <p:cNvPr id="27" name="Shape 23"/>
          <p:cNvSpPr/>
          <p:nvPr/>
        </p:nvSpPr>
        <p:spPr>
          <a:xfrm>
            <a:off x="3977640" y="3291840"/>
            <a:ext cx="621792" cy="502920"/>
          </a:xfrm>
          <a:prstGeom prst="rect">
            <a:avLst/>
          </a:prstGeom>
          <a:solidFill>
            <a:srgbClr val="FFFFFF"/>
          </a:solidFill>
          <a:ln w="12700">
            <a:solidFill>
              <a:srgbClr val="E6E1D6"/>
            </a:solidFill>
            <a:prstDash val="solid"/>
          </a:ln>
        </p:spPr>
      </p:sp>
      <p:sp>
        <p:nvSpPr>
          <p:cNvPr id="28" name="Text 24"/>
          <p:cNvSpPr/>
          <p:nvPr/>
        </p:nvSpPr>
        <p:spPr>
          <a:xfrm>
            <a:off x="3977640" y="329184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23</a:t>
            </a:r>
            <a:endParaRPr lang="en-US" sz="1700" dirty="0"/>
          </a:p>
        </p:txBody>
      </p:sp>
      <p:sp>
        <p:nvSpPr>
          <p:cNvPr id="29" name="Text 25"/>
          <p:cNvSpPr/>
          <p:nvPr/>
        </p:nvSpPr>
        <p:spPr>
          <a:xfrm>
            <a:off x="3977640" y="299923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5</a:t>
            </a:r>
            <a:endParaRPr lang="en-US" sz="1200" dirty="0"/>
          </a:p>
        </p:txBody>
      </p:sp>
      <p:sp>
        <p:nvSpPr>
          <p:cNvPr id="30" name="Shape 26"/>
          <p:cNvSpPr/>
          <p:nvPr/>
        </p:nvSpPr>
        <p:spPr>
          <a:xfrm>
            <a:off x="4599432" y="3291840"/>
            <a:ext cx="621792" cy="502920"/>
          </a:xfrm>
          <a:prstGeom prst="rect">
            <a:avLst/>
          </a:prstGeom>
          <a:solidFill>
            <a:srgbClr val="FFFFFF"/>
          </a:solidFill>
          <a:ln w="12700">
            <a:solidFill>
              <a:srgbClr val="E6E1D6"/>
            </a:solidFill>
            <a:prstDash val="solid"/>
          </a:ln>
        </p:spPr>
      </p:sp>
      <p:sp>
        <p:nvSpPr>
          <p:cNvPr id="31" name="Text 27"/>
          <p:cNvSpPr/>
          <p:nvPr/>
        </p:nvSpPr>
        <p:spPr>
          <a:xfrm>
            <a:off x="4599432" y="329184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38</a:t>
            </a:r>
            <a:endParaRPr lang="en-US" sz="1700" dirty="0"/>
          </a:p>
        </p:txBody>
      </p:sp>
      <p:sp>
        <p:nvSpPr>
          <p:cNvPr id="32" name="Text 28"/>
          <p:cNvSpPr/>
          <p:nvPr/>
        </p:nvSpPr>
        <p:spPr>
          <a:xfrm>
            <a:off x="4599432" y="299923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6</a:t>
            </a:r>
            <a:endParaRPr lang="en-US" sz="1200" dirty="0"/>
          </a:p>
        </p:txBody>
      </p:sp>
      <p:sp>
        <p:nvSpPr>
          <p:cNvPr id="33" name="Shape 29"/>
          <p:cNvSpPr/>
          <p:nvPr/>
        </p:nvSpPr>
        <p:spPr>
          <a:xfrm>
            <a:off x="5221224" y="3291840"/>
            <a:ext cx="621792" cy="502920"/>
          </a:xfrm>
          <a:prstGeom prst="rect">
            <a:avLst/>
          </a:prstGeom>
          <a:solidFill>
            <a:srgbClr val="FFFFFF"/>
          </a:solidFill>
          <a:ln w="12700">
            <a:solidFill>
              <a:srgbClr val="E6E1D6"/>
            </a:solidFill>
            <a:prstDash val="solid"/>
          </a:ln>
        </p:spPr>
      </p:sp>
      <p:sp>
        <p:nvSpPr>
          <p:cNvPr id="34" name="Text 30"/>
          <p:cNvSpPr/>
          <p:nvPr/>
        </p:nvSpPr>
        <p:spPr>
          <a:xfrm>
            <a:off x="5221224" y="329184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56</a:t>
            </a:r>
            <a:endParaRPr lang="en-US" sz="1700" dirty="0"/>
          </a:p>
        </p:txBody>
      </p:sp>
      <p:sp>
        <p:nvSpPr>
          <p:cNvPr id="35" name="Text 31"/>
          <p:cNvSpPr/>
          <p:nvPr/>
        </p:nvSpPr>
        <p:spPr>
          <a:xfrm>
            <a:off x="5221224" y="299923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7</a:t>
            </a:r>
            <a:endParaRPr lang="en-US" sz="1200" dirty="0"/>
          </a:p>
        </p:txBody>
      </p:sp>
      <p:sp>
        <p:nvSpPr>
          <p:cNvPr id="36" name="Shape 32"/>
          <p:cNvSpPr/>
          <p:nvPr/>
        </p:nvSpPr>
        <p:spPr>
          <a:xfrm>
            <a:off x="5843016" y="3291840"/>
            <a:ext cx="621792" cy="502920"/>
          </a:xfrm>
          <a:prstGeom prst="rect">
            <a:avLst/>
          </a:prstGeom>
          <a:solidFill>
            <a:srgbClr val="FFFFFF"/>
          </a:solidFill>
          <a:ln w="12700">
            <a:solidFill>
              <a:srgbClr val="E6E1D6"/>
            </a:solidFill>
            <a:prstDash val="solid"/>
          </a:ln>
        </p:spPr>
      </p:sp>
      <p:sp>
        <p:nvSpPr>
          <p:cNvPr id="37" name="Text 33"/>
          <p:cNvSpPr/>
          <p:nvPr/>
        </p:nvSpPr>
        <p:spPr>
          <a:xfrm>
            <a:off x="5843016" y="329184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72</a:t>
            </a:r>
            <a:endParaRPr lang="en-US" sz="1700" dirty="0"/>
          </a:p>
        </p:txBody>
      </p:sp>
      <p:sp>
        <p:nvSpPr>
          <p:cNvPr id="38" name="Text 34"/>
          <p:cNvSpPr/>
          <p:nvPr/>
        </p:nvSpPr>
        <p:spPr>
          <a:xfrm>
            <a:off x="5843016" y="299923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8</a:t>
            </a:r>
            <a:endParaRPr lang="en-US" sz="1200" dirty="0"/>
          </a:p>
        </p:txBody>
      </p:sp>
      <p:sp>
        <p:nvSpPr>
          <p:cNvPr id="39" name="Shape 35"/>
          <p:cNvSpPr/>
          <p:nvPr/>
        </p:nvSpPr>
        <p:spPr>
          <a:xfrm>
            <a:off x="6464808" y="3291840"/>
            <a:ext cx="621792" cy="502920"/>
          </a:xfrm>
          <a:prstGeom prst="rect">
            <a:avLst/>
          </a:prstGeom>
          <a:solidFill>
            <a:srgbClr val="FFFFFF"/>
          </a:solidFill>
          <a:ln w="12700">
            <a:solidFill>
              <a:srgbClr val="E6E1D6"/>
            </a:solidFill>
            <a:prstDash val="solid"/>
          </a:ln>
        </p:spPr>
      </p:sp>
      <p:sp>
        <p:nvSpPr>
          <p:cNvPr id="40" name="Text 36"/>
          <p:cNvSpPr/>
          <p:nvPr/>
        </p:nvSpPr>
        <p:spPr>
          <a:xfrm>
            <a:off x="6464808" y="3291840"/>
            <a:ext cx="621792" cy="502920"/>
          </a:xfrm>
          <a:prstGeom prst="rect">
            <a:avLst/>
          </a:prstGeom>
          <a:noFill/>
          <a:ln/>
        </p:spPr>
        <p:txBody>
          <a:bodyPr wrap="square" lIns="0" tIns="0" rIns="0" bIns="0" rtlCol="0" anchor="ctr"/>
          <a:lstStyle/>
          <a:p>
            <a:pPr algn="ct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91</a:t>
            </a:r>
            <a:endParaRPr lang="en-US" sz="1700" dirty="0"/>
          </a:p>
        </p:txBody>
      </p:sp>
      <p:sp>
        <p:nvSpPr>
          <p:cNvPr id="41" name="Text 37"/>
          <p:cNvSpPr/>
          <p:nvPr/>
        </p:nvSpPr>
        <p:spPr>
          <a:xfrm>
            <a:off x="6464808" y="2999232"/>
            <a:ext cx="621792" cy="256032"/>
          </a:xfrm>
          <a:prstGeom prst="rect">
            <a:avLst/>
          </a:prstGeom>
          <a:noFill/>
          <a:ln/>
        </p:spPr>
        <p:txBody>
          <a:bodyPr wrap="square" lIns="0" tIns="0" rIns="0" bIns="0" rtlCol="0" anchor="ctr"/>
          <a:lstStyle/>
          <a:p>
            <a:pPr algn="ctr" indent="0" marL="0">
              <a:buNone/>
            </a:pPr>
            <a:r>
              <a:rPr lang="en-US" sz="1200" dirty="0">
                <a:solidFill>
                  <a:srgbClr val="4F5D58"/>
                </a:solidFill>
                <a:latin typeface="Atkinson Hyperlegible Mono" pitchFamily="34" charset="0"/>
                <a:ea typeface="Atkinson Hyperlegible Mono" pitchFamily="34" charset="-122"/>
                <a:cs typeface="Atkinson Hyperlegible Mono" pitchFamily="34" charset="-120"/>
              </a:rPr>
              <a:t>9</a:t>
            </a:r>
            <a:endParaRPr lang="en-US" sz="12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868680" y="4023360"/>
          <a:ext cx="6400800" cy="914400"/>
        </p:xfrm>
        <a:graphic>
          <a:graphicData uri="http://schemas.openxmlformats.org/drawingml/2006/table">
            <a:tbl>
              <a:tblPr/>
              <a:tblGrid>
                <a:gridCol w="1005840"/>
                <a:gridCol w="1005840"/>
                <a:gridCol w="1005840"/>
                <a:gridCol w="1463040"/>
                <a:gridCol w="1920240"/>
              </a:tblGrid>
              <a:tr h="41148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low</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high</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mid</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nums[mid]</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Next</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1148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0</a:t>
                      </a: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9</a:t>
                      </a: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11480">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11480">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43" name="Text 38"/>
          <p:cNvSpPr/>
          <p:nvPr/>
        </p:nvSpPr>
        <p:spPr>
          <a:xfrm>
            <a:off x="7680960" y="4023360"/>
            <a:ext cx="3474720" cy="54864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Returns: ______</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Binary search vs. linear search</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6766560" cy="914400"/>
        </p:xfrm>
        <a:graphic>
          <a:graphicData uri="http://schemas.openxmlformats.org/drawingml/2006/table">
            <a:tbl>
              <a:tblPr/>
              <a:tblGrid>
                <a:gridCol w="1737360"/>
                <a:gridCol w="2514600"/>
                <a:gridCol w="251460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Elements</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Linear, worst case</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Binary, worst case</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10 checks</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4 checks</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100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100 checks</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7 checks</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1,000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1,000 checks</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10 checks</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1,000,000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1,000,000 checks</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20 checks</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9" name="Shape 4"/>
          <p:cNvSpPr/>
          <p:nvPr/>
        </p:nvSpPr>
        <p:spPr>
          <a:xfrm>
            <a:off x="548640" y="4663440"/>
            <a:ext cx="6766560" cy="1371600"/>
          </a:xfrm>
          <a:prstGeom prst="roundRect">
            <a:avLst>
              <a:gd name="adj" fmla="val 13333"/>
            </a:avLst>
          </a:prstGeom>
          <a:solidFill>
            <a:srgbClr val="E3F0FF"/>
          </a:solidFill>
          <a:ln w="12700">
            <a:solidFill>
              <a:srgbClr val="E3F0FF"/>
            </a:solidFill>
            <a:prstDash val="solid"/>
          </a:ln>
        </p:spPr>
      </p:sp>
      <p:pic>
        <p:nvPicPr>
          <p:cNvPr id="10"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919472"/>
            <a:ext cx="566928" cy="566928"/>
          </a:xfrm>
          <a:prstGeom prst="rect">
            <a:avLst/>
          </a:prstGeom>
        </p:spPr>
      </p:pic>
      <p:sp>
        <p:nvSpPr>
          <p:cNvPr id="11" name="Text 5"/>
          <p:cNvSpPr/>
          <p:nvPr/>
        </p:nvSpPr>
        <p:spPr>
          <a:xfrm>
            <a:off x="1600200" y="4800600"/>
            <a:ext cx="5440680" cy="10972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Binary search is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typically</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more efficient than linear search.</a:t>
            </a:r>
            <a:endParaRPr lang="en-US" sz="1600" dirty="0"/>
          </a:p>
        </p:txBody>
      </p:sp>
      <p:sp>
        <p:nvSpPr>
          <p:cNvPr id="12" name="Shape 6"/>
          <p:cNvSpPr/>
          <p:nvPr/>
        </p:nvSpPr>
        <p:spPr>
          <a:xfrm>
            <a:off x="7589520" y="1554480"/>
            <a:ext cx="4050792" cy="2057400"/>
          </a:xfrm>
          <a:prstGeom prst="roundRect">
            <a:avLst>
              <a:gd name="adj" fmla="val 8889"/>
            </a:avLst>
          </a:prstGeom>
          <a:solidFill>
            <a:srgbClr val="DDF5EE"/>
          </a:solidFill>
          <a:ln w="12700">
            <a:solidFill>
              <a:srgbClr val="DDF5EE"/>
            </a:solidFill>
            <a:prstDash val="solid"/>
          </a:ln>
        </p:spPr>
      </p:sp>
      <p:sp>
        <p:nvSpPr>
          <p:cNvPr id="13" name="Text 7"/>
          <p:cNvSpPr/>
          <p:nvPr/>
        </p:nvSpPr>
        <p:spPr>
          <a:xfrm>
            <a:off x="7863840" y="1783080"/>
            <a:ext cx="3566160" cy="50292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Binary search</a:t>
            </a:r>
            <a:endParaRPr lang="en-US" sz="2100" dirty="0"/>
          </a:p>
        </p:txBody>
      </p:sp>
      <p:sp>
        <p:nvSpPr>
          <p:cNvPr id="14" name="Text 8"/>
          <p:cNvSpPr/>
          <p:nvPr/>
        </p:nvSpPr>
        <p:spPr>
          <a:xfrm>
            <a:off x="7863840" y="2377440"/>
            <a:ext cx="3566160" cy="100584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Needs sorted data. Wins on big data.</a:t>
            </a:r>
            <a:endParaRPr lang="en-US" sz="1700" dirty="0"/>
          </a:p>
        </p:txBody>
      </p:sp>
      <p:sp>
        <p:nvSpPr>
          <p:cNvPr id="15" name="Shape 9"/>
          <p:cNvSpPr/>
          <p:nvPr/>
        </p:nvSpPr>
        <p:spPr>
          <a:xfrm>
            <a:off x="7589520" y="3840480"/>
            <a:ext cx="4050792" cy="2057400"/>
          </a:xfrm>
          <a:prstGeom prst="roundRect">
            <a:avLst>
              <a:gd name="adj" fmla="val 8889"/>
            </a:avLst>
          </a:prstGeom>
          <a:solidFill>
            <a:srgbClr val="FFF1DD"/>
          </a:solidFill>
          <a:ln w="12700">
            <a:solidFill>
              <a:srgbClr val="FFF1DD"/>
            </a:solidFill>
            <a:prstDash val="solid"/>
          </a:ln>
        </p:spPr>
      </p:sp>
      <p:sp>
        <p:nvSpPr>
          <p:cNvPr id="16" name="Text 10"/>
          <p:cNvSpPr/>
          <p:nvPr/>
        </p:nvSpPr>
        <p:spPr>
          <a:xfrm>
            <a:off x="7863840" y="4069080"/>
            <a:ext cx="3566160" cy="50292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Linear search</a:t>
            </a:r>
            <a:endParaRPr lang="en-US" sz="2100" dirty="0"/>
          </a:p>
        </p:txBody>
      </p:sp>
      <p:sp>
        <p:nvSpPr>
          <p:cNvPr id="17" name="Text 11"/>
          <p:cNvSpPr/>
          <p:nvPr/>
        </p:nvSpPr>
        <p:spPr>
          <a:xfrm>
            <a:off x="7863840" y="4663440"/>
            <a:ext cx="3566160" cy="100584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Any order. Wins when the target is near the front.</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Merge sort</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Split down to one element, then merge up</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029200" y="1508760"/>
            <a:ext cx="457200" cy="457200"/>
          </a:xfrm>
          <a:prstGeom prst="rect">
            <a:avLst/>
          </a:prstGeom>
          <a:solidFill>
            <a:srgbClr val="FFFFFF"/>
          </a:solidFill>
          <a:ln w="12700">
            <a:solidFill>
              <a:srgbClr val="868F8A"/>
            </a:solidFill>
            <a:prstDash val="solid"/>
          </a:ln>
        </p:spPr>
      </p:sp>
      <p:sp>
        <p:nvSpPr>
          <p:cNvPr id="9" name="Text 5"/>
          <p:cNvSpPr/>
          <p:nvPr/>
        </p:nvSpPr>
        <p:spPr>
          <a:xfrm>
            <a:off x="5029200" y="15087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41</a:t>
            </a:r>
            <a:endParaRPr lang="en-US" sz="1500" dirty="0"/>
          </a:p>
        </p:txBody>
      </p:sp>
      <p:sp>
        <p:nvSpPr>
          <p:cNvPr id="10" name="Shape 6"/>
          <p:cNvSpPr/>
          <p:nvPr/>
        </p:nvSpPr>
        <p:spPr>
          <a:xfrm>
            <a:off x="5486400" y="1508760"/>
            <a:ext cx="457200" cy="457200"/>
          </a:xfrm>
          <a:prstGeom prst="rect">
            <a:avLst/>
          </a:prstGeom>
          <a:solidFill>
            <a:srgbClr val="FFFFFF"/>
          </a:solidFill>
          <a:ln w="12700">
            <a:solidFill>
              <a:srgbClr val="868F8A"/>
            </a:solidFill>
            <a:prstDash val="solid"/>
          </a:ln>
        </p:spPr>
      </p:sp>
      <p:sp>
        <p:nvSpPr>
          <p:cNvPr id="11" name="Text 7"/>
          <p:cNvSpPr/>
          <p:nvPr/>
        </p:nvSpPr>
        <p:spPr>
          <a:xfrm>
            <a:off x="5486400" y="15087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500" dirty="0"/>
          </a:p>
        </p:txBody>
      </p:sp>
      <p:sp>
        <p:nvSpPr>
          <p:cNvPr id="12" name="Shape 8"/>
          <p:cNvSpPr/>
          <p:nvPr/>
        </p:nvSpPr>
        <p:spPr>
          <a:xfrm>
            <a:off x="5943600" y="1508760"/>
            <a:ext cx="457200" cy="457200"/>
          </a:xfrm>
          <a:prstGeom prst="rect">
            <a:avLst/>
          </a:prstGeom>
          <a:solidFill>
            <a:srgbClr val="FFFFFF"/>
          </a:solidFill>
          <a:ln w="12700">
            <a:solidFill>
              <a:srgbClr val="868F8A"/>
            </a:solidFill>
            <a:prstDash val="solid"/>
          </a:ln>
        </p:spPr>
      </p:sp>
      <p:sp>
        <p:nvSpPr>
          <p:cNvPr id="13" name="Text 9"/>
          <p:cNvSpPr/>
          <p:nvPr/>
        </p:nvSpPr>
        <p:spPr>
          <a:xfrm>
            <a:off x="5943600" y="15087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33</a:t>
            </a:r>
            <a:endParaRPr lang="en-US" sz="1500" dirty="0"/>
          </a:p>
        </p:txBody>
      </p:sp>
      <p:sp>
        <p:nvSpPr>
          <p:cNvPr id="14" name="Shape 10"/>
          <p:cNvSpPr/>
          <p:nvPr/>
        </p:nvSpPr>
        <p:spPr>
          <a:xfrm>
            <a:off x="6400800" y="1508760"/>
            <a:ext cx="457200" cy="457200"/>
          </a:xfrm>
          <a:prstGeom prst="rect">
            <a:avLst/>
          </a:prstGeom>
          <a:solidFill>
            <a:srgbClr val="FFFFFF"/>
          </a:solidFill>
          <a:ln w="12700">
            <a:solidFill>
              <a:srgbClr val="868F8A"/>
            </a:solidFill>
            <a:prstDash val="solid"/>
          </a:ln>
        </p:spPr>
      </p:sp>
      <p:sp>
        <p:nvSpPr>
          <p:cNvPr id="15" name="Text 11"/>
          <p:cNvSpPr/>
          <p:nvPr/>
        </p:nvSpPr>
        <p:spPr>
          <a:xfrm>
            <a:off x="6400800" y="15087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1500" dirty="0"/>
          </a:p>
        </p:txBody>
      </p:sp>
      <p:sp>
        <p:nvSpPr>
          <p:cNvPr id="16" name="Shape 12"/>
          <p:cNvSpPr/>
          <p:nvPr/>
        </p:nvSpPr>
        <p:spPr>
          <a:xfrm>
            <a:off x="6858000" y="1508760"/>
            <a:ext cx="457200" cy="457200"/>
          </a:xfrm>
          <a:prstGeom prst="rect">
            <a:avLst/>
          </a:prstGeom>
          <a:solidFill>
            <a:srgbClr val="FFFFFF"/>
          </a:solidFill>
          <a:ln w="12700">
            <a:solidFill>
              <a:srgbClr val="868F8A"/>
            </a:solidFill>
            <a:prstDash val="solid"/>
          </a:ln>
        </p:spPr>
      </p:sp>
      <p:sp>
        <p:nvSpPr>
          <p:cNvPr id="17" name="Text 13"/>
          <p:cNvSpPr/>
          <p:nvPr/>
        </p:nvSpPr>
        <p:spPr>
          <a:xfrm>
            <a:off x="6858000" y="15087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1500" dirty="0"/>
          </a:p>
        </p:txBody>
      </p:sp>
      <p:sp>
        <p:nvSpPr>
          <p:cNvPr id="18" name="Shape 14"/>
          <p:cNvSpPr/>
          <p:nvPr/>
        </p:nvSpPr>
        <p:spPr>
          <a:xfrm>
            <a:off x="7315200" y="1508760"/>
            <a:ext cx="457200" cy="457200"/>
          </a:xfrm>
          <a:prstGeom prst="rect">
            <a:avLst/>
          </a:prstGeom>
          <a:solidFill>
            <a:srgbClr val="FFFFFF"/>
          </a:solidFill>
          <a:ln w="12700">
            <a:solidFill>
              <a:srgbClr val="868F8A"/>
            </a:solidFill>
            <a:prstDash val="solid"/>
          </a:ln>
        </p:spPr>
      </p:sp>
      <p:sp>
        <p:nvSpPr>
          <p:cNvPr id="19" name="Text 15"/>
          <p:cNvSpPr/>
          <p:nvPr/>
        </p:nvSpPr>
        <p:spPr>
          <a:xfrm>
            <a:off x="7315200" y="15087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500" dirty="0"/>
          </a:p>
        </p:txBody>
      </p:sp>
      <p:sp>
        <p:nvSpPr>
          <p:cNvPr id="20" name="Shape 16"/>
          <p:cNvSpPr/>
          <p:nvPr/>
        </p:nvSpPr>
        <p:spPr>
          <a:xfrm>
            <a:off x="7772400" y="1508760"/>
            <a:ext cx="457200" cy="457200"/>
          </a:xfrm>
          <a:prstGeom prst="rect">
            <a:avLst/>
          </a:prstGeom>
          <a:solidFill>
            <a:srgbClr val="FFFFFF"/>
          </a:solidFill>
          <a:ln w="12700">
            <a:solidFill>
              <a:srgbClr val="868F8A"/>
            </a:solidFill>
            <a:prstDash val="solid"/>
          </a:ln>
        </p:spPr>
      </p:sp>
      <p:sp>
        <p:nvSpPr>
          <p:cNvPr id="21" name="Text 17"/>
          <p:cNvSpPr/>
          <p:nvPr/>
        </p:nvSpPr>
        <p:spPr>
          <a:xfrm>
            <a:off x="7772400" y="15087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1500" dirty="0"/>
          </a:p>
        </p:txBody>
      </p:sp>
      <p:sp>
        <p:nvSpPr>
          <p:cNvPr id="22" name="Shape 18"/>
          <p:cNvSpPr/>
          <p:nvPr/>
        </p:nvSpPr>
        <p:spPr>
          <a:xfrm>
            <a:off x="8229600" y="1508760"/>
            <a:ext cx="457200" cy="457200"/>
          </a:xfrm>
          <a:prstGeom prst="rect">
            <a:avLst/>
          </a:prstGeom>
          <a:solidFill>
            <a:srgbClr val="FFFFFF"/>
          </a:solidFill>
          <a:ln w="12700">
            <a:solidFill>
              <a:srgbClr val="868F8A"/>
            </a:solidFill>
            <a:prstDash val="solid"/>
          </a:ln>
        </p:spPr>
      </p:sp>
      <p:sp>
        <p:nvSpPr>
          <p:cNvPr id="23" name="Text 19"/>
          <p:cNvSpPr/>
          <p:nvPr/>
        </p:nvSpPr>
        <p:spPr>
          <a:xfrm>
            <a:off x="8229600" y="15087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50</a:t>
            </a:r>
            <a:endParaRPr lang="en-US" sz="1500" dirty="0"/>
          </a:p>
        </p:txBody>
      </p:sp>
      <p:sp>
        <p:nvSpPr>
          <p:cNvPr id="24" name="Text 20"/>
          <p:cNvSpPr/>
          <p:nvPr/>
        </p:nvSpPr>
        <p:spPr>
          <a:xfrm>
            <a:off x="548640" y="1508760"/>
            <a:ext cx="1645920" cy="457200"/>
          </a:xfrm>
          <a:prstGeom prst="rect">
            <a:avLst/>
          </a:prstGeom>
          <a:noFill/>
          <a:ln/>
        </p:spPr>
        <p:txBody>
          <a:bodyPr wrap="square" lIns="0" tIns="0" rIns="0" bIns="0" rtlCol="0" anchor="ctr"/>
          <a:lstStyle/>
          <a:p>
            <a:pPr indent="0" marL="0">
              <a:buNone/>
            </a:pPr>
            <a:r>
              <a:rPr lang="en-US" sz="1300" b="1" spc="200" kern="0" dirty="0">
                <a:solidFill>
                  <a:srgbClr val="8A4B0F"/>
                </a:solidFill>
                <a:latin typeface="Atkinson Hyperlegible Next" pitchFamily="34" charset="0"/>
                <a:ea typeface="Atkinson Hyperlegible Next" pitchFamily="34" charset="-122"/>
                <a:cs typeface="Atkinson Hyperlegible Next" pitchFamily="34" charset="-120"/>
              </a:rPr>
              <a:t>START</a:t>
            </a:r>
            <a:endParaRPr lang="en-US" sz="1300" dirty="0"/>
          </a:p>
        </p:txBody>
      </p:sp>
      <p:sp>
        <p:nvSpPr>
          <p:cNvPr id="25" name="Shape 21"/>
          <p:cNvSpPr/>
          <p:nvPr/>
        </p:nvSpPr>
        <p:spPr>
          <a:xfrm>
            <a:off x="4901184" y="2148840"/>
            <a:ext cx="457200" cy="457200"/>
          </a:xfrm>
          <a:prstGeom prst="rect">
            <a:avLst/>
          </a:prstGeom>
          <a:solidFill>
            <a:srgbClr val="FFFFFF"/>
          </a:solidFill>
          <a:ln w="12700">
            <a:solidFill>
              <a:srgbClr val="868F8A"/>
            </a:solidFill>
            <a:prstDash val="solid"/>
          </a:ln>
        </p:spPr>
      </p:sp>
      <p:sp>
        <p:nvSpPr>
          <p:cNvPr id="26" name="Text 22"/>
          <p:cNvSpPr/>
          <p:nvPr/>
        </p:nvSpPr>
        <p:spPr>
          <a:xfrm>
            <a:off x="4901184" y="21488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41</a:t>
            </a:r>
            <a:endParaRPr lang="en-US" sz="1500" dirty="0"/>
          </a:p>
        </p:txBody>
      </p:sp>
      <p:sp>
        <p:nvSpPr>
          <p:cNvPr id="27" name="Shape 23"/>
          <p:cNvSpPr/>
          <p:nvPr/>
        </p:nvSpPr>
        <p:spPr>
          <a:xfrm>
            <a:off x="5358384" y="2148840"/>
            <a:ext cx="457200" cy="457200"/>
          </a:xfrm>
          <a:prstGeom prst="rect">
            <a:avLst/>
          </a:prstGeom>
          <a:solidFill>
            <a:srgbClr val="FFFFFF"/>
          </a:solidFill>
          <a:ln w="12700">
            <a:solidFill>
              <a:srgbClr val="868F8A"/>
            </a:solidFill>
            <a:prstDash val="solid"/>
          </a:ln>
        </p:spPr>
      </p:sp>
      <p:sp>
        <p:nvSpPr>
          <p:cNvPr id="28" name="Text 24"/>
          <p:cNvSpPr/>
          <p:nvPr/>
        </p:nvSpPr>
        <p:spPr>
          <a:xfrm>
            <a:off x="5358384" y="21488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500" dirty="0"/>
          </a:p>
        </p:txBody>
      </p:sp>
      <p:sp>
        <p:nvSpPr>
          <p:cNvPr id="29" name="Shape 25"/>
          <p:cNvSpPr/>
          <p:nvPr/>
        </p:nvSpPr>
        <p:spPr>
          <a:xfrm>
            <a:off x="5815584" y="2148840"/>
            <a:ext cx="457200" cy="457200"/>
          </a:xfrm>
          <a:prstGeom prst="rect">
            <a:avLst/>
          </a:prstGeom>
          <a:solidFill>
            <a:srgbClr val="FFFFFF"/>
          </a:solidFill>
          <a:ln w="12700">
            <a:solidFill>
              <a:srgbClr val="868F8A"/>
            </a:solidFill>
            <a:prstDash val="solid"/>
          </a:ln>
        </p:spPr>
      </p:sp>
      <p:sp>
        <p:nvSpPr>
          <p:cNvPr id="30" name="Text 26"/>
          <p:cNvSpPr/>
          <p:nvPr/>
        </p:nvSpPr>
        <p:spPr>
          <a:xfrm>
            <a:off x="5815584" y="21488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33</a:t>
            </a:r>
            <a:endParaRPr lang="en-US" sz="1500" dirty="0"/>
          </a:p>
        </p:txBody>
      </p:sp>
      <p:sp>
        <p:nvSpPr>
          <p:cNvPr id="31" name="Shape 27"/>
          <p:cNvSpPr/>
          <p:nvPr/>
        </p:nvSpPr>
        <p:spPr>
          <a:xfrm>
            <a:off x="6272784" y="2148840"/>
            <a:ext cx="457200" cy="457200"/>
          </a:xfrm>
          <a:prstGeom prst="rect">
            <a:avLst/>
          </a:prstGeom>
          <a:solidFill>
            <a:srgbClr val="FFFFFF"/>
          </a:solidFill>
          <a:ln w="12700">
            <a:solidFill>
              <a:srgbClr val="868F8A"/>
            </a:solidFill>
            <a:prstDash val="solid"/>
          </a:ln>
        </p:spPr>
      </p:sp>
      <p:sp>
        <p:nvSpPr>
          <p:cNvPr id="32" name="Text 28"/>
          <p:cNvSpPr/>
          <p:nvPr/>
        </p:nvSpPr>
        <p:spPr>
          <a:xfrm>
            <a:off x="6272784" y="21488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1500" dirty="0"/>
          </a:p>
        </p:txBody>
      </p:sp>
      <p:sp>
        <p:nvSpPr>
          <p:cNvPr id="33" name="Shape 29"/>
          <p:cNvSpPr/>
          <p:nvPr/>
        </p:nvSpPr>
        <p:spPr>
          <a:xfrm>
            <a:off x="6986016" y="2148840"/>
            <a:ext cx="457200" cy="457200"/>
          </a:xfrm>
          <a:prstGeom prst="rect">
            <a:avLst/>
          </a:prstGeom>
          <a:solidFill>
            <a:srgbClr val="FFFFFF"/>
          </a:solidFill>
          <a:ln w="12700">
            <a:solidFill>
              <a:srgbClr val="868F8A"/>
            </a:solidFill>
            <a:prstDash val="solid"/>
          </a:ln>
        </p:spPr>
      </p:sp>
      <p:sp>
        <p:nvSpPr>
          <p:cNvPr id="34" name="Text 30"/>
          <p:cNvSpPr/>
          <p:nvPr/>
        </p:nvSpPr>
        <p:spPr>
          <a:xfrm>
            <a:off x="6986016" y="21488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1500" dirty="0"/>
          </a:p>
        </p:txBody>
      </p:sp>
      <p:sp>
        <p:nvSpPr>
          <p:cNvPr id="35" name="Shape 31"/>
          <p:cNvSpPr/>
          <p:nvPr/>
        </p:nvSpPr>
        <p:spPr>
          <a:xfrm>
            <a:off x="7443216" y="2148840"/>
            <a:ext cx="457200" cy="457200"/>
          </a:xfrm>
          <a:prstGeom prst="rect">
            <a:avLst/>
          </a:prstGeom>
          <a:solidFill>
            <a:srgbClr val="FFFFFF"/>
          </a:solidFill>
          <a:ln w="12700">
            <a:solidFill>
              <a:srgbClr val="868F8A"/>
            </a:solidFill>
            <a:prstDash val="solid"/>
          </a:ln>
        </p:spPr>
      </p:sp>
      <p:sp>
        <p:nvSpPr>
          <p:cNvPr id="36" name="Text 32"/>
          <p:cNvSpPr/>
          <p:nvPr/>
        </p:nvSpPr>
        <p:spPr>
          <a:xfrm>
            <a:off x="7443216" y="21488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500" dirty="0"/>
          </a:p>
        </p:txBody>
      </p:sp>
      <p:sp>
        <p:nvSpPr>
          <p:cNvPr id="37" name="Shape 33"/>
          <p:cNvSpPr/>
          <p:nvPr/>
        </p:nvSpPr>
        <p:spPr>
          <a:xfrm>
            <a:off x="7900416" y="2148840"/>
            <a:ext cx="457200" cy="457200"/>
          </a:xfrm>
          <a:prstGeom prst="rect">
            <a:avLst/>
          </a:prstGeom>
          <a:solidFill>
            <a:srgbClr val="FFFFFF"/>
          </a:solidFill>
          <a:ln w="12700">
            <a:solidFill>
              <a:srgbClr val="868F8A"/>
            </a:solidFill>
            <a:prstDash val="solid"/>
          </a:ln>
        </p:spPr>
      </p:sp>
      <p:sp>
        <p:nvSpPr>
          <p:cNvPr id="38" name="Text 34"/>
          <p:cNvSpPr/>
          <p:nvPr/>
        </p:nvSpPr>
        <p:spPr>
          <a:xfrm>
            <a:off x="7900416" y="21488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1500" dirty="0"/>
          </a:p>
        </p:txBody>
      </p:sp>
      <p:sp>
        <p:nvSpPr>
          <p:cNvPr id="39" name="Shape 35"/>
          <p:cNvSpPr/>
          <p:nvPr/>
        </p:nvSpPr>
        <p:spPr>
          <a:xfrm>
            <a:off x="8357616" y="2148840"/>
            <a:ext cx="457200" cy="457200"/>
          </a:xfrm>
          <a:prstGeom prst="rect">
            <a:avLst/>
          </a:prstGeom>
          <a:solidFill>
            <a:srgbClr val="FFFFFF"/>
          </a:solidFill>
          <a:ln w="12700">
            <a:solidFill>
              <a:srgbClr val="868F8A"/>
            </a:solidFill>
            <a:prstDash val="solid"/>
          </a:ln>
        </p:spPr>
      </p:sp>
      <p:sp>
        <p:nvSpPr>
          <p:cNvPr id="40" name="Text 36"/>
          <p:cNvSpPr/>
          <p:nvPr/>
        </p:nvSpPr>
        <p:spPr>
          <a:xfrm>
            <a:off x="8357616" y="21488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50</a:t>
            </a:r>
            <a:endParaRPr lang="en-US" sz="1500" dirty="0"/>
          </a:p>
        </p:txBody>
      </p:sp>
      <p:sp>
        <p:nvSpPr>
          <p:cNvPr id="41" name="Text 37"/>
          <p:cNvSpPr/>
          <p:nvPr/>
        </p:nvSpPr>
        <p:spPr>
          <a:xfrm>
            <a:off x="548640" y="2148840"/>
            <a:ext cx="1645920" cy="457200"/>
          </a:xfrm>
          <a:prstGeom prst="rect">
            <a:avLst/>
          </a:prstGeom>
          <a:noFill/>
          <a:ln/>
        </p:spPr>
        <p:txBody>
          <a:bodyPr wrap="square" lIns="0" tIns="0" rIns="0" bIns="0" rtlCol="0" anchor="ctr"/>
          <a:lstStyle/>
          <a:p>
            <a:pPr indent="0" marL="0">
              <a:buNone/>
            </a:pPr>
            <a:r>
              <a:rPr lang="en-US" sz="1300" b="1" spc="200" kern="0" dirty="0">
                <a:solidFill>
                  <a:srgbClr val="8A4B0F"/>
                </a:solidFill>
                <a:latin typeface="Atkinson Hyperlegible Next" pitchFamily="34" charset="0"/>
                <a:ea typeface="Atkinson Hyperlegible Next" pitchFamily="34" charset="-122"/>
                <a:cs typeface="Atkinson Hyperlegible Next" pitchFamily="34" charset="-120"/>
              </a:rPr>
              <a:t>SPLIT</a:t>
            </a:r>
            <a:endParaRPr lang="en-US" sz="1300" dirty="0"/>
          </a:p>
        </p:txBody>
      </p:sp>
      <p:sp>
        <p:nvSpPr>
          <p:cNvPr id="42" name="Shape 38"/>
          <p:cNvSpPr/>
          <p:nvPr/>
        </p:nvSpPr>
        <p:spPr>
          <a:xfrm>
            <a:off x="4645152" y="2788920"/>
            <a:ext cx="457200" cy="457200"/>
          </a:xfrm>
          <a:prstGeom prst="rect">
            <a:avLst/>
          </a:prstGeom>
          <a:solidFill>
            <a:srgbClr val="FFFFFF"/>
          </a:solidFill>
          <a:ln w="12700">
            <a:solidFill>
              <a:srgbClr val="868F8A"/>
            </a:solidFill>
            <a:prstDash val="solid"/>
          </a:ln>
        </p:spPr>
      </p:sp>
      <p:sp>
        <p:nvSpPr>
          <p:cNvPr id="43" name="Text 39"/>
          <p:cNvSpPr/>
          <p:nvPr/>
        </p:nvSpPr>
        <p:spPr>
          <a:xfrm>
            <a:off x="4645152" y="278892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41</a:t>
            </a:r>
            <a:endParaRPr lang="en-US" sz="1500" dirty="0"/>
          </a:p>
        </p:txBody>
      </p:sp>
      <p:sp>
        <p:nvSpPr>
          <p:cNvPr id="44" name="Shape 40"/>
          <p:cNvSpPr/>
          <p:nvPr/>
        </p:nvSpPr>
        <p:spPr>
          <a:xfrm>
            <a:off x="5102352" y="2788920"/>
            <a:ext cx="457200" cy="457200"/>
          </a:xfrm>
          <a:prstGeom prst="rect">
            <a:avLst/>
          </a:prstGeom>
          <a:solidFill>
            <a:srgbClr val="FFFFFF"/>
          </a:solidFill>
          <a:ln w="12700">
            <a:solidFill>
              <a:srgbClr val="868F8A"/>
            </a:solidFill>
            <a:prstDash val="solid"/>
          </a:ln>
        </p:spPr>
      </p:sp>
      <p:sp>
        <p:nvSpPr>
          <p:cNvPr id="45" name="Text 41"/>
          <p:cNvSpPr/>
          <p:nvPr/>
        </p:nvSpPr>
        <p:spPr>
          <a:xfrm>
            <a:off x="5102352" y="278892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500" dirty="0"/>
          </a:p>
        </p:txBody>
      </p:sp>
      <p:sp>
        <p:nvSpPr>
          <p:cNvPr id="46" name="Shape 42"/>
          <p:cNvSpPr/>
          <p:nvPr/>
        </p:nvSpPr>
        <p:spPr>
          <a:xfrm>
            <a:off x="5815584" y="2788920"/>
            <a:ext cx="457200" cy="457200"/>
          </a:xfrm>
          <a:prstGeom prst="rect">
            <a:avLst/>
          </a:prstGeom>
          <a:solidFill>
            <a:srgbClr val="FFFFFF"/>
          </a:solidFill>
          <a:ln w="12700">
            <a:solidFill>
              <a:srgbClr val="868F8A"/>
            </a:solidFill>
            <a:prstDash val="solid"/>
          </a:ln>
        </p:spPr>
      </p:sp>
      <p:sp>
        <p:nvSpPr>
          <p:cNvPr id="47" name="Text 43"/>
          <p:cNvSpPr/>
          <p:nvPr/>
        </p:nvSpPr>
        <p:spPr>
          <a:xfrm>
            <a:off x="5815584" y="278892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33</a:t>
            </a:r>
            <a:endParaRPr lang="en-US" sz="1500" dirty="0"/>
          </a:p>
        </p:txBody>
      </p:sp>
      <p:sp>
        <p:nvSpPr>
          <p:cNvPr id="48" name="Shape 44"/>
          <p:cNvSpPr/>
          <p:nvPr/>
        </p:nvSpPr>
        <p:spPr>
          <a:xfrm>
            <a:off x="6272784" y="2788920"/>
            <a:ext cx="457200" cy="457200"/>
          </a:xfrm>
          <a:prstGeom prst="rect">
            <a:avLst/>
          </a:prstGeom>
          <a:solidFill>
            <a:srgbClr val="FFFFFF"/>
          </a:solidFill>
          <a:ln w="12700">
            <a:solidFill>
              <a:srgbClr val="868F8A"/>
            </a:solidFill>
            <a:prstDash val="solid"/>
          </a:ln>
        </p:spPr>
      </p:sp>
      <p:sp>
        <p:nvSpPr>
          <p:cNvPr id="49" name="Text 45"/>
          <p:cNvSpPr/>
          <p:nvPr/>
        </p:nvSpPr>
        <p:spPr>
          <a:xfrm>
            <a:off x="6272784" y="278892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1500" dirty="0"/>
          </a:p>
        </p:txBody>
      </p:sp>
      <p:sp>
        <p:nvSpPr>
          <p:cNvPr id="50" name="Shape 46"/>
          <p:cNvSpPr/>
          <p:nvPr/>
        </p:nvSpPr>
        <p:spPr>
          <a:xfrm>
            <a:off x="6986016" y="2788920"/>
            <a:ext cx="457200" cy="457200"/>
          </a:xfrm>
          <a:prstGeom prst="rect">
            <a:avLst/>
          </a:prstGeom>
          <a:solidFill>
            <a:srgbClr val="FFFFFF"/>
          </a:solidFill>
          <a:ln w="12700">
            <a:solidFill>
              <a:srgbClr val="868F8A"/>
            </a:solidFill>
            <a:prstDash val="solid"/>
          </a:ln>
        </p:spPr>
      </p:sp>
      <p:sp>
        <p:nvSpPr>
          <p:cNvPr id="51" name="Text 47"/>
          <p:cNvSpPr/>
          <p:nvPr/>
        </p:nvSpPr>
        <p:spPr>
          <a:xfrm>
            <a:off x="6986016" y="278892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1500" dirty="0"/>
          </a:p>
        </p:txBody>
      </p:sp>
      <p:sp>
        <p:nvSpPr>
          <p:cNvPr id="52" name="Shape 48"/>
          <p:cNvSpPr/>
          <p:nvPr/>
        </p:nvSpPr>
        <p:spPr>
          <a:xfrm>
            <a:off x="7443216" y="2788920"/>
            <a:ext cx="457200" cy="457200"/>
          </a:xfrm>
          <a:prstGeom prst="rect">
            <a:avLst/>
          </a:prstGeom>
          <a:solidFill>
            <a:srgbClr val="FFFFFF"/>
          </a:solidFill>
          <a:ln w="12700">
            <a:solidFill>
              <a:srgbClr val="868F8A"/>
            </a:solidFill>
            <a:prstDash val="solid"/>
          </a:ln>
        </p:spPr>
      </p:sp>
      <p:sp>
        <p:nvSpPr>
          <p:cNvPr id="53" name="Text 49"/>
          <p:cNvSpPr/>
          <p:nvPr/>
        </p:nvSpPr>
        <p:spPr>
          <a:xfrm>
            <a:off x="7443216" y="278892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500" dirty="0"/>
          </a:p>
        </p:txBody>
      </p:sp>
      <p:sp>
        <p:nvSpPr>
          <p:cNvPr id="54" name="Shape 50"/>
          <p:cNvSpPr/>
          <p:nvPr/>
        </p:nvSpPr>
        <p:spPr>
          <a:xfrm>
            <a:off x="8156448" y="2788920"/>
            <a:ext cx="457200" cy="457200"/>
          </a:xfrm>
          <a:prstGeom prst="rect">
            <a:avLst/>
          </a:prstGeom>
          <a:solidFill>
            <a:srgbClr val="FFFFFF"/>
          </a:solidFill>
          <a:ln w="12700">
            <a:solidFill>
              <a:srgbClr val="868F8A"/>
            </a:solidFill>
            <a:prstDash val="solid"/>
          </a:ln>
        </p:spPr>
      </p:sp>
      <p:sp>
        <p:nvSpPr>
          <p:cNvPr id="55" name="Text 51"/>
          <p:cNvSpPr/>
          <p:nvPr/>
        </p:nvSpPr>
        <p:spPr>
          <a:xfrm>
            <a:off x="8156448" y="278892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1500" dirty="0"/>
          </a:p>
        </p:txBody>
      </p:sp>
      <p:sp>
        <p:nvSpPr>
          <p:cNvPr id="56" name="Shape 52"/>
          <p:cNvSpPr/>
          <p:nvPr/>
        </p:nvSpPr>
        <p:spPr>
          <a:xfrm>
            <a:off x="8613648" y="2788920"/>
            <a:ext cx="457200" cy="457200"/>
          </a:xfrm>
          <a:prstGeom prst="rect">
            <a:avLst/>
          </a:prstGeom>
          <a:solidFill>
            <a:srgbClr val="FFFFFF"/>
          </a:solidFill>
          <a:ln w="12700">
            <a:solidFill>
              <a:srgbClr val="868F8A"/>
            </a:solidFill>
            <a:prstDash val="solid"/>
          </a:ln>
        </p:spPr>
      </p:sp>
      <p:sp>
        <p:nvSpPr>
          <p:cNvPr id="57" name="Text 53"/>
          <p:cNvSpPr/>
          <p:nvPr/>
        </p:nvSpPr>
        <p:spPr>
          <a:xfrm>
            <a:off x="8613648" y="278892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50</a:t>
            </a:r>
            <a:endParaRPr lang="en-US" sz="1500" dirty="0"/>
          </a:p>
        </p:txBody>
      </p:sp>
      <p:sp>
        <p:nvSpPr>
          <p:cNvPr id="58" name="Text 54"/>
          <p:cNvSpPr/>
          <p:nvPr/>
        </p:nvSpPr>
        <p:spPr>
          <a:xfrm>
            <a:off x="548640" y="2788920"/>
            <a:ext cx="1645920" cy="457200"/>
          </a:xfrm>
          <a:prstGeom prst="rect">
            <a:avLst/>
          </a:prstGeom>
          <a:noFill/>
          <a:ln/>
        </p:spPr>
        <p:txBody>
          <a:bodyPr wrap="square" lIns="0" tIns="0" rIns="0" bIns="0" rtlCol="0" anchor="ctr"/>
          <a:lstStyle/>
          <a:p>
            <a:pPr indent="0" marL="0">
              <a:buNone/>
            </a:pPr>
            <a:r>
              <a:rPr lang="en-US" sz="1300" b="1" spc="200" kern="0" dirty="0">
                <a:solidFill>
                  <a:srgbClr val="8A4B0F"/>
                </a:solidFill>
                <a:latin typeface="Atkinson Hyperlegible Next" pitchFamily="34" charset="0"/>
                <a:ea typeface="Atkinson Hyperlegible Next" pitchFamily="34" charset="-122"/>
                <a:cs typeface="Atkinson Hyperlegible Next" pitchFamily="34" charset="-120"/>
              </a:rPr>
              <a:t>SPLIT</a:t>
            </a:r>
            <a:endParaRPr lang="en-US" sz="1300" dirty="0"/>
          </a:p>
        </p:txBody>
      </p:sp>
      <p:sp>
        <p:nvSpPr>
          <p:cNvPr id="59" name="Shape 55"/>
          <p:cNvSpPr/>
          <p:nvPr/>
        </p:nvSpPr>
        <p:spPr>
          <a:xfrm>
            <a:off x="4133088" y="3429000"/>
            <a:ext cx="457200" cy="457200"/>
          </a:xfrm>
          <a:prstGeom prst="rect">
            <a:avLst/>
          </a:prstGeom>
          <a:solidFill>
            <a:srgbClr val="FFFFFF"/>
          </a:solidFill>
          <a:ln w="12700">
            <a:solidFill>
              <a:srgbClr val="868F8A"/>
            </a:solidFill>
            <a:prstDash val="solid"/>
          </a:ln>
        </p:spPr>
      </p:sp>
      <p:sp>
        <p:nvSpPr>
          <p:cNvPr id="60" name="Text 56"/>
          <p:cNvSpPr/>
          <p:nvPr/>
        </p:nvSpPr>
        <p:spPr>
          <a:xfrm>
            <a:off x="4133088" y="342900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41</a:t>
            </a:r>
            <a:endParaRPr lang="en-US" sz="1500" dirty="0"/>
          </a:p>
        </p:txBody>
      </p:sp>
      <p:sp>
        <p:nvSpPr>
          <p:cNvPr id="61" name="Shape 57"/>
          <p:cNvSpPr/>
          <p:nvPr/>
        </p:nvSpPr>
        <p:spPr>
          <a:xfrm>
            <a:off x="4846320" y="3429000"/>
            <a:ext cx="457200" cy="457200"/>
          </a:xfrm>
          <a:prstGeom prst="rect">
            <a:avLst/>
          </a:prstGeom>
          <a:solidFill>
            <a:srgbClr val="FFFFFF"/>
          </a:solidFill>
          <a:ln w="12700">
            <a:solidFill>
              <a:srgbClr val="868F8A"/>
            </a:solidFill>
            <a:prstDash val="solid"/>
          </a:ln>
        </p:spPr>
      </p:sp>
      <p:sp>
        <p:nvSpPr>
          <p:cNvPr id="62" name="Text 58"/>
          <p:cNvSpPr/>
          <p:nvPr/>
        </p:nvSpPr>
        <p:spPr>
          <a:xfrm>
            <a:off x="4846320" y="342900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500" dirty="0"/>
          </a:p>
        </p:txBody>
      </p:sp>
      <p:sp>
        <p:nvSpPr>
          <p:cNvPr id="63" name="Shape 59"/>
          <p:cNvSpPr/>
          <p:nvPr/>
        </p:nvSpPr>
        <p:spPr>
          <a:xfrm>
            <a:off x="5559552" y="3429000"/>
            <a:ext cx="457200" cy="457200"/>
          </a:xfrm>
          <a:prstGeom prst="rect">
            <a:avLst/>
          </a:prstGeom>
          <a:solidFill>
            <a:srgbClr val="FFFFFF"/>
          </a:solidFill>
          <a:ln w="12700">
            <a:solidFill>
              <a:srgbClr val="868F8A"/>
            </a:solidFill>
            <a:prstDash val="solid"/>
          </a:ln>
        </p:spPr>
      </p:sp>
      <p:sp>
        <p:nvSpPr>
          <p:cNvPr id="64" name="Text 60"/>
          <p:cNvSpPr/>
          <p:nvPr/>
        </p:nvSpPr>
        <p:spPr>
          <a:xfrm>
            <a:off x="5559552" y="342900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33</a:t>
            </a:r>
            <a:endParaRPr lang="en-US" sz="1500" dirty="0"/>
          </a:p>
        </p:txBody>
      </p:sp>
      <p:sp>
        <p:nvSpPr>
          <p:cNvPr id="65" name="Shape 61"/>
          <p:cNvSpPr/>
          <p:nvPr/>
        </p:nvSpPr>
        <p:spPr>
          <a:xfrm>
            <a:off x="6272784" y="3429000"/>
            <a:ext cx="457200" cy="457200"/>
          </a:xfrm>
          <a:prstGeom prst="rect">
            <a:avLst/>
          </a:prstGeom>
          <a:solidFill>
            <a:srgbClr val="FFFFFF"/>
          </a:solidFill>
          <a:ln w="12700">
            <a:solidFill>
              <a:srgbClr val="868F8A"/>
            </a:solidFill>
            <a:prstDash val="solid"/>
          </a:ln>
        </p:spPr>
      </p:sp>
      <p:sp>
        <p:nvSpPr>
          <p:cNvPr id="66" name="Text 62"/>
          <p:cNvSpPr/>
          <p:nvPr/>
        </p:nvSpPr>
        <p:spPr>
          <a:xfrm>
            <a:off x="6272784" y="342900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1500" dirty="0"/>
          </a:p>
        </p:txBody>
      </p:sp>
      <p:sp>
        <p:nvSpPr>
          <p:cNvPr id="67" name="Shape 63"/>
          <p:cNvSpPr/>
          <p:nvPr/>
        </p:nvSpPr>
        <p:spPr>
          <a:xfrm>
            <a:off x="6986016" y="3429000"/>
            <a:ext cx="457200" cy="457200"/>
          </a:xfrm>
          <a:prstGeom prst="rect">
            <a:avLst/>
          </a:prstGeom>
          <a:solidFill>
            <a:srgbClr val="FFFFFF"/>
          </a:solidFill>
          <a:ln w="12700">
            <a:solidFill>
              <a:srgbClr val="868F8A"/>
            </a:solidFill>
            <a:prstDash val="solid"/>
          </a:ln>
        </p:spPr>
      </p:sp>
      <p:sp>
        <p:nvSpPr>
          <p:cNvPr id="68" name="Text 64"/>
          <p:cNvSpPr/>
          <p:nvPr/>
        </p:nvSpPr>
        <p:spPr>
          <a:xfrm>
            <a:off x="6986016" y="342900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1500" dirty="0"/>
          </a:p>
        </p:txBody>
      </p:sp>
      <p:sp>
        <p:nvSpPr>
          <p:cNvPr id="69" name="Shape 65"/>
          <p:cNvSpPr/>
          <p:nvPr/>
        </p:nvSpPr>
        <p:spPr>
          <a:xfrm>
            <a:off x="7699248" y="3429000"/>
            <a:ext cx="457200" cy="457200"/>
          </a:xfrm>
          <a:prstGeom prst="rect">
            <a:avLst/>
          </a:prstGeom>
          <a:solidFill>
            <a:srgbClr val="FFFFFF"/>
          </a:solidFill>
          <a:ln w="12700">
            <a:solidFill>
              <a:srgbClr val="868F8A"/>
            </a:solidFill>
            <a:prstDash val="solid"/>
          </a:ln>
        </p:spPr>
      </p:sp>
      <p:sp>
        <p:nvSpPr>
          <p:cNvPr id="70" name="Text 66"/>
          <p:cNvSpPr/>
          <p:nvPr/>
        </p:nvSpPr>
        <p:spPr>
          <a:xfrm>
            <a:off x="7699248" y="342900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500" dirty="0"/>
          </a:p>
        </p:txBody>
      </p:sp>
      <p:sp>
        <p:nvSpPr>
          <p:cNvPr id="71" name="Shape 67"/>
          <p:cNvSpPr/>
          <p:nvPr/>
        </p:nvSpPr>
        <p:spPr>
          <a:xfrm>
            <a:off x="8412480" y="3429000"/>
            <a:ext cx="457200" cy="457200"/>
          </a:xfrm>
          <a:prstGeom prst="rect">
            <a:avLst/>
          </a:prstGeom>
          <a:solidFill>
            <a:srgbClr val="FFFFFF"/>
          </a:solidFill>
          <a:ln w="12700">
            <a:solidFill>
              <a:srgbClr val="868F8A"/>
            </a:solidFill>
            <a:prstDash val="solid"/>
          </a:ln>
        </p:spPr>
      </p:sp>
      <p:sp>
        <p:nvSpPr>
          <p:cNvPr id="72" name="Text 68"/>
          <p:cNvSpPr/>
          <p:nvPr/>
        </p:nvSpPr>
        <p:spPr>
          <a:xfrm>
            <a:off x="8412480" y="342900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1500" dirty="0"/>
          </a:p>
        </p:txBody>
      </p:sp>
      <p:sp>
        <p:nvSpPr>
          <p:cNvPr id="73" name="Shape 69"/>
          <p:cNvSpPr/>
          <p:nvPr/>
        </p:nvSpPr>
        <p:spPr>
          <a:xfrm>
            <a:off x="9125712" y="3429000"/>
            <a:ext cx="457200" cy="457200"/>
          </a:xfrm>
          <a:prstGeom prst="rect">
            <a:avLst/>
          </a:prstGeom>
          <a:solidFill>
            <a:srgbClr val="FFFFFF"/>
          </a:solidFill>
          <a:ln w="12700">
            <a:solidFill>
              <a:srgbClr val="868F8A"/>
            </a:solidFill>
            <a:prstDash val="solid"/>
          </a:ln>
        </p:spPr>
      </p:sp>
      <p:sp>
        <p:nvSpPr>
          <p:cNvPr id="74" name="Text 70"/>
          <p:cNvSpPr/>
          <p:nvPr/>
        </p:nvSpPr>
        <p:spPr>
          <a:xfrm>
            <a:off x="9125712" y="342900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50</a:t>
            </a:r>
            <a:endParaRPr lang="en-US" sz="1500" dirty="0"/>
          </a:p>
        </p:txBody>
      </p:sp>
      <p:sp>
        <p:nvSpPr>
          <p:cNvPr id="75" name="Text 71"/>
          <p:cNvSpPr/>
          <p:nvPr/>
        </p:nvSpPr>
        <p:spPr>
          <a:xfrm>
            <a:off x="548640" y="3429000"/>
            <a:ext cx="1645920" cy="457200"/>
          </a:xfrm>
          <a:prstGeom prst="rect">
            <a:avLst/>
          </a:prstGeom>
          <a:noFill/>
          <a:ln/>
        </p:spPr>
        <p:txBody>
          <a:bodyPr wrap="square" lIns="0" tIns="0" rIns="0" bIns="0" rtlCol="0" anchor="ctr"/>
          <a:lstStyle/>
          <a:p>
            <a:pPr indent="0" marL="0">
              <a:buNone/>
            </a:pPr>
            <a:r>
              <a:rPr lang="en-US" sz="1300" b="1" spc="200" kern="0" dirty="0">
                <a:solidFill>
                  <a:srgbClr val="8A4B0F"/>
                </a:solidFill>
                <a:latin typeface="Atkinson Hyperlegible Next" pitchFamily="34" charset="0"/>
                <a:ea typeface="Atkinson Hyperlegible Next" pitchFamily="34" charset="-122"/>
                <a:cs typeface="Atkinson Hyperlegible Next" pitchFamily="34" charset="-120"/>
              </a:rPr>
              <a:t>SPLIT</a:t>
            </a:r>
            <a:endParaRPr lang="en-US" sz="1300" dirty="0"/>
          </a:p>
        </p:txBody>
      </p:sp>
      <p:sp>
        <p:nvSpPr>
          <p:cNvPr id="76" name="Shape 72"/>
          <p:cNvSpPr/>
          <p:nvPr/>
        </p:nvSpPr>
        <p:spPr>
          <a:xfrm>
            <a:off x="4645152" y="4069080"/>
            <a:ext cx="457200" cy="457200"/>
          </a:xfrm>
          <a:prstGeom prst="rect">
            <a:avLst/>
          </a:prstGeom>
          <a:solidFill>
            <a:srgbClr val="DDF5EE"/>
          </a:solidFill>
          <a:ln w="12700">
            <a:solidFill>
              <a:srgbClr val="0E7C6B"/>
            </a:solidFill>
            <a:prstDash val="solid"/>
          </a:ln>
        </p:spPr>
      </p:sp>
      <p:sp>
        <p:nvSpPr>
          <p:cNvPr id="77" name="Text 73"/>
          <p:cNvSpPr/>
          <p:nvPr/>
        </p:nvSpPr>
        <p:spPr>
          <a:xfrm>
            <a:off x="4645152" y="406908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500" dirty="0"/>
          </a:p>
        </p:txBody>
      </p:sp>
      <p:sp>
        <p:nvSpPr>
          <p:cNvPr id="78" name="Shape 74"/>
          <p:cNvSpPr/>
          <p:nvPr/>
        </p:nvSpPr>
        <p:spPr>
          <a:xfrm>
            <a:off x="5102352" y="4069080"/>
            <a:ext cx="457200" cy="457200"/>
          </a:xfrm>
          <a:prstGeom prst="rect">
            <a:avLst/>
          </a:prstGeom>
          <a:solidFill>
            <a:srgbClr val="DDF5EE"/>
          </a:solidFill>
          <a:ln w="12700">
            <a:solidFill>
              <a:srgbClr val="0E7C6B"/>
            </a:solidFill>
            <a:prstDash val="solid"/>
          </a:ln>
        </p:spPr>
      </p:sp>
      <p:sp>
        <p:nvSpPr>
          <p:cNvPr id="79" name="Text 75"/>
          <p:cNvSpPr/>
          <p:nvPr/>
        </p:nvSpPr>
        <p:spPr>
          <a:xfrm>
            <a:off x="5102352" y="406908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41</a:t>
            </a:r>
            <a:endParaRPr lang="en-US" sz="1500" dirty="0"/>
          </a:p>
        </p:txBody>
      </p:sp>
      <p:sp>
        <p:nvSpPr>
          <p:cNvPr id="80" name="Shape 76"/>
          <p:cNvSpPr/>
          <p:nvPr/>
        </p:nvSpPr>
        <p:spPr>
          <a:xfrm>
            <a:off x="5815584" y="4069080"/>
            <a:ext cx="457200" cy="457200"/>
          </a:xfrm>
          <a:prstGeom prst="rect">
            <a:avLst/>
          </a:prstGeom>
          <a:solidFill>
            <a:srgbClr val="DDF5EE"/>
          </a:solidFill>
          <a:ln w="12700">
            <a:solidFill>
              <a:srgbClr val="0E7C6B"/>
            </a:solidFill>
            <a:prstDash val="solid"/>
          </a:ln>
        </p:spPr>
      </p:sp>
      <p:sp>
        <p:nvSpPr>
          <p:cNvPr id="81" name="Text 77"/>
          <p:cNvSpPr/>
          <p:nvPr/>
        </p:nvSpPr>
        <p:spPr>
          <a:xfrm>
            <a:off x="5815584" y="406908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1500" dirty="0"/>
          </a:p>
        </p:txBody>
      </p:sp>
      <p:sp>
        <p:nvSpPr>
          <p:cNvPr id="82" name="Shape 78"/>
          <p:cNvSpPr/>
          <p:nvPr/>
        </p:nvSpPr>
        <p:spPr>
          <a:xfrm>
            <a:off x="6272784" y="4069080"/>
            <a:ext cx="457200" cy="457200"/>
          </a:xfrm>
          <a:prstGeom prst="rect">
            <a:avLst/>
          </a:prstGeom>
          <a:solidFill>
            <a:srgbClr val="DDF5EE"/>
          </a:solidFill>
          <a:ln w="12700">
            <a:solidFill>
              <a:srgbClr val="0E7C6B"/>
            </a:solidFill>
            <a:prstDash val="solid"/>
          </a:ln>
        </p:spPr>
      </p:sp>
      <p:sp>
        <p:nvSpPr>
          <p:cNvPr id="83" name="Text 79"/>
          <p:cNvSpPr/>
          <p:nvPr/>
        </p:nvSpPr>
        <p:spPr>
          <a:xfrm>
            <a:off x="6272784" y="406908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33</a:t>
            </a:r>
            <a:endParaRPr lang="en-US" sz="1500" dirty="0"/>
          </a:p>
        </p:txBody>
      </p:sp>
      <p:sp>
        <p:nvSpPr>
          <p:cNvPr id="84" name="Shape 80"/>
          <p:cNvSpPr/>
          <p:nvPr/>
        </p:nvSpPr>
        <p:spPr>
          <a:xfrm>
            <a:off x="6986016" y="4069080"/>
            <a:ext cx="457200" cy="457200"/>
          </a:xfrm>
          <a:prstGeom prst="rect">
            <a:avLst/>
          </a:prstGeom>
          <a:solidFill>
            <a:srgbClr val="DDF5EE"/>
          </a:solidFill>
          <a:ln w="12700">
            <a:solidFill>
              <a:srgbClr val="0E7C6B"/>
            </a:solidFill>
            <a:prstDash val="solid"/>
          </a:ln>
        </p:spPr>
      </p:sp>
      <p:sp>
        <p:nvSpPr>
          <p:cNvPr id="85" name="Text 81"/>
          <p:cNvSpPr/>
          <p:nvPr/>
        </p:nvSpPr>
        <p:spPr>
          <a:xfrm>
            <a:off x="6986016" y="406908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500" dirty="0"/>
          </a:p>
        </p:txBody>
      </p:sp>
      <p:sp>
        <p:nvSpPr>
          <p:cNvPr id="86" name="Shape 82"/>
          <p:cNvSpPr/>
          <p:nvPr/>
        </p:nvSpPr>
        <p:spPr>
          <a:xfrm>
            <a:off x="7443216" y="4069080"/>
            <a:ext cx="457200" cy="457200"/>
          </a:xfrm>
          <a:prstGeom prst="rect">
            <a:avLst/>
          </a:prstGeom>
          <a:solidFill>
            <a:srgbClr val="DDF5EE"/>
          </a:solidFill>
          <a:ln w="12700">
            <a:solidFill>
              <a:srgbClr val="0E7C6B"/>
            </a:solidFill>
            <a:prstDash val="solid"/>
          </a:ln>
        </p:spPr>
      </p:sp>
      <p:sp>
        <p:nvSpPr>
          <p:cNvPr id="87" name="Text 83"/>
          <p:cNvSpPr/>
          <p:nvPr/>
        </p:nvSpPr>
        <p:spPr>
          <a:xfrm>
            <a:off x="7443216" y="406908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1500" dirty="0"/>
          </a:p>
        </p:txBody>
      </p:sp>
      <p:sp>
        <p:nvSpPr>
          <p:cNvPr id="88" name="Shape 84"/>
          <p:cNvSpPr/>
          <p:nvPr/>
        </p:nvSpPr>
        <p:spPr>
          <a:xfrm>
            <a:off x="8156448" y="4069080"/>
            <a:ext cx="457200" cy="457200"/>
          </a:xfrm>
          <a:prstGeom prst="rect">
            <a:avLst/>
          </a:prstGeom>
          <a:solidFill>
            <a:srgbClr val="DDF5EE"/>
          </a:solidFill>
          <a:ln w="12700">
            <a:solidFill>
              <a:srgbClr val="0E7C6B"/>
            </a:solidFill>
            <a:prstDash val="solid"/>
          </a:ln>
        </p:spPr>
      </p:sp>
      <p:sp>
        <p:nvSpPr>
          <p:cNvPr id="89" name="Text 85"/>
          <p:cNvSpPr/>
          <p:nvPr/>
        </p:nvSpPr>
        <p:spPr>
          <a:xfrm>
            <a:off x="8156448" y="406908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1500" dirty="0"/>
          </a:p>
        </p:txBody>
      </p:sp>
      <p:sp>
        <p:nvSpPr>
          <p:cNvPr id="90" name="Shape 86"/>
          <p:cNvSpPr/>
          <p:nvPr/>
        </p:nvSpPr>
        <p:spPr>
          <a:xfrm>
            <a:off x="8613648" y="4069080"/>
            <a:ext cx="457200" cy="457200"/>
          </a:xfrm>
          <a:prstGeom prst="rect">
            <a:avLst/>
          </a:prstGeom>
          <a:solidFill>
            <a:srgbClr val="DDF5EE"/>
          </a:solidFill>
          <a:ln w="12700">
            <a:solidFill>
              <a:srgbClr val="0E7C6B"/>
            </a:solidFill>
            <a:prstDash val="solid"/>
          </a:ln>
        </p:spPr>
      </p:sp>
      <p:sp>
        <p:nvSpPr>
          <p:cNvPr id="91" name="Text 87"/>
          <p:cNvSpPr/>
          <p:nvPr/>
        </p:nvSpPr>
        <p:spPr>
          <a:xfrm>
            <a:off x="8613648" y="406908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50</a:t>
            </a:r>
            <a:endParaRPr lang="en-US" sz="1500" dirty="0"/>
          </a:p>
        </p:txBody>
      </p:sp>
      <p:sp>
        <p:nvSpPr>
          <p:cNvPr id="92" name="Text 88"/>
          <p:cNvSpPr/>
          <p:nvPr/>
        </p:nvSpPr>
        <p:spPr>
          <a:xfrm>
            <a:off x="548640" y="4069080"/>
            <a:ext cx="1645920" cy="457200"/>
          </a:xfrm>
          <a:prstGeom prst="rect">
            <a:avLst/>
          </a:prstGeom>
          <a:noFill/>
          <a:ln/>
        </p:spPr>
        <p:txBody>
          <a:bodyPr wrap="square" lIns="0" tIns="0" rIns="0" bIns="0" rtlCol="0" anchor="ctr"/>
          <a:lstStyle/>
          <a:p>
            <a:pPr indent="0" marL="0">
              <a:buNone/>
            </a:pPr>
            <a:r>
              <a:rPr lang="en-US" sz="1300" b="1" spc="200" kern="0" dirty="0">
                <a:solidFill>
                  <a:srgbClr val="0B5A4D"/>
                </a:solidFill>
                <a:latin typeface="Atkinson Hyperlegible Next" pitchFamily="34" charset="0"/>
                <a:ea typeface="Atkinson Hyperlegible Next" pitchFamily="34" charset="-122"/>
                <a:cs typeface="Atkinson Hyperlegible Next" pitchFamily="34" charset="-120"/>
              </a:rPr>
              <a:t>MERGE</a:t>
            </a:r>
            <a:endParaRPr lang="en-US" sz="1300" dirty="0"/>
          </a:p>
        </p:txBody>
      </p:sp>
      <p:sp>
        <p:nvSpPr>
          <p:cNvPr id="93" name="Shape 89"/>
          <p:cNvSpPr/>
          <p:nvPr/>
        </p:nvSpPr>
        <p:spPr>
          <a:xfrm>
            <a:off x="4901184" y="4709160"/>
            <a:ext cx="457200" cy="457200"/>
          </a:xfrm>
          <a:prstGeom prst="rect">
            <a:avLst/>
          </a:prstGeom>
          <a:solidFill>
            <a:srgbClr val="DDF5EE"/>
          </a:solidFill>
          <a:ln w="12700">
            <a:solidFill>
              <a:srgbClr val="0E7C6B"/>
            </a:solidFill>
            <a:prstDash val="solid"/>
          </a:ln>
        </p:spPr>
      </p:sp>
      <p:sp>
        <p:nvSpPr>
          <p:cNvPr id="94" name="Text 90"/>
          <p:cNvSpPr/>
          <p:nvPr/>
        </p:nvSpPr>
        <p:spPr>
          <a:xfrm>
            <a:off x="4901184" y="47091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500" dirty="0"/>
          </a:p>
        </p:txBody>
      </p:sp>
      <p:sp>
        <p:nvSpPr>
          <p:cNvPr id="95" name="Shape 91"/>
          <p:cNvSpPr/>
          <p:nvPr/>
        </p:nvSpPr>
        <p:spPr>
          <a:xfrm>
            <a:off x="5358384" y="4709160"/>
            <a:ext cx="457200" cy="457200"/>
          </a:xfrm>
          <a:prstGeom prst="rect">
            <a:avLst/>
          </a:prstGeom>
          <a:solidFill>
            <a:srgbClr val="DDF5EE"/>
          </a:solidFill>
          <a:ln w="12700">
            <a:solidFill>
              <a:srgbClr val="0E7C6B"/>
            </a:solidFill>
            <a:prstDash val="solid"/>
          </a:ln>
        </p:spPr>
      </p:sp>
      <p:sp>
        <p:nvSpPr>
          <p:cNvPr id="96" name="Text 92"/>
          <p:cNvSpPr/>
          <p:nvPr/>
        </p:nvSpPr>
        <p:spPr>
          <a:xfrm>
            <a:off x="5358384" y="47091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1500" dirty="0"/>
          </a:p>
        </p:txBody>
      </p:sp>
      <p:sp>
        <p:nvSpPr>
          <p:cNvPr id="97" name="Shape 93"/>
          <p:cNvSpPr/>
          <p:nvPr/>
        </p:nvSpPr>
        <p:spPr>
          <a:xfrm>
            <a:off x="5815584" y="4709160"/>
            <a:ext cx="457200" cy="457200"/>
          </a:xfrm>
          <a:prstGeom prst="rect">
            <a:avLst/>
          </a:prstGeom>
          <a:solidFill>
            <a:srgbClr val="DDF5EE"/>
          </a:solidFill>
          <a:ln w="12700">
            <a:solidFill>
              <a:srgbClr val="0E7C6B"/>
            </a:solidFill>
            <a:prstDash val="solid"/>
          </a:ln>
        </p:spPr>
      </p:sp>
      <p:sp>
        <p:nvSpPr>
          <p:cNvPr id="98" name="Text 94"/>
          <p:cNvSpPr/>
          <p:nvPr/>
        </p:nvSpPr>
        <p:spPr>
          <a:xfrm>
            <a:off x="5815584" y="47091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33</a:t>
            </a:r>
            <a:endParaRPr lang="en-US" sz="1500" dirty="0"/>
          </a:p>
        </p:txBody>
      </p:sp>
      <p:sp>
        <p:nvSpPr>
          <p:cNvPr id="99" name="Shape 95"/>
          <p:cNvSpPr/>
          <p:nvPr/>
        </p:nvSpPr>
        <p:spPr>
          <a:xfrm>
            <a:off x="6272784" y="4709160"/>
            <a:ext cx="457200" cy="457200"/>
          </a:xfrm>
          <a:prstGeom prst="rect">
            <a:avLst/>
          </a:prstGeom>
          <a:solidFill>
            <a:srgbClr val="DDF5EE"/>
          </a:solidFill>
          <a:ln w="12700">
            <a:solidFill>
              <a:srgbClr val="0E7C6B"/>
            </a:solidFill>
            <a:prstDash val="solid"/>
          </a:ln>
        </p:spPr>
      </p:sp>
      <p:sp>
        <p:nvSpPr>
          <p:cNvPr id="100" name="Text 96"/>
          <p:cNvSpPr/>
          <p:nvPr/>
        </p:nvSpPr>
        <p:spPr>
          <a:xfrm>
            <a:off x="6272784" y="47091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41</a:t>
            </a:r>
            <a:endParaRPr lang="en-US" sz="1500" dirty="0"/>
          </a:p>
        </p:txBody>
      </p:sp>
      <p:sp>
        <p:nvSpPr>
          <p:cNvPr id="101" name="Shape 97"/>
          <p:cNvSpPr/>
          <p:nvPr/>
        </p:nvSpPr>
        <p:spPr>
          <a:xfrm>
            <a:off x="6986016" y="4709160"/>
            <a:ext cx="457200" cy="457200"/>
          </a:xfrm>
          <a:prstGeom prst="rect">
            <a:avLst/>
          </a:prstGeom>
          <a:solidFill>
            <a:srgbClr val="DDF5EE"/>
          </a:solidFill>
          <a:ln w="12700">
            <a:solidFill>
              <a:srgbClr val="0E7C6B"/>
            </a:solidFill>
            <a:prstDash val="solid"/>
          </a:ln>
        </p:spPr>
      </p:sp>
      <p:sp>
        <p:nvSpPr>
          <p:cNvPr id="102" name="Text 98"/>
          <p:cNvSpPr/>
          <p:nvPr/>
        </p:nvSpPr>
        <p:spPr>
          <a:xfrm>
            <a:off x="6986016" y="47091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500" dirty="0"/>
          </a:p>
        </p:txBody>
      </p:sp>
      <p:sp>
        <p:nvSpPr>
          <p:cNvPr id="103" name="Shape 99"/>
          <p:cNvSpPr/>
          <p:nvPr/>
        </p:nvSpPr>
        <p:spPr>
          <a:xfrm>
            <a:off x="7443216" y="4709160"/>
            <a:ext cx="457200" cy="457200"/>
          </a:xfrm>
          <a:prstGeom prst="rect">
            <a:avLst/>
          </a:prstGeom>
          <a:solidFill>
            <a:srgbClr val="DDF5EE"/>
          </a:solidFill>
          <a:ln w="12700">
            <a:solidFill>
              <a:srgbClr val="0E7C6B"/>
            </a:solidFill>
            <a:prstDash val="solid"/>
          </a:ln>
        </p:spPr>
      </p:sp>
      <p:sp>
        <p:nvSpPr>
          <p:cNvPr id="104" name="Text 100"/>
          <p:cNvSpPr/>
          <p:nvPr/>
        </p:nvSpPr>
        <p:spPr>
          <a:xfrm>
            <a:off x="7443216" y="47091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1500" dirty="0"/>
          </a:p>
        </p:txBody>
      </p:sp>
      <p:sp>
        <p:nvSpPr>
          <p:cNvPr id="105" name="Shape 101"/>
          <p:cNvSpPr/>
          <p:nvPr/>
        </p:nvSpPr>
        <p:spPr>
          <a:xfrm>
            <a:off x="7900416" y="4709160"/>
            <a:ext cx="457200" cy="457200"/>
          </a:xfrm>
          <a:prstGeom prst="rect">
            <a:avLst/>
          </a:prstGeom>
          <a:solidFill>
            <a:srgbClr val="DDF5EE"/>
          </a:solidFill>
          <a:ln w="12700">
            <a:solidFill>
              <a:srgbClr val="0E7C6B"/>
            </a:solidFill>
            <a:prstDash val="solid"/>
          </a:ln>
        </p:spPr>
      </p:sp>
      <p:sp>
        <p:nvSpPr>
          <p:cNvPr id="106" name="Text 102"/>
          <p:cNvSpPr/>
          <p:nvPr/>
        </p:nvSpPr>
        <p:spPr>
          <a:xfrm>
            <a:off x="7900416" y="47091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1500" dirty="0"/>
          </a:p>
        </p:txBody>
      </p:sp>
      <p:sp>
        <p:nvSpPr>
          <p:cNvPr id="107" name="Shape 103"/>
          <p:cNvSpPr/>
          <p:nvPr/>
        </p:nvSpPr>
        <p:spPr>
          <a:xfrm>
            <a:off x="8357616" y="4709160"/>
            <a:ext cx="457200" cy="457200"/>
          </a:xfrm>
          <a:prstGeom prst="rect">
            <a:avLst/>
          </a:prstGeom>
          <a:solidFill>
            <a:srgbClr val="DDF5EE"/>
          </a:solidFill>
          <a:ln w="12700">
            <a:solidFill>
              <a:srgbClr val="0E7C6B"/>
            </a:solidFill>
            <a:prstDash val="solid"/>
          </a:ln>
        </p:spPr>
      </p:sp>
      <p:sp>
        <p:nvSpPr>
          <p:cNvPr id="108" name="Text 104"/>
          <p:cNvSpPr/>
          <p:nvPr/>
        </p:nvSpPr>
        <p:spPr>
          <a:xfrm>
            <a:off x="8357616" y="470916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50</a:t>
            </a:r>
            <a:endParaRPr lang="en-US" sz="1500" dirty="0"/>
          </a:p>
        </p:txBody>
      </p:sp>
      <p:sp>
        <p:nvSpPr>
          <p:cNvPr id="109" name="Text 105"/>
          <p:cNvSpPr/>
          <p:nvPr/>
        </p:nvSpPr>
        <p:spPr>
          <a:xfrm>
            <a:off x="548640" y="4709160"/>
            <a:ext cx="1645920" cy="457200"/>
          </a:xfrm>
          <a:prstGeom prst="rect">
            <a:avLst/>
          </a:prstGeom>
          <a:noFill/>
          <a:ln/>
        </p:spPr>
        <p:txBody>
          <a:bodyPr wrap="square" lIns="0" tIns="0" rIns="0" bIns="0" rtlCol="0" anchor="ctr"/>
          <a:lstStyle/>
          <a:p>
            <a:pPr indent="0" marL="0">
              <a:buNone/>
            </a:pPr>
            <a:r>
              <a:rPr lang="en-US" sz="1300" b="1" spc="200" kern="0" dirty="0">
                <a:solidFill>
                  <a:srgbClr val="0B5A4D"/>
                </a:solidFill>
                <a:latin typeface="Atkinson Hyperlegible Next" pitchFamily="34" charset="0"/>
                <a:ea typeface="Atkinson Hyperlegible Next" pitchFamily="34" charset="-122"/>
                <a:cs typeface="Atkinson Hyperlegible Next" pitchFamily="34" charset="-120"/>
              </a:rPr>
              <a:t>MERGE</a:t>
            </a:r>
            <a:endParaRPr lang="en-US" sz="1300" dirty="0"/>
          </a:p>
        </p:txBody>
      </p:sp>
      <p:sp>
        <p:nvSpPr>
          <p:cNvPr id="110" name="Shape 106"/>
          <p:cNvSpPr/>
          <p:nvPr/>
        </p:nvSpPr>
        <p:spPr>
          <a:xfrm>
            <a:off x="5029200" y="5349240"/>
            <a:ext cx="457200" cy="457200"/>
          </a:xfrm>
          <a:prstGeom prst="rect">
            <a:avLst/>
          </a:prstGeom>
          <a:solidFill>
            <a:srgbClr val="DDF5EE"/>
          </a:solidFill>
          <a:ln w="12700">
            <a:solidFill>
              <a:srgbClr val="0E7C6B"/>
            </a:solidFill>
            <a:prstDash val="solid"/>
          </a:ln>
        </p:spPr>
      </p:sp>
      <p:sp>
        <p:nvSpPr>
          <p:cNvPr id="111" name="Text 107"/>
          <p:cNvSpPr/>
          <p:nvPr/>
        </p:nvSpPr>
        <p:spPr>
          <a:xfrm>
            <a:off x="5029200" y="53492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500" dirty="0"/>
          </a:p>
        </p:txBody>
      </p:sp>
      <p:sp>
        <p:nvSpPr>
          <p:cNvPr id="112" name="Shape 108"/>
          <p:cNvSpPr/>
          <p:nvPr/>
        </p:nvSpPr>
        <p:spPr>
          <a:xfrm>
            <a:off x="5486400" y="5349240"/>
            <a:ext cx="457200" cy="457200"/>
          </a:xfrm>
          <a:prstGeom prst="rect">
            <a:avLst/>
          </a:prstGeom>
          <a:solidFill>
            <a:srgbClr val="DDF5EE"/>
          </a:solidFill>
          <a:ln w="12700">
            <a:solidFill>
              <a:srgbClr val="0E7C6B"/>
            </a:solidFill>
            <a:prstDash val="solid"/>
          </a:ln>
        </p:spPr>
      </p:sp>
      <p:sp>
        <p:nvSpPr>
          <p:cNvPr id="113" name="Text 109"/>
          <p:cNvSpPr/>
          <p:nvPr/>
        </p:nvSpPr>
        <p:spPr>
          <a:xfrm>
            <a:off x="5486400" y="53492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500" dirty="0"/>
          </a:p>
        </p:txBody>
      </p:sp>
      <p:sp>
        <p:nvSpPr>
          <p:cNvPr id="114" name="Shape 110"/>
          <p:cNvSpPr/>
          <p:nvPr/>
        </p:nvSpPr>
        <p:spPr>
          <a:xfrm>
            <a:off x="5943600" y="5349240"/>
            <a:ext cx="457200" cy="457200"/>
          </a:xfrm>
          <a:prstGeom prst="rect">
            <a:avLst/>
          </a:prstGeom>
          <a:solidFill>
            <a:srgbClr val="DDF5EE"/>
          </a:solidFill>
          <a:ln w="12700">
            <a:solidFill>
              <a:srgbClr val="0E7C6B"/>
            </a:solidFill>
            <a:prstDash val="solid"/>
          </a:ln>
        </p:spPr>
      </p:sp>
      <p:sp>
        <p:nvSpPr>
          <p:cNvPr id="115" name="Text 111"/>
          <p:cNvSpPr/>
          <p:nvPr/>
        </p:nvSpPr>
        <p:spPr>
          <a:xfrm>
            <a:off x="5943600" y="53492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1500" dirty="0"/>
          </a:p>
        </p:txBody>
      </p:sp>
      <p:sp>
        <p:nvSpPr>
          <p:cNvPr id="116" name="Shape 112"/>
          <p:cNvSpPr/>
          <p:nvPr/>
        </p:nvSpPr>
        <p:spPr>
          <a:xfrm>
            <a:off x="6400800" y="5349240"/>
            <a:ext cx="457200" cy="457200"/>
          </a:xfrm>
          <a:prstGeom prst="rect">
            <a:avLst/>
          </a:prstGeom>
          <a:solidFill>
            <a:srgbClr val="DDF5EE"/>
          </a:solidFill>
          <a:ln w="12700">
            <a:solidFill>
              <a:srgbClr val="0E7C6B"/>
            </a:solidFill>
            <a:prstDash val="solid"/>
          </a:ln>
        </p:spPr>
      </p:sp>
      <p:sp>
        <p:nvSpPr>
          <p:cNvPr id="117" name="Text 113"/>
          <p:cNvSpPr/>
          <p:nvPr/>
        </p:nvSpPr>
        <p:spPr>
          <a:xfrm>
            <a:off x="6400800" y="53492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1500" dirty="0"/>
          </a:p>
        </p:txBody>
      </p:sp>
      <p:sp>
        <p:nvSpPr>
          <p:cNvPr id="118" name="Shape 114"/>
          <p:cNvSpPr/>
          <p:nvPr/>
        </p:nvSpPr>
        <p:spPr>
          <a:xfrm>
            <a:off x="6858000" y="5349240"/>
            <a:ext cx="457200" cy="457200"/>
          </a:xfrm>
          <a:prstGeom prst="rect">
            <a:avLst/>
          </a:prstGeom>
          <a:solidFill>
            <a:srgbClr val="DDF5EE"/>
          </a:solidFill>
          <a:ln w="12700">
            <a:solidFill>
              <a:srgbClr val="0E7C6B"/>
            </a:solidFill>
            <a:prstDash val="solid"/>
          </a:ln>
        </p:spPr>
      </p:sp>
      <p:sp>
        <p:nvSpPr>
          <p:cNvPr id="119" name="Text 115"/>
          <p:cNvSpPr/>
          <p:nvPr/>
        </p:nvSpPr>
        <p:spPr>
          <a:xfrm>
            <a:off x="6858000" y="53492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1500" dirty="0"/>
          </a:p>
        </p:txBody>
      </p:sp>
      <p:sp>
        <p:nvSpPr>
          <p:cNvPr id="120" name="Shape 116"/>
          <p:cNvSpPr/>
          <p:nvPr/>
        </p:nvSpPr>
        <p:spPr>
          <a:xfrm>
            <a:off x="7315200" y="5349240"/>
            <a:ext cx="457200" cy="457200"/>
          </a:xfrm>
          <a:prstGeom prst="rect">
            <a:avLst/>
          </a:prstGeom>
          <a:solidFill>
            <a:srgbClr val="DDF5EE"/>
          </a:solidFill>
          <a:ln w="12700">
            <a:solidFill>
              <a:srgbClr val="0E7C6B"/>
            </a:solidFill>
            <a:prstDash val="solid"/>
          </a:ln>
        </p:spPr>
      </p:sp>
      <p:sp>
        <p:nvSpPr>
          <p:cNvPr id="121" name="Text 117"/>
          <p:cNvSpPr/>
          <p:nvPr/>
        </p:nvSpPr>
        <p:spPr>
          <a:xfrm>
            <a:off x="7315200" y="53492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33</a:t>
            </a:r>
            <a:endParaRPr lang="en-US" sz="1500" dirty="0"/>
          </a:p>
        </p:txBody>
      </p:sp>
      <p:sp>
        <p:nvSpPr>
          <p:cNvPr id="122" name="Shape 118"/>
          <p:cNvSpPr/>
          <p:nvPr/>
        </p:nvSpPr>
        <p:spPr>
          <a:xfrm>
            <a:off x="7772400" y="5349240"/>
            <a:ext cx="457200" cy="457200"/>
          </a:xfrm>
          <a:prstGeom prst="rect">
            <a:avLst/>
          </a:prstGeom>
          <a:solidFill>
            <a:srgbClr val="DDF5EE"/>
          </a:solidFill>
          <a:ln w="12700">
            <a:solidFill>
              <a:srgbClr val="0E7C6B"/>
            </a:solidFill>
            <a:prstDash val="solid"/>
          </a:ln>
        </p:spPr>
      </p:sp>
      <p:sp>
        <p:nvSpPr>
          <p:cNvPr id="123" name="Text 119"/>
          <p:cNvSpPr/>
          <p:nvPr/>
        </p:nvSpPr>
        <p:spPr>
          <a:xfrm>
            <a:off x="7772400" y="53492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41</a:t>
            </a:r>
            <a:endParaRPr lang="en-US" sz="1500" dirty="0"/>
          </a:p>
        </p:txBody>
      </p:sp>
      <p:sp>
        <p:nvSpPr>
          <p:cNvPr id="124" name="Shape 120"/>
          <p:cNvSpPr/>
          <p:nvPr/>
        </p:nvSpPr>
        <p:spPr>
          <a:xfrm>
            <a:off x="8229600" y="5349240"/>
            <a:ext cx="457200" cy="457200"/>
          </a:xfrm>
          <a:prstGeom prst="rect">
            <a:avLst/>
          </a:prstGeom>
          <a:solidFill>
            <a:srgbClr val="DDF5EE"/>
          </a:solidFill>
          <a:ln w="12700">
            <a:solidFill>
              <a:srgbClr val="0E7C6B"/>
            </a:solidFill>
            <a:prstDash val="solid"/>
          </a:ln>
        </p:spPr>
      </p:sp>
      <p:sp>
        <p:nvSpPr>
          <p:cNvPr id="125" name="Text 121"/>
          <p:cNvSpPr/>
          <p:nvPr/>
        </p:nvSpPr>
        <p:spPr>
          <a:xfrm>
            <a:off x="8229600" y="5349240"/>
            <a:ext cx="457200" cy="457200"/>
          </a:xfrm>
          <a:prstGeom prst="rect">
            <a:avLst/>
          </a:prstGeom>
          <a:noFill/>
          <a:ln/>
        </p:spPr>
        <p:txBody>
          <a:bodyPr wrap="square" lIns="0" tIns="0" rIns="0" bIns="0" rtlCol="0" anchor="ctr"/>
          <a:lstStyle/>
          <a:p>
            <a:pPr algn="ctr" indent="0" marL="0">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50</a:t>
            </a:r>
            <a:endParaRPr lang="en-US" sz="1500" dirty="0"/>
          </a:p>
        </p:txBody>
      </p:sp>
      <p:sp>
        <p:nvSpPr>
          <p:cNvPr id="126" name="Text 122"/>
          <p:cNvSpPr/>
          <p:nvPr/>
        </p:nvSpPr>
        <p:spPr>
          <a:xfrm>
            <a:off x="548640" y="5349240"/>
            <a:ext cx="1645920" cy="457200"/>
          </a:xfrm>
          <a:prstGeom prst="rect">
            <a:avLst/>
          </a:prstGeom>
          <a:noFill/>
          <a:ln/>
        </p:spPr>
        <p:txBody>
          <a:bodyPr wrap="square" lIns="0" tIns="0" rIns="0" bIns="0" rtlCol="0" anchor="ctr"/>
          <a:lstStyle/>
          <a:p>
            <a:pPr indent="0" marL="0">
              <a:buNone/>
            </a:pPr>
            <a:r>
              <a:rPr lang="en-US" sz="1300" b="1" spc="200" kern="0" dirty="0">
                <a:solidFill>
                  <a:srgbClr val="0B5A4D"/>
                </a:solidFill>
                <a:latin typeface="Atkinson Hyperlegible Next" pitchFamily="34" charset="0"/>
                <a:ea typeface="Atkinson Hyperlegible Next" pitchFamily="34" charset="-122"/>
                <a:cs typeface="Atkinson Hyperlegible Next" pitchFamily="34" charset="-120"/>
              </a:rPr>
              <a:t>MERGE</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Merging two sorted halves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4937760" cy="1188720"/>
          </a:xfrm>
          <a:prstGeom prst="roundRect">
            <a:avLst>
              <a:gd name="adj" fmla="val 9231"/>
            </a:avLst>
          </a:prstGeom>
          <a:solidFill>
            <a:srgbClr val="EEF3F1"/>
          </a:solidFill>
          <a:ln w="12700">
            <a:solidFill>
              <a:srgbClr val="E6E1D6"/>
            </a:solidFill>
            <a:prstDash val="solid"/>
          </a:ln>
        </p:spPr>
      </p:sp>
      <p:sp>
        <p:nvSpPr>
          <p:cNvPr id="9" name="Text 5"/>
          <p:cNvSpPr/>
          <p:nvPr/>
        </p:nvSpPr>
        <p:spPr>
          <a:xfrm>
            <a:off x="822960" y="1737360"/>
            <a:ext cx="4389120" cy="8229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left  = {8, 15, 33, 41}</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right = {4, 19, 27, 50}</a:t>
            </a:r>
            <a:endParaRPr lang="en-US" sz="17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806440" y="1554480"/>
          <a:ext cx="5833872" cy="914400"/>
        </p:xfrm>
        <a:graphic>
          <a:graphicData uri="http://schemas.openxmlformats.org/drawingml/2006/table">
            <a:tbl>
              <a:tblPr/>
              <a:tblGrid>
                <a:gridCol w="2743200"/>
                <a:gridCol w="3090672"/>
              </a:tblGrid>
              <a:tr h="47548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Compare</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Copy</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8 vs 4</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8 vs 19</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8</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15 vs 19</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15</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33 vs 19</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19</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33 vs 27</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27</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33 vs 50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33</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41 vs 50</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41</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75488">
                <a:tc>
                  <a:txBody>
                    <a:bodyPr/>
                    <a:lstStyle/>
                    <a:p>
                      <a:pPr indent="0" marL="0">
                        <a:buNone/>
                      </a:pPr>
                      <a:r>
                        <a:rPr lang="en-US" sz="1700" dirty="0">
                          <a:solidFill>
                            <a:srgbClr val="8A4B0F"/>
                          </a:solidFill>
                          <a:latin typeface="Atkinson Hyperlegible Next" pitchFamily="34" charset="0"/>
                          <a:ea typeface="Atkinson Hyperlegible Next" pitchFamily="34" charset="-122"/>
                          <a:cs typeface="Atkinson Hyperlegible Next" pitchFamily="34" charset="-120"/>
                        </a:rPr>
                        <a:t>left is used up</a:t>
                      </a:r>
                      <a:endParaRPr lang="en-US" sz="17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50 (leftover)</a:t>
                      </a:r>
                      <a:endParaRPr lang="en-US" sz="16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1" name="Shape 6"/>
          <p:cNvSpPr/>
          <p:nvPr/>
        </p:nvSpPr>
        <p:spPr>
          <a:xfrm>
            <a:off x="548640" y="2926080"/>
            <a:ext cx="4937760" cy="868680"/>
          </a:xfrm>
          <a:prstGeom prst="roundRect">
            <a:avLst>
              <a:gd name="adj" fmla="val 12632"/>
            </a:avLst>
          </a:prstGeom>
          <a:solidFill>
            <a:srgbClr val="1F2B28"/>
          </a:solidFill>
          <a:ln w="12700">
            <a:solidFill>
              <a:srgbClr val="1F2B28"/>
            </a:solidFill>
            <a:prstDash val="solid"/>
          </a:ln>
        </p:spPr>
      </p:sp>
      <p:sp>
        <p:nvSpPr>
          <p:cNvPr id="12" name="Text 7"/>
          <p:cNvSpPr/>
          <p:nvPr/>
        </p:nvSpPr>
        <p:spPr>
          <a:xfrm>
            <a:off x="822960" y="30632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8"/>
          <p:cNvSpPr/>
          <p:nvPr/>
        </p:nvSpPr>
        <p:spPr>
          <a:xfrm>
            <a:off x="822960" y="3337560"/>
            <a:ext cx="4480560" cy="365760"/>
          </a:xfrm>
          <a:prstGeom prst="rect">
            <a:avLst/>
          </a:prstGeom>
          <a:noFill/>
          <a:ln/>
        </p:spPr>
        <p:txBody>
          <a:bodyPr wrap="square" lIns="0" tIns="0" rIns="0" bIns="0" rtlCol="0" anchor="t"/>
          <a:lstStyle/>
          <a:p>
            <a:pPr indent="0" marL="0">
              <a:buNone/>
            </a:pPr>
            <a:r>
              <a:rPr lang="en-US" sz="1700" dirty="0">
                <a:solidFill>
                  <a:srgbClr val="E9F7F2"/>
                </a:solidFill>
                <a:latin typeface="Atkinson Hyperlegible Mono" pitchFamily="34" charset="0"/>
                <a:ea typeface="Atkinson Hyperlegible Mono" pitchFamily="34" charset="-122"/>
                <a:cs typeface="Atkinson Hyperlegible Mono" pitchFamily="34" charset="-120"/>
              </a:rPr>
              <a:t>[4, 8, 15, 19, 27, 33, 41, 50]</a:t>
            </a:r>
            <a:endParaRPr lang="en-US" sz="1700" dirty="0"/>
          </a:p>
        </p:txBody>
      </p:sp>
      <p:sp>
        <p:nvSpPr>
          <p:cNvPr id="14" name="Shape 9"/>
          <p:cNvSpPr/>
          <p:nvPr/>
        </p:nvSpPr>
        <p:spPr>
          <a:xfrm>
            <a:off x="548640" y="3977640"/>
            <a:ext cx="4937760" cy="2057400"/>
          </a:xfrm>
          <a:prstGeom prst="roundRect">
            <a:avLst>
              <a:gd name="adj" fmla="val 8889"/>
            </a:avLst>
          </a:prstGeom>
          <a:solidFill>
            <a:srgbClr val="E3F0FF"/>
          </a:solidFill>
          <a:ln w="12700">
            <a:solidFill>
              <a:srgbClr val="E3F0FF"/>
            </a:solidFill>
            <a:prstDash val="solid"/>
          </a:ln>
        </p:spPr>
      </p:sp>
      <p:pic>
        <p:nvPicPr>
          <p:cNvPr id="15"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4233672"/>
            <a:ext cx="566928" cy="566928"/>
          </a:xfrm>
          <a:prstGeom prst="rect">
            <a:avLst/>
          </a:prstGeom>
        </p:spPr>
      </p:pic>
      <p:sp>
        <p:nvSpPr>
          <p:cNvPr id="16" name="Text 10"/>
          <p:cNvSpPr/>
          <p:nvPr/>
        </p:nvSpPr>
        <p:spPr>
          <a:xfrm>
            <a:off x="1600200" y="4114800"/>
            <a:ext cx="3611880" cy="1783080"/>
          </a:xfrm>
          <a:prstGeom prst="rect">
            <a:avLst/>
          </a:prstGeom>
          <a:noFill/>
          <a:ln/>
        </p:spPr>
        <p:txBody>
          <a:bodyPr wrap="square" lIns="0" tIns="0" rIns="0" bIns="0" rtlCol="0" anchor="ctr"/>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Always take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smaller</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front value. When one half runs out, copy the </a:t>
            </a:r>
            <a:pPr indent="0" marL="0">
              <a:buNone/>
            </a:pPr>
            <a:r>
              <a:rPr lang="en-US" sz="1600" b="1" dirty="0">
                <a:solidFill>
                  <a:srgbClr val="1F2B28"/>
                </a:solidFill>
                <a:latin typeface="Atkinson Hyperlegible Next" pitchFamily="34" charset="0"/>
                <a:ea typeface="Atkinson Hyperlegible Next" pitchFamily="34" charset="-122"/>
                <a:cs typeface="Atkinson Hyperlegible Next" pitchFamily="34" charset="-120"/>
              </a:rPr>
              <a:t>leftovers</a:t>
            </a:r>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 of the other.</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List the merges, in order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Merge sort runs on {12, 7, 3, 10, 5}. The left part gets length / 2 elements. Write each merge in order.</a:t>
            </a:r>
            <a:endParaRPr lang="en-US" sz="2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868680" y="3063240"/>
          <a:ext cx="10469880" cy="914400"/>
        </p:xfrm>
        <a:graphic>
          <a:graphicData uri="http://schemas.openxmlformats.org/drawingml/2006/table">
            <a:tbl>
              <a:tblPr/>
              <a:tblGrid>
                <a:gridCol w="1097280"/>
                <a:gridCol w="2651760"/>
                <a:gridCol w="2651760"/>
                <a:gridCol w="4069080"/>
              </a:tblGrid>
              <a:tr h="54864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Merge</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left</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right</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Result</a:t>
                      </a:r>
                      <a:endParaRPr lang="en-US" sz="1600" dirty="0">
                        <a:latin typeface="Atkinson Hyperlegible Next" charset="0"/>
                        <a:ea typeface="Atkinson Hyperlegible Next" charset="0"/>
                        <a:cs typeface="Atkinson Hyperlegible Next"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a:t>
                      </a: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48640">
                <a:tc>
                  <a:txBody>
                    <a:bodyPr/>
                    <a:lstStyle/>
                    <a:p>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a:t>
                      </a: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Mono" charset="0"/>
                        <a:ea typeface="Atkinson Hyperlegible Mono" charset="0"/>
                        <a:cs typeface="Atkinson Hyperlegible Mono" charset="0"/>
                      </a:endParaRPr>
                    </a:p>
                  </a:txBody>
                  <a:tcPr marL="73152" marR="73152" marT="73152" marB="73152"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Binary search</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Checks the middle of sorted data and eliminates half each step.</a:t>
            </a:r>
            <a:endParaRPr lang="en-US" sz="1600" dirty="0"/>
          </a:p>
        </p:txBody>
      </p:sp>
      <p:sp>
        <p:nvSpPr>
          <p:cNvPr id="11" name="Shape 7"/>
          <p:cNvSpPr/>
          <p:nvPr/>
        </p:nvSpPr>
        <p:spPr>
          <a:xfrm>
            <a:off x="4297680" y="1600200"/>
            <a:ext cx="3520440" cy="2011680"/>
          </a:xfrm>
          <a:prstGeom prst="roundRect">
            <a:avLst>
              <a:gd name="adj" fmla="val 9091"/>
            </a:avLst>
          </a:prstGeom>
          <a:solidFill>
            <a:srgbClr val="FFF1DD"/>
          </a:solidFill>
          <a:ln w="12700">
            <a:solidFill>
              <a:srgbClr val="FFF1DD"/>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Linear search</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Checks elements one at a time, in any order.</a:t>
            </a:r>
            <a:endParaRPr lang="en-US" sz="1600" dirty="0"/>
          </a:p>
        </p:txBody>
      </p:sp>
      <p:sp>
        <p:nvSpPr>
          <p:cNvPr id="14" name="Shape 10"/>
          <p:cNvSpPr/>
          <p:nvPr/>
        </p:nvSpPr>
        <p:spPr>
          <a:xfrm>
            <a:off x="8046720" y="1600200"/>
            <a:ext cx="3520440" cy="2011680"/>
          </a:xfrm>
          <a:prstGeom prst="roundRect">
            <a:avLst>
              <a:gd name="adj" fmla="val 9091"/>
            </a:avLst>
          </a:prstGeom>
          <a:solidFill>
            <a:srgbClr val="E3F0FF"/>
          </a:solidFill>
          <a:ln w="12700">
            <a:solidFill>
              <a:srgbClr val="E3F0FF"/>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Merge sort</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Recursively splits into one-element pieces, then merges them in order.</a:t>
            </a:r>
            <a:endParaRPr lang="en-US" sz="1600" dirty="0"/>
          </a:p>
        </p:txBody>
      </p:sp>
      <p:sp>
        <p:nvSpPr>
          <p:cNvPr id="17" name="Shape 13"/>
          <p:cNvSpPr/>
          <p:nvPr/>
        </p:nvSpPr>
        <p:spPr>
          <a:xfrm>
            <a:off x="548640" y="3840480"/>
            <a:ext cx="3520440" cy="2011680"/>
          </a:xfrm>
          <a:prstGeom prst="roundRect">
            <a:avLst>
              <a:gd name="adj" fmla="val 9091"/>
            </a:avLst>
          </a:prstGeom>
          <a:solidFill>
            <a:srgbClr val="FFF5C7"/>
          </a:solidFill>
          <a:ln w="12700">
            <a:solidFill>
              <a:srgbClr val="FFF5C7"/>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Merge</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Combine two sorted pieces by taking the smaller front value each time.</a:t>
            </a:r>
            <a:endParaRPr lang="en-US" sz="16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low and high</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ends of the range binary search still has to check.</a:t>
            </a:r>
            <a:endParaRPr lang="en-US" sz="16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Worst case</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most checks any target can need.</a:t>
            </a:r>
            <a:endParaRPr lang="en-US" sz="1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Both are recursive. How are they different?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4.17 Recursive Searching and Sorting</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how binary search and merge sort each use recursion.</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Binary search calls itself on ______ of the data, but merge sort calls itself on ______ and then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Split, Search, Merge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4.17: Recursive Searching and Sorting</dc:title>
  <dc:subject>PptxGenJS Presentation</dc:subject>
  <dc:creator>Hopper</dc:creator>
  <cp:lastModifiedBy>Hopper</cp:lastModifiedBy>
  <cp:revision>1</cp:revision>
  <dcterms:created xsi:type="dcterms:W3CDTF">2026-10-16T20:46:06Z</dcterms:created>
  <dcterms:modified xsi:type="dcterms:W3CDTF">2026-10-16T20:46:06Z</dcterms:modified>
</cp:coreProperties>
</file>