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Topic 4.16 introduces recursion: a method that calls itself. Students already know loops (Unit 2) and writing methods (Unit 3). Today is about reading and tracing recursive methods; on the AP exam, students trace recursion in multiple-choice questions and are not asked to write it. Recursive searching and sorting come next, in 4.17.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pairs 2 minutes. Good answer: ask the person in front of you what place they are, then add 1. They do the same, all the way to the front. The person at the front just knows: "I am first," and that answer travels back down the line, plus 1 at each step. That is recursion: the same small question asked again, a case that just knows the answer, and the answer built on the way back.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goals aloud. Stress that today is about reading and tracing: students predict what recursive methods do. Writing recursive code from scratch is not on the AP exam.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recursive method is just a method whose body contains a call to itself. Nothing new in the syntax; the new part is thinking about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each part in the code. The base case (n == 0) finishes without calling again. The recursive call passes n - 1, a smaller version of the same job. main calls countdown(3) once; the other three calls are made by countdown itself. Recursion is another way to repeat work, like a loop.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down the staircase. Each call prints its own n, then makes the next call with n - 1. countdown(0) is the base case: it prints Liftoff! and makes no call. Count the calls: 4 in all, the one from main plus 3 recursive calls.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Change one token: n - 1 becomes n - 2. Starting from 3, n goes 3, 1, -1, -3, ... and is never 0. The program still compiles. Each call waits on the next, the waiting calls use up the call stack, and Java stops with a StackOverflowError. A loop with the same bug would run forever; recursion crashes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0 finishes (0, 3, 6, 9, 12). 3 finishes. 5 crashes: 5, 8, 11, 14, ... skips 12. 12 finishes right away; it is the base case, with no recursive call. 15 crashes: it is already past 12 and only goes up. Rule: the start must be 12 or less and a multiple of 3 away from 12. Each crash is a StackOverflowError.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idea that makes recursion traceable: every call is a separate run of the method, with its own parameters and local 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print is after the recursive call, so each call waits before printing. Draw the stack: stairs(3) calls stairs(2), which calls stairs(1), which calls stairs(0). stairs(0) does nothing and returns. Then stairs(1) resumes with its own n, which is still 1, and prints step 1. The calls finish in reverse order, so the output counts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in 2, in 1, middle, out 1, out 2. The "in" line runs before the recursive call, so it prints on the way down. The "out" line runs after the call returns, so it prints on the way back up, newest call first. Each call prints its own n both times; the call in between did not change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recursive methods on the exam return a value. The answer is built after the base case, as each waiting call finishes.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passes. Going down: each call waits on a smaller one, and nothing is added yet. At sumTo(1) the base case returns 1. Coming back up: sumTo(2) gets 1 and returns 2 + 1 = 3; sumTo(3) returns 3 + 3 = 6; sumTo(4) returns 4 + 6 = 10. Fill the right column from the bottom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Going down: mystery(14) waits on mystery(4) + 14 % 3, which is + 2. mystery(4) waits on mystery(1) + 4 % 3, which is + 1. mystery(1) is the base case (1 &lt; 3) and returns 1. Coming back: mystery(4) returns 1 + 1 = 2, mystery(14) returns 2 + 2 = 4. Three calls in all. (It adds up the base-3 digits of 14, but students do not need to know that.)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Recursion is another form of repetition. Last idea: it lines up piece by piece with a loop.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print 3, 2, 1, Liftoff!. Match the parts row by row. The loop control variable n tracks how far the loop has gotten; in the recursive version, the parameter n does that job, one copy per call. The loop stops when its condition is false; the recursion stops at its base case.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methods add 5 + 4 + 3 + 2 + 1. Point out the matching pieces: total starts at 0, and the base case returns 0; i counts down, and n shrinks by 1 each call. The AP rule: any recursive solution can be written with a loop, and any loop can be written with recursion. Neither is more powerful.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check: point to a card and have students find that part in countdown or sumTo.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explain using the sentence starter; cold-call two pairs. Listen for: it stops at a base case, which makes no recursive call; each recursive call has to move closer to the base case; each call has its own copy of n. Then hand out the puzzle worksheet.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DDF5EE"/>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2-1.png">    </p:cNvPr>
          <p:cNvPicPr>
            <a:picLocks noChangeAspect="1"/>
          </p:cNvPicPr>
          <p:nvPr/>
        </p:nvPicPr>
        <p:blipFill>
          <a:blip r:embed="rId1"/>
          <a:stretch>
            <a:fillRect/>
          </a:stretch>
        </p:blipFill>
        <p:spPr>
          <a:xfrm>
            <a:off x="548640" y="457200"/>
            <a:ext cx="1463040" cy="365760"/>
          </a:xfrm>
          <a:prstGeom prst="rect">
            <a:avLst/>
          </a:prstGeom>
        </p:spPr>
      </p:pic>
      <p:sp>
        <p:nvSpPr>
          <p:cNvPr id="3" name="Text 0"/>
          <p:cNvSpPr/>
          <p:nvPr/>
        </p:nvSpPr>
        <p:spPr>
          <a:xfrm>
            <a:off x="548640" y="2011680"/>
            <a:ext cx="7315200" cy="320040"/>
          </a:xfrm>
          <a:prstGeom prst="rect">
            <a:avLst/>
          </a:prstGeom>
          <a:noFill/>
          <a:ln/>
        </p:spPr>
        <p:txBody>
          <a:bodyPr wrap="square" lIns="0" tIns="0" rIns="0" bIns="0" rtlCol="0" anchor="ctr"/>
          <a:lstStyle/>
          <a:p>
            <a:pPr indent="0" marL="0">
              <a:buNone/>
            </a:pPr>
            <a:r>
              <a:rPr lang="en-US" sz="1200" b="1" spc="300" kern="0" dirty="0">
                <a:solidFill>
                  <a:srgbClr val="0B5A4D"/>
                </a:solidFill>
                <a:latin typeface="Atkinson Hyperlegible Next" pitchFamily="34" charset="0"/>
                <a:ea typeface="Atkinson Hyperlegible Next" pitchFamily="34" charset="-122"/>
                <a:cs typeface="Atkinson Hyperlegible Next" pitchFamily="34" charset="-120"/>
              </a:rPr>
              <a:t>AP CSA  ·  UNIT 4  ·  TOPIC 4.16</a:t>
            </a:r>
            <a:endParaRPr lang="en-US" sz="1200" dirty="0"/>
          </a:p>
        </p:txBody>
      </p:sp>
      <p:sp>
        <p:nvSpPr>
          <p:cNvPr id="4" name="Text 1"/>
          <p:cNvSpPr/>
          <p:nvPr/>
        </p:nvSpPr>
        <p:spPr>
          <a:xfrm>
            <a:off x="548640" y="2377440"/>
            <a:ext cx="7406640" cy="1097280"/>
          </a:xfrm>
          <a:prstGeom prst="rect">
            <a:avLst/>
          </a:prstGeom>
          <a:noFill/>
          <a:ln/>
        </p:spPr>
        <p:txBody>
          <a:bodyPr wrap="square" lIns="0" tIns="0" rIns="0" bIns="0" rtlCol="0" anchor="ctr"/>
          <a:lstStyle/>
          <a:p>
            <a:pPr indent="0" marL="0">
              <a:buNone/>
            </a:pPr>
            <a:r>
              <a:rPr lang="en-US" sz="5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Calls All the Way Down</a:t>
            </a:r>
            <a:endParaRPr lang="en-US" sz="5000" dirty="0"/>
          </a:p>
        </p:txBody>
      </p:sp>
      <p:sp>
        <p:nvSpPr>
          <p:cNvPr id="5" name="Text 2"/>
          <p:cNvSpPr/>
          <p:nvPr/>
        </p:nvSpPr>
        <p:spPr>
          <a:xfrm>
            <a:off x="548640" y="3611880"/>
            <a:ext cx="6858000" cy="4572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Recursion</a:t>
            </a:r>
            <a:endParaRPr lang="en-US" sz="2000" dirty="0"/>
          </a:p>
        </p:txBody>
      </p:sp>
      <p:sp>
        <p:nvSpPr>
          <p:cNvPr id="6" name="Shape 3"/>
          <p:cNvSpPr/>
          <p:nvPr/>
        </p:nvSpPr>
        <p:spPr>
          <a:xfrm rot="240000">
            <a:off x="8138160" y="1417320"/>
            <a:ext cx="3017520" cy="2148840"/>
          </a:xfrm>
          <a:prstGeom prst="roundRect">
            <a:avLst>
              <a:gd name="adj" fmla="val 12766"/>
            </a:avLst>
          </a:prstGeom>
          <a:solidFill>
            <a:srgbClr val="0E7C6B"/>
          </a:solidFill>
          <a:ln w="12700">
            <a:solidFill>
              <a:srgbClr val="0E7C6B"/>
            </a:solidFill>
            <a:prstDash val="solid"/>
          </a:ln>
        </p:spPr>
      </p:sp>
      <p:sp>
        <p:nvSpPr>
          <p:cNvPr id="7" name="Text 4"/>
          <p:cNvSpPr/>
          <p:nvPr/>
        </p:nvSpPr>
        <p:spPr>
          <a:xfrm rot="240000">
            <a:off x="8458200" y="1600200"/>
            <a:ext cx="2468880" cy="1783080"/>
          </a:xfrm>
          <a:prstGeom prst="rect">
            <a:avLst/>
          </a:prstGeom>
          <a:noFill/>
          <a:ln/>
        </p:spPr>
        <p:txBody>
          <a:bodyPr wrap="square" lIns="0" tIns="0" rIns="0" bIns="0" rtlCol="0" anchor="ctr"/>
          <a:lstStyle/>
          <a:p>
            <a:pPr indent="0" marL="0">
              <a:buNone/>
            </a:pPr>
            <a:r>
              <a:rPr lang="en-US" sz="1200" b="1" spc="300" kern="0" dirty="0">
                <a:solidFill>
                  <a:srgbClr val="E9F7F2"/>
                </a:solidFill>
                <a:latin typeface="Atkinson Hyperlegible Next" pitchFamily="34" charset="0"/>
                <a:ea typeface="Atkinson Hyperlegible Next" pitchFamily="34" charset="-122"/>
                <a:cs typeface="Atkinson Hyperlegible Next" pitchFamily="34" charset="-120"/>
              </a:rPr>
              <a:t>TOPIC</a:t>
            </a:r>
            <a:endParaRPr lang="en-US" sz="1200" dirty="0"/>
          </a:p>
          <a:p>
            <a:pPr indent="0" marL="0">
              <a:buNone/>
            </a:pPr>
            <a:r>
              <a:rPr lang="en-US" sz="64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4.16</a:t>
            </a:r>
            <a:endParaRPr lang="en-US" sz="1200" dirty="0"/>
          </a:p>
        </p:txBody>
      </p:sp>
      <p:sp>
        <p:nvSpPr>
          <p:cNvPr id="8" name="Shape 5"/>
          <p:cNvSpPr/>
          <p:nvPr/>
        </p:nvSpPr>
        <p:spPr>
          <a:xfrm>
            <a:off x="7818120" y="4069080"/>
            <a:ext cx="502920" cy="502920"/>
          </a:xfrm>
          <a:prstGeom prst="ellipse">
            <a:avLst/>
          </a:prstGeom>
          <a:solidFill>
            <a:srgbClr val="2F6FD0"/>
          </a:solidFill>
          <a:ln w="12700">
            <a:solidFill>
              <a:srgbClr val="2F6FD0"/>
            </a:solidFill>
            <a:prstDash val="solid"/>
          </a:ln>
        </p:spPr>
      </p:sp>
      <p:sp>
        <p:nvSpPr>
          <p:cNvPr id="9" name="Shape 6"/>
          <p:cNvSpPr/>
          <p:nvPr/>
        </p:nvSpPr>
        <p:spPr>
          <a:xfrm rot="-300000">
            <a:off x="8778240" y="3977640"/>
            <a:ext cx="1371600" cy="1097280"/>
          </a:xfrm>
          <a:prstGeom prst="roundRect">
            <a:avLst>
              <a:gd name="adj" fmla="val 16667"/>
            </a:avLst>
          </a:prstGeom>
          <a:solidFill>
            <a:srgbClr val="F2B705"/>
          </a:solidFill>
          <a:ln w="12700">
            <a:solidFill>
              <a:srgbClr val="F2B705"/>
            </a:solidFill>
            <a:prstDash val="solid"/>
          </a:ln>
        </p:spPr>
      </p:sp>
      <p:sp>
        <p:nvSpPr>
          <p:cNvPr id="10" name="Shape 7"/>
          <p:cNvSpPr/>
          <p:nvPr/>
        </p:nvSpPr>
        <p:spPr>
          <a:xfrm rot="480000">
            <a:off x="10332720" y="3749040"/>
            <a:ext cx="914400" cy="868680"/>
          </a:xfrm>
          <a:prstGeom prst="roundRect">
            <a:avLst>
              <a:gd name="adj" fmla="val 18947"/>
            </a:avLst>
          </a:prstGeom>
          <a:solidFill>
            <a:srgbClr val="7A5AF5"/>
          </a:solidFill>
          <a:ln w="12700">
            <a:solidFill>
              <a:srgbClr val="7A5AF5"/>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WARM-UP</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What place are you in line?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4.16 Recursion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You can only talk to the person right in front of you. How can you find out your place in line?</a:t>
            </a:r>
            <a:endParaRPr lang="en-US" sz="2200" dirty="0"/>
          </a:p>
        </p:txBody>
      </p:sp>
      <p:sp>
        <p:nvSpPr>
          <p:cNvPr id="12" name="Shape 8"/>
          <p:cNvSpPr/>
          <p:nvPr/>
        </p:nvSpPr>
        <p:spPr>
          <a:xfrm>
            <a:off x="1371600" y="3154680"/>
            <a:ext cx="640080" cy="640080"/>
          </a:xfrm>
          <a:prstGeom prst="ellipse">
            <a:avLst/>
          </a:prstGeom>
          <a:solidFill>
            <a:srgbClr val="F2B705"/>
          </a:solidFill>
          <a:ln w="12700">
            <a:solidFill>
              <a:srgbClr val="868F8A"/>
            </a:solidFill>
            <a:prstDash val="solid"/>
          </a:ln>
        </p:spPr>
      </p:sp>
      <p:sp>
        <p:nvSpPr>
          <p:cNvPr id="13" name="Shape 9"/>
          <p:cNvSpPr/>
          <p:nvPr/>
        </p:nvSpPr>
        <p:spPr>
          <a:xfrm>
            <a:off x="1097280" y="3840480"/>
            <a:ext cx="1188720" cy="1234440"/>
          </a:xfrm>
          <a:prstGeom prst="roundRect">
            <a:avLst>
              <a:gd name="adj" fmla="val 15385"/>
            </a:avLst>
          </a:prstGeom>
          <a:solidFill>
            <a:srgbClr val="F2B705"/>
          </a:solidFill>
          <a:ln w="12700">
            <a:solidFill>
              <a:srgbClr val="868F8A"/>
            </a:solidFill>
            <a:prstDash val="solid"/>
          </a:ln>
        </p:spPr>
      </p:sp>
      <p:sp>
        <p:nvSpPr>
          <p:cNvPr id="14" name="Text 10"/>
          <p:cNvSpPr/>
          <p:nvPr/>
        </p:nvSpPr>
        <p:spPr>
          <a:xfrm>
            <a:off x="1097280" y="3840480"/>
            <a:ext cx="1188720" cy="1234440"/>
          </a:xfrm>
          <a:prstGeom prst="rect">
            <a:avLst/>
          </a:prstGeom>
          <a:noFill/>
          <a:ln/>
        </p:spPr>
        <p:txBody>
          <a:bodyPr wrap="square" lIns="0" tIns="0" rIns="0" bIns="0" rtlCol="0" anchor="ctr"/>
          <a:lstStyle/>
          <a:p>
            <a:pPr algn="ct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1st</a:t>
            </a:r>
            <a:endParaRPr lang="en-US" sz="2200" dirty="0"/>
          </a:p>
        </p:txBody>
      </p:sp>
      <p:sp>
        <p:nvSpPr>
          <p:cNvPr id="15" name="Shape 11"/>
          <p:cNvSpPr/>
          <p:nvPr/>
        </p:nvSpPr>
        <p:spPr>
          <a:xfrm>
            <a:off x="2788920" y="3154680"/>
            <a:ext cx="640080" cy="640080"/>
          </a:xfrm>
          <a:prstGeom prst="ellipse">
            <a:avLst/>
          </a:prstGeom>
          <a:solidFill>
            <a:srgbClr val="FFFFFF"/>
          </a:solidFill>
          <a:ln w="12700">
            <a:solidFill>
              <a:srgbClr val="868F8A"/>
            </a:solidFill>
            <a:prstDash val="solid"/>
          </a:ln>
        </p:spPr>
      </p:sp>
      <p:sp>
        <p:nvSpPr>
          <p:cNvPr id="16" name="Shape 12"/>
          <p:cNvSpPr/>
          <p:nvPr/>
        </p:nvSpPr>
        <p:spPr>
          <a:xfrm>
            <a:off x="2514600" y="3840480"/>
            <a:ext cx="1188720" cy="1234440"/>
          </a:xfrm>
          <a:prstGeom prst="roundRect">
            <a:avLst>
              <a:gd name="adj" fmla="val 15385"/>
            </a:avLst>
          </a:prstGeom>
          <a:solidFill>
            <a:srgbClr val="FFFFFF"/>
          </a:solidFill>
          <a:ln w="12700">
            <a:solidFill>
              <a:srgbClr val="868F8A"/>
            </a:solidFill>
            <a:prstDash val="solid"/>
          </a:ln>
        </p:spPr>
      </p:sp>
      <p:sp>
        <p:nvSpPr>
          <p:cNvPr id="17" name="Text 13"/>
          <p:cNvSpPr/>
          <p:nvPr/>
        </p:nvSpPr>
        <p:spPr>
          <a:xfrm>
            <a:off x="2514600" y="3840480"/>
            <a:ext cx="1188720" cy="1234440"/>
          </a:xfrm>
          <a:prstGeom prst="rect">
            <a:avLst/>
          </a:prstGeom>
          <a:noFill/>
          <a:ln/>
        </p:spPr>
        <p:txBody>
          <a:bodyPr wrap="square" lIns="0" tIns="0" rIns="0" bIns="0" rtlCol="0" anchor="ctr"/>
          <a:lstStyle/>
          <a:p>
            <a:pPr algn="ct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t>
            </a:r>
            <a:endParaRPr lang="en-US" sz="2200" dirty="0"/>
          </a:p>
        </p:txBody>
      </p:sp>
      <p:sp>
        <p:nvSpPr>
          <p:cNvPr id="18" name="Shape 14"/>
          <p:cNvSpPr/>
          <p:nvPr/>
        </p:nvSpPr>
        <p:spPr>
          <a:xfrm>
            <a:off x="4206240" y="3154680"/>
            <a:ext cx="640080" cy="640080"/>
          </a:xfrm>
          <a:prstGeom prst="ellipse">
            <a:avLst/>
          </a:prstGeom>
          <a:solidFill>
            <a:srgbClr val="FFFFFF"/>
          </a:solidFill>
          <a:ln w="12700">
            <a:solidFill>
              <a:srgbClr val="868F8A"/>
            </a:solidFill>
            <a:prstDash val="solid"/>
          </a:ln>
        </p:spPr>
      </p:sp>
      <p:sp>
        <p:nvSpPr>
          <p:cNvPr id="19" name="Shape 15"/>
          <p:cNvSpPr/>
          <p:nvPr/>
        </p:nvSpPr>
        <p:spPr>
          <a:xfrm>
            <a:off x="3931920" y="3840480"/>
            <a:ext cx="1188720" cy="1234440"/>
          </a:xfrm>
          <a:prstGeom prst="roundRect">
            <a:avLst>
              <a:gd name="adj" fmla="val 15385"/>
            </a:avLst>
          </a:prstGeom>
          <a:solidFill>
            <a:srgbClr val="FFFFFF"/>
          </a:solidFill>
          <a:ln w="12700">
            <a:solidFill>
              <a:srgbClr val="868F8A"/>
            </a:solidFill>
            <a:prstDash val="solid"/>
          </a:ln>
        </p:spPr>
      </p:sp>
      <p:sp>
        <p:nvSpPr>
          <p:cNvPr id="20" name="Text 16"/>
          <p:cNvSpPr/>
          <p:nvPr/>
        </p:nvSpPr>
        <p:spPr>
          <a:xfrm>
            <a:off x="3931920" y="3840480"/>
            <a:ext cx="1188720" cy="1234440"/>
          </a:xfrm>
          <a:prstGeom prst="rect">
            <a:avLst/>
          </a:prstGeom>
          <a:noFill/>
          <a:ln/>
        </p:spPr>
        <p:txBody>
          <a:bodyPr wrap="square" lIns="0" tIns="0" rIns="0" bIns="0" rtlCol="0" anchor="ctr"/>
          <a:lstStyle/>
          <a:p>
            <a:pPr algn="ct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t>
            </a:r>
            <a:endParaRPr lang="en-US" sz="2200" dirty="0"/>
          </a:p>
        </p:txBody>
      </p:sp>
      <p:sp>
        <p:nvSpPr>
          <p:cNvPr id="21" name="Shape 17"/>
          <p:cNvSpPr/>
          <p:nvPr/>
        </p:nvSpPr>
        <p:spPr>
          <a:xfrm>
            <a:off x="5623560" y="3154680"/>
            <a:ext cx="640080" cy="640080"/>
          </a:xfrm>
          <a:prstGeom prst="ellipse">
            <a:avLst/>
          </a:prstGeom>
          <a:solidFill>
            <a:srgbClr val="FFFFFF"/>
          </a:solidFill>
          <a:ln w="12700">
            <a:solidFill>
              <a:srgbClr val="868F8A"/>
            </a:solidFill>
            <a:prstDash val="solid"/>
          </a:ln>
        </p:spPr>
      </p:sp>
      <p:sp>
        <p:nvSpPr>
          <p:cNvPr id="22" name="Shape 18"/>
          <p:cNvSpPr/>
          <p:nvPr/>
        </p:nvSpPr>
        <p:spPr>
          <a:xfrm>
            <a:off x="5349240" y="3840480"/>
            <a:ext cx="1188720" cy="1234440"/>
          </a:xfrm>
          <a:prstGeom prst="roundRect">
            <a:avLst>
              <a:gd name="adj" fmla="val 15385"/>
            </a:avLst>
          </a:prstGeom>
          <a:solidFill>
            <a:srgbClr val="FFFFFF"/>
          </a:solidFill>
          <a:ln w="12700">
            <a:solidFill>
              <a:srgbClr val="868F8A"/>
            </a:solidFill>
            <a:prstDash val="solid"/>
          </a:ln>
        </p:spPr>
      </p:sp>
      <p:sp>
        <p:nvSpPr>
          <p:cNvPr id="23" name="Text 19"/>
          <p:cNvSpPr/>
          <p:nvPr/>
        </p:nvSpPr>
        <p:spPr>
          <a:xfrm>
            <a:off x="5349240" y="3840480"/>
            <a:ext cx="1188720" cy="1234440"/>
          </a:xfrm>
          <a:prstGeom prst="rect">
            <a:avLst/>
          </a:prstGeom>
          <a:noFill/>
          <a:ln/>
        </p:spPr>
        <p:txBody>
          <a:bodyPr wrap="square" lIns="0" tIns="0" rIns="0" bIns="0" rtlCol="0" anchor="ctr"/>
          <a:lstStyle/>
          <a:p>
            <a:pPr algn="ct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t>
            </a:r>
            <a:endParaRPr lang="en-US" sz="2200" dirty="0"/>
          </a:p>
        </p:txBody>
      </p:sp>
      <p:sp>
        <p:nvSpPr>
          <p:cNvPr id="24" name="Shape 20"/>
          <p:cNvSpPr/>
          <p:nvPr/>
        </p:nvSpPr>
        <p:spPr>
          <a:xfrm>
            <a:off x="7040880" y="3154680"/>
            <a:ext cx="640080" cy="640080"/>
          </a:xfrm>
          <a:prstGeom prst="ellipse">
            <a:avLst/>
          </a:prstGeom>
          <a:solidFill>
            <a:srgbClr val="0E7C6B"/>
          </a:solidFill>
          <a:ln w="12700">
            <a:solidFill>
              <a:srgbClr val="868F8A"/>
            </a:solidFill>
            <a:prstDash val="solid"/>
          </a:ln>
        </p:spPr>
      </p:sp>
      <p:sp>
        <p:nvSpPr>
          <p:cNvPr id="25" name="Shape 21"/>
          <p:cNvSpPr/>
          <p:nvPr/>
        </p:nvSpPr>
        <p:spPr>
          <a:xfrm>
            <a:off x="6766560" y="3840480"/>
            <a:ext cx="1188720" cy="1234440"/>
          </a:xfrm>
          <a:prstGeom prst="roundRect">
            <a:avLst>
              <a:gd name="adj" fmla="val 15385"/>
            </a:avLst>
          </a:prstGeom>
          <a:solidFill>
            <a:srgbClr val="0E7C6B"/>
          </a:solidFill>
          <a:ln w="12700">
            <a:solidFill>
              <a:srgbClr val="868F8A"/>
            </a:solidFill>
            <a:prstDash val="solid"/>
          </a:ln>
        </p:spPr>
      </p:sp>
      <p:sp>
        <p:nvSpPr>
          <p:cNvPr id="26" name="Text 22"/>
          <p:cNvSpPr/>
          <p:nvPr/>
        </p:nvSpPr>
        <p:spPr>
          <a:xfrm>
            <a:off x="6766560" y="3840480"/>
            <a:ext cx="1188720" cy="123444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you</a:t>
            </a:r>
            <a:endParaRPr lang="en-US" sz="2200" dirty="0"/>
          </a:p>
        </p:txBody>
      </p:sp>
      <p:sp>
        <p:nvSpPr>
          <p:cNvPr id="27" name="Text 23"/>
          <p:cNvSpPr/>
          <p:nvPr/>
        </p:nvSpPr>
        <p:spPr>
          <a:xfrm>
            <a:off x="868680" y="5212080"/>
            <a:ext cx="2011680" cy="365760"/>
          </a:xfrm>
          <a:prstGeom prst="rect">
            <a:avLst/>
          </a:prstGeom>
          <a:noFill/>
          <a:ln/>
        </p:spPr>
        <p:txBody>
          <a:bodyPr wrap="square" lIns="0" tIns="0" rIns="0" bIns="0" rtlCol="0" anchor="ctr"/>
          <a:lstStyle/>
          <a:p>
            <a:pPr indent="0" marL="0">
              <a:buNone/>
            </a:pPr>
            <a:r>
              <a:rPr lang="en-US" sz="1500" dirty="0">
                <a:solidFill>
                  <a:srgbClr val="4F5D58"/>
                </a:solidFill>
                <a:latin typeface="Atkinson Hyperlegible Next" pitchFamily="34" charset="0"/>
                <a:ea typeface="Atkinson Hyperlegible Next" pitchFamily="34" charset="-122"/>
                <a:cs typeface="Atkinson Hyperlegible Next" pitchFamily="34" charset="-120"/>
              </a:rPr>
              <a:t>front of the line</a:t>
            </a:r>
            <a:endParaRPr lang="en-US" sz="1500" dirty="0"/>
          </a:p>
        </p:txBody>
      </p:sp>
      <p:sp>
        <p:nvSpPr>
          <p:cNvPr id="28" name="Text 24"/>
          <p:cNvSpPr/>
          <p:nvPr/>
        </p:nvSpPr>
        <p:spPr>
          <a:xfrm>
            <a:off x="8229600" y="3154680"/>
            <a:ext cx="3108960" cy="237744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Talk with a partner. What do you ask? Who can answer without asking anyone?</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TODAY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By the end of class you can...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4.16 Recursion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3</a:t>
            </a:r>
            <a:endParaRPr lang="en-US" sz="1000" dirty="0"/>
          </a:p>
        </p:txBody>
      </p:sp>
      <p:sp>
        <p:nvSpPr>
          <p:cNvPr id="8" name="Shape 4"/>
          <p:cNvSpPr/>
          <p:nvPr/>
        </p:nvSpPr>
        <p:spPr>
          <a:xfrm>
            <a:off x="548640" y="1600200"/>
            <a:ext cx="640080" cy="640080"/>
          </a:xfrm>
          <a:prstGeom prst="roundRect">
            <a:avLst>
              <a:gd name="adj" fmla="val 17143"/>
            </a:avLst>
          </a:prstGeom>
          <a:solidFill>
            <a:srgbClr val="0E7C6B"/>
          </a:solidFill>
          <a:ln w="12700">
            <a:solidFill>
              <a:srgbClr val="0E7C6B"/>
            </a:solidFill>
            <a:prstDash val="solid"/>
          </a:ln>
        </p:spPr>
      </p:sp>
      <p:sp>
        <p:nvSpPr>
          <p:cNvPr id="9" name="Text 5"/>
          <p:cNvSpPr/>
          <p:nvPr/>
        </p:nvSpPr>
        <p:spPr>
          <a:xfrm>
            <a:off x="548640" y="160020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a:t>
            </a:r>
            <a:endParaRPr lang="en-US" sz="2200" dirty="0"/>
          </a:p>
        </p:txBody>
      </p:sp>
      <p:sp>
        <p:nvSpPr>
          <p:cNvPr id="10" name="Text 6"/>
          <p:cNvSpPr/>
          <p:nvPr/>
        </p:nvSpPr>
        <p:spPr>
          <a:xfrm>
            <a:off x="1417320" y="160020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Find the base case and the recursive call in a recursive method.</a:t>
            </a:r>
            <a:endParaRPr lang="en-US" sz="2000" dirty="0"/>
          </a:p>
        </p:txBody>
      </p:sp>
      <p:sp>
        <p:nvSpPr>
          <p:cNvPr id="11" name="Shape 7"/>
          <p:cNvSpPr/>
          <p:nvPr/>
        </p:nvSpPr>
        <p:spPr>
          <a:xfrm>
            <a:off x="548640" y="2468880"/>
            <a:ext cx="640080" cy="640080"/>
          </a:xfrm>
          <a:prstGeom prst="roundRect">
            <a:avLst>
              <a:gd name="adj" fmla="val 17143"/>
            </a:avLst>
          </a:prstGeom>
          <a:solidFill>
            <a:srgbClr val="0E7C6B"/>
          </a:solidFill>
          <a:ln w="12700">
            <a:solidFill>
              <a:srgbClr val="0E7C6B"/>
            </a:solidFill>
            <a:prstDash val="solid"/>
          </a:ln>
        </p:spPr>
      </p:sp>
      <p:sp>
        <p:nvSpPr>
          <p:cNvPr id="12" name="Text 8"/>
          <p:cNvSpPr/>
          <p:nvPr/>
        </p:nvSpPr>
        <p:spPr>
          <a:xfrm>
            <a:off x="548640" y="246888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2</a:t>
            </a:r>
            <a:endParaRPr lang="en-US" sz="2200" dirty="0"/>
          </a:p>
        </p:txBody>
      </p:sp>
      <p:sp>
        <p:nvSpPr>
          <p:cNvPr id="13" name="Text 9"/>
          <p:cNvSpPr/>
          <p:nvPr/>
        </p:nvSpPr>
        <p:spPr>
          <a:xfrm>
            <a:off x="1417320" y="246888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Explain what makes a recursion stop, and spot one that never does.</a:t>
            </a:r>
            <a:endParaRPr lang="en-US" sz="2000" dirty="0"/>
          </a:p>
        </p:txBody>
      </p:sp>
      <p:sp>
        <p:nvSpPr>
          <p:cNvPr id="14" name="Shape 10"/>
          <p:cNvSpPr/>
          <p:nvPr/>
        </p:nvSpPr>
        <p:spPr>
          <a:xfrm>
            <a:off x="548640" y="3337560"/>
            <a:ext cx="640080" cy="640080"/>
          </a:xfrm>
          <a:prstGeom prst="roundRect">
            <a:avLst>
              <a:gd name="adj" fmla="val 17143"/>
            </a:avLst>
          </a:prstGeom>
          <a:solidFill>
            <a:srgbClr val="0E7C6B"/>
          </a:solidFill>
          <a:ln w="12700">
            <a:solidFill>
              <a:srgbClr val="0E7C6B"/>
            </a:solidFill>
            <a:prstDash val="solid"/>
          </a:ln>
        </p:spPr>
      </p:sp>
      <p:sp>
        <p:nvSpPr>
          <p:cNvPr id="15" name="Text 11"/>
          <p:cNvSpPr/>
          <p:nvPr/>
        </p:nvSpPr>
        <p:spPr>
          <a:xfrm>
            <a:off x="548640" y="333756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3</a:t>
            </a:r>
            <a:endParaRPr lang="en-US" sz="2200" dirty="0"/>
          </a:p>
        </p:txBody>
      </p:sp>
      <p:sp>
        <p:nvSpPr>
          <p:cNvPr id="16" name="Text 12"/>
          <p:cNvSpPr/>
          <p:nvPr/>
        </p:nvSpPr>
        <p:spPr>
          <a:xfrm>
            <a:off x="1417320" y="333756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Trace recursive calls on a call stack, where each call keeps its own variables.</a:t>
            </a:r>
            <a:endParaRPr lang="en-US" sz="2000" dirty="0"/>
          </a:p>
        </p:txBody>
      </p:sp>
      <p:sp>
        <p:nvSpPr>
          <p:cNvPr id="17" name="Shape 13"/>
          <p:cNvSpPr/>
          <p:nvPr/>
        </p:nvSpPr>
        <p:spPr>
          <a:xfrm>
            <a:off x="548640" y="4206240"/>
            <a:ext cx="640080" cy="640080"/>
          </a:xfrm>
          <a:prstGeom prst="roundRect">
            <a:avLst>
              <a:gd name="adj" fmla="val 17143"/>
            </a:avLst>
          </a:prstGeom>
          <a:solidFill>
            <a:srgbClr val="0E7C6B"/>
          </a:solidFill>
          <a:ln w="12700">
            <a:solidFill>
              <a:srgbClr val="0E7C6B"/>
            </a:solidFill>
            <a:prstDash val="solid"/>
          </a:ln>
        </p:spPr>
      </p:sp>
      <p:sp>
        <p:nvSpPr>
          <p:cNvPr id="18" name="Text 14"/>
          <p:cNvSpPr/>
          <p:nvPr/>
        </p:nvSpPr>
        <p:spPr>
          <a:xfrm>
            <a:off x="548640" y="420624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a:t>
            </a:r>
            <a:endParaRPr lang="en-US" sz="2200" dirty="0"/>
          </a:p>
        </p:txBody>
      </p:sp>
      <p:sp>
        <p:nvSpPr>
          <p:cNvPr id="19" name="Text 15"/>
          <p:cNvSpPr/>
          <p:nvPr/>
        </p:nvSpPr>
        <p:spPr>
          <a:xfrm>
            <a:off x="1417320" y="420624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Find what a recursive method returns by working back up the calls.</a:t>
            </a:r>
            <a:endParaRPr lang="en-US" sz="2000" dirty="0"/>
          </a:p>
        </p:txBody>
      </p:sp>
      <p:sp>
        <p:nvSpPr>
          <p:cNvPr id="20" name="Shape 16"/>
          <p:cNvSpPr/>
          <p:nvPr/>
        </p:nvSpPr>
        <p:spPr>
          <a:xfrm>
            <a:off x="548640" y="5074920"/>
            <a:ext cx="640080" cy="640080"/>
          </a:xfrm>
          <a:prstGeom prst="roundRect">
            <a:avLst>
              <a:gd name="adj" fmla="val 17143"/>
            </a:avLst>
          </a:prstGeom>
          <a:solidFill>
            <a:srgbClr val="0E7C6B"/>
          </a:solidFill>
          <a:ln w="12700">
            <a:solidFill>
              <a:srgbClr val="0E7C6B"/>
            </a:solidFill>
            <a:prstDash val="solid"/>
          </a:ln>
        </p:spPr>
      </p:sp>
      <p:sp>
        <p:nvSpPr>
          <p:cNvPr id="21" name="Text 17"/>
          <p:cNvSpPr/>
          <p:nvPr/>
        </p:nvSpPr>
        <p:spPr>
          <a:xfrm>
            <a:off x="548640" y="507492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5</a:t>
            </a:r>
            <a:endParaRPr lang="en-US" sz="2200" dirty="0"/>
          </a:p>
        </p:txBody>
      </p:sp>
      <p:sp>
        <p:nvSpPr>
          <p:cNvPr id="22" name="Text 18"/>
          <p:cNvSpPr/>
          <p:nvPr/>
        </p:nvSpPr>
        <p:spPr>
          <a:xfrm>
            <a:off x="1417320" y="507492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Compare recursion with loops, and explain why each can replace the other.</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1</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1</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A method that calls itself</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The two parts of every recursive method</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4.16 Recursion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5</a:t>
            </a:r>
            <a:endParaRPr lang="en-US" sz="1000" dirty="0"/>
          </a:p>
        </p:txBody>
      </p:sp>
      <p:sp>
        <p:nvSpPr>
          <p:cNvPr id="8" name="Shape 4"/>
          <p:cNvSpPr/>
          <p:nvPr/>
        </p:nvSpPr>
        <p:spPr>
          <a:xfrm>
            <a:off x="548640" y="1554480"/>
            <a:ext cx="6126480" cy="2743200"/>
          </a:xfrm>
          <a:prstGeom prst="roundRect">
            <a:avLst>
              <a:gd name="adj" fmla="val 4000"/>
            </a:avLst>
          </a:prstGeom>
          <a:solidFill>
            <a:srgbClr val="EEF3F1"/>
          </a:solidFill>
          <a:ln w="12700">
            <a:solidFill>
              <a:srgbClr val="E6E1D6"/>
            </a:solidFill>
            <a:prstDash val="solid"/>
          </a:ln>
        </p:spPr>
      </p:sp>
      <p:sp>
        <p:nvSpPr>
          <p:cNvPr id="9" name="Text 5"/>
          <p:cNvSpPr/>
          <p:nvPr/>
        </p:nvSpPr>
        <p:spPr>
          <a:xfrm>
            <a:off x="822960" y="1737360"/>
            <a:ext cx="55778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COUNTDOWN, CALLED WITH COUNTDOWN(3)</a:t>
            </a:r>
            <a:endParaRPr lang="en-US" sz="1050" dirty="0"/>
          </a:p>
        </p:txBody>
      </p:sp>
      <p:sp>
        <p:nvSpPr>
          <p:cNvPr id="10" name="Text 6"/>
          <p:cNvSpPr/>
          <p:nvPr/>
        </p:nvSpPr>
        <p:spPr>
          <a:xfrm>
            <a:off x="822960" y="2057400"/>
            <a:ext cx="5577840" cy="205740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static void countdown(int n)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(n == 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System.out.println("Liftoff!");</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 else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countdown(n - 1);</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1" name="Shape 7"/>
          <p:cNvSpPr/>
          <p:nvPr/>
        </p:nvSpPr>
        <p:spPr>
          <a:xfrm>
            <a:off x="548640" y="4434840"/>
            <a:ext cx="6126480" cy="1645920"/>
          </a:xfrm>
          <a:prstGeom prst="roundRect">
            <a:avLst>
              <a:gd name="adj" fmla="val 6667"/>
            </a:avLst>
          </a:prstGeom>
          <a:solidFill>
            <a:srgbClr val="1F2B28"/>
          </a:solidFill>
          <a:ln w="12700">
            <a:solidFill>
              <a:srgbClr val="1F2B28"/>
            </a:solidFill>
            <a:prstDash val="solid"/>
          </a:ln>
        </p:spPr>
      </p:sp>
      <p:sp>
        <p:nvSpPr>
          <p:cNvPr id="12" name="Text 8"/>
          <p:cNvSpPr/>
          <p:nvPr/>
        </p:nvSpPr>
        <p:spPr>
          <a:xfrm>
            <a:off x="822960" y="457200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4846320"/>
            <a:ext cx="5577840" cy="114300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3</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2</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Liftoff!</a:t>
            </a:r>
            <a:endParaRPr lang="en-US" sz="2000" dirty="0"/>
          </a:p>
        </p:txBody>
      </p:sp>
      <p:sp>
        <p:nvSpPr>
          <p:cNvPr id="14" name="Shape 10"/>
          <p:cNvSpPr/>
          <p:nvPr/>
        </p:nvSpPr>
        <p:spPr>
          <a:xfrm>
            <a:off x="6949440" y="1554480"/>
            <a:ext cx="4690872" cy="1371600"/>
          </a:xfrm>
          <a:prstGeom prst="roundRect">
            <a:avLst>
              <a:gd name="adj" fmla="val 12000"/>
            </a:avLst>
          </a:prstGeom>
          <a:solidFill>
            <a:srgbClr val="DDF5EE"/>
          </a:solidFill>
          <a:ln w="12700">
            <a:solidFill>
              <a:srgbClr val="DDF5EE"/>
            </a:solidFill>
            <a:prstDash val="solid"/>
          </a:ln>
        </p:spPr>
      </p:sp>
      <p:sp>
        <p:nvSpPr>
          <p:cNvPr id="15" name="Shape 11"/>
          <p:cNvSpPr/>
          <p:nvPr/>
        </p:nvSpPr>
        <p:spPr>
          <a:xfrm>
            <a:off x="7223760" y="1783080"/>
            <a:ext cx="109728" cy="914400"/>
          </a:xfrm>
          <a:prstGeom prst="rect">
            <a:avLst/>
          </a:prstGeom>
          <a:solidFill>
            <a:srgbClr val="0E7C6B"/>
          </a:solidFill>
          <a:ln w="12700">
            <a:solidFill>
              <a:srgbClr val="0E7C6B"/>
            </a:solidFill>
            <a:prstDash val="solid"/>
          </a:ln>
        </p:spPr>
      </p:sp>
      <p:sp>
        <p:nvSpPr>
          <p:cNvPr id="16" name="Text 12"/>
          <p:cNvSpPr/>
          <p:nvPr/>
        </p:nvSpPr>
        <p:spPr>
          <a:xfrm>
            <a:off x="7498080" y="1691640"/>
            <a:ext cx="3931920" cy="411480"/>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Base case</a:t>
            </a:r>
            <a:endParaRPr lang="en-US" sz="1900" dirty="0"/>
          </a:p>
        </p:txBody>
      </p:sp>
      <p:sp>
        <p:nvSpPr>
          <p:cNvPr id="17" name="Text 13"/>
          <p:cNvSpPr/>
          <p:nvPr/>
        </p:nvSpPr>
        <p:spPr>
          <a:xfrm>
            <a:off x="7498080" y="2103120"/>
            <a:ext cx="3977640" cy="731520"/>
          </a:xfrm>
          <a:prstGeom prst="rect">
            <a:avLst/>
          </a:prstGeom>
          <a:noFill/>
          <a:ln/>
        </p:spPr>
        <p:txBody>
          <a:bodyPr wrap="square" lIns="0" tIns="0" rIns="0" bIns="0" rtlCol="0" anchor="t"/>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A path that finishes without calling again. Here: n == 0 prints Liftoff! and stops.</a:t>
            </a:r>
            <a:endParaRPr lang="en-US" sz="1500" dirty="0"/>
          </a:p>
        </p:txBody>
      </p:sp>
      <p:sp>
        <p:nvSpPr>
          <p:cNvPr id="18" name="Shape 14"/>
          <p:cNvSpPr/>
          <p:nvPr/>
        </p:nvSpPr>
        <p:spPr>
          <a:xfrm>
            <a:off x="6949440" y="3063240"/>
            <a:ext cx="4690872" cy="1371600"/>
          </a:xfrm>
          <a:prstGeom prst="roundRect">
            <a:avLst>
              <a:gd name="adj" fmla="val 12000"/>
            </a:avLst>
          </a:prstGeom>
          <a:solidFill>
            <a:srgbClr val="E3F0FF"/>
          </a:solidFill>
          <a:ln w="12700">
            <a:solidFill>
              <a:srgbClr val="E3F0FF"/>
            </a:solidFill>
            <a:prstDash val="solid"/>
          </a:ln>
        </p:spPr>
      </p:sp>
      <p:sp>
        <p:nvSpPr>
          <p:cNvPr id="19" name="Shape 15"/>
          <p:cNvSpPr/>
          <p:nvPr/>
        </p:nvSpPr>
        <p:spPr>
          <a:xfrm>
            <a:off x="7223760" y="3291840"/>
            <a:ext cx="109728" cy="914400"/>
          </a:xfrm>
          <a:prstGeom prst="rect">
            <a:avLst/>
          </a:prstGeom>
          <a:solidFill>
            <a:srgbClr val="2F6FD0"/>
          </a:solidFill>
          <a:ln w="12700">
            <a:solidFill>
              <a:srgbClr val="2F6FD0"/>
            </a:solidFill>
            <a:prstDash val="solid"/>
          </a:ln>
        </p:spPr>
      </p:sp>
      <p:sp>
        <p:nvSpPr>
          <p:cNvPr id="20" name="Text 16"/>
          <p:cNvSpPr/>
          <p:nvPr/>
        </p:nvSpPr>
        <p:spPr>
          <a:xfrm>
            <a:off x="7498080" y="3200400"/>
            <a:ext cx="3931920" cy="411480"/>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Recursive call</a:t>
            </a:r>
            <a:endParaRPr lang="en-US" sz="1900" dirty="0"/>
          </a:p>
        </p:txBody>
      </p:sp>
      <p:sp>
        <p:nvSpPr>
          <p:cNvPr id="21" name="Text 17"/>
          <p:cNvSpPr/>
          <p:nvPr/>
        </p:nvSpPr>
        <p:spPr>
          <a:xfrm>
            <a:off x="7498080" y="3611880"/>
            <a:ext cx="3977640" cy="731520"/>
          </a:xfrm>
          <a:prstGeom prst="rect">
            <a:avLst/>
          </a:prstGeom>
          <a:noFill/>
          <a:ln/>
        </p:spPr>
        <p:txBody>
          <a:bodyPr wrap="square" lIns="0" tIns="0" rIns="0" bIns="0" rtlCol="0" anchor="t"/>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The method calls itself on a smaller job. Here: countdown(n - 1).</a:t>
            </a:r>
            <a:endParaRPr lang="en-US" sz="1500" dirty="0"/>
          </a:p>
        </p:txBody>
      </p:sp>
      <p:sp>
        <p:nvSpPr>
          <p:cNvPr id="22" name="Shape 18"/>
          <p:cNvSpPr/>
          <p:nvPr/>
        </p:nvSpPr>
        <p:spPr>
          <a:xfrm>
            <a:off x="6949440" y="4572000"/>
            <a:ext cx="4690872" cy="1371600"/>
          </a:xfrm>
          <a:prstGeom prst="roundRect">
            <a:avLst>
              <a:gd name="adj" fmla="val 12000"/>
            </a:avLst>
          </a:prstGeom>
          <a:solidFill>
            <a:srgbClr val="FFF1DD"/>
          </a:solidFill>
          <a:ln w="12700">
            <a:solidFill>
              <a:srgbClr val="FFF1DD"/>
            </a:solidFill>
            <a:prstDash val="solid"/>
          </a:ln>
        </p:spPr>
      </p:sp>
      <p:sp>
        <p:nvSpPr>
          <p:cNvPr id="23" name="Shape 19"/>
          <p:cNvSpPr/>
          <p:nvPr/>
        </p:nvSpPr>
        <p:spPr>
          <a:xfrm>
            <a:off x="7223760" y="4800600"/>
            <a:ext cx="109728" cy="914400"/>
          </a:xfrm>
          <a:prstGeom prst="rect">
            <a:avLst/>
          </a:prstGeom>
          <a:solidFill>
            <a:srgbClr val="D06F1A"/>
          </a:solidFill>
          <a:ln w="12700">
            <a:solidFill>
              <a:srgbClr val="D06F1A"/>
            </a:solidFill>
            <a:prstDash val="solid"/>
          </a:ln>
        </p:spPr>
      </p:sp>
      <p:sp>
        <p:nvSpPr>
          <p:cNvPr id="24" name="Text 20"/>
          <p:cNvSpPr/>
          <p:nvPr/>
        </p:nvSpPr>
        <p:spPr>
          <a:xfrm>
            <a:off x="7498080" y="4709160"/>
            <a:ext cx="3931920" cy="411480"/>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Another kind of repetition</a:t>
            </a:r>
            <a:endParaRPr lang="en-US" sz="1900" dirty="0"/>
          </a:p>
        </p:txBody>
      </p:sp>
      <p:sp>
        <p:nvSpPr>
          <p:cNvPr id="25" name="Text 21"/>
          <p:cNvSpPr/>
          <p:nvPr/>
        </p:nvSpPr>
        <p:spPr>
          <a:xfrm>
            <a:off x="7498080" y="5120640"/>
            <a:ext cx="3977640" cy="731520"/>
          </a:xfrm>
          <a:prstGeom prst="rect">
            <a:avLst/>
          </a:prstGeom>
          <a:noFill/>
          <a:ln/>
        </p:spPr>
        <p:txBody>
          <a:bodyPr wrap="square" lIns="0" tIns="0" rIns="0" bIns="0" rtlCol="0" anchor="t"/>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Every recursive method needs at least one of each. Together they repeat work, like a loop.</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Tracing countdown(3), call by call</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4.16 Recursion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6</a:t>
            </a:r>
            <a:endParaRPr lang="en-US" sz="1000" dirty="0"/>
          </a:p>
        </p:txBody>
      </p:sp>
      <p:sp>
        <p:nvSpPr>
          <p:cNvPr id="8" name="Shape 4"/>
          <p:cNvSpPr/>
          <p:nvPr/>
        </p:nvSpPr>
        <p:spPr>
          <a:xfrm>
            <a:off x="548640" y="1600200"/>
            <a:ext cx="6217920" cy="777240"/>
          </a:xfrm>
          <a:prstGeom prst="roundRect">
            <a:avLst>
              <a:gd name="adj" fmla="val 14118"/>
            </a:avLst>
          </a:prstGeom>
          <a:solidFill>
            <a:srgbClr val="FFFFFF"/>
          </a:solidFill>
          <a:ln w="15875">
            <a:solidFill>
              <a:srgbClr val="868F8A"/>
            </a:solidFill>
            <a:prstDash val="solid"/>
          </a:ln>
        </p:spPr>
      </p:sp>
      <p:sp>
        <p:nvSpPr>
          <p:cNvPr id="9" name="Text 5"/>
          <p:cNvSpPr/>
          <p:nvPr/>
        </p:nvSpPr>
        <p:spPr>
          <a:xfrm>
            <a:off x="777240" y="1600200"/>
            <a:ext cx="2377440" cy="777240"/>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Mono" pitchFamily="34" charset="0"/>
                <a:ea typeface="Atkinson Hyperlegible Mono" pitchFamily="34" charset="-122"/>
                <a:cs typeface="Atkinson Hyperlegible Mono" pitchFamily="34" charset="-120"/>
              </a:rPr>
              <a:t>countdown(3)</a:t>
            </a:r>
            <a:endParaRPr lang="en-US" sz="1800" dirty="0"/>
          </a:p>
        </p:txBody>
      </p:sp>
      <p:sp>
        <p:nvSpPr>
          <p:cNvPr id="10" name="Text 6"/>
          <p:cNvSpPr/>
          <p:nvPr/>
        </p:nvSpPr>
        <p:spPr>
          <a:xfrm>
            <a:off x="3154680" y="1600200"/>
            <a:ext cx="3520440" cy="77724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prints 3, then calls countdown(2)</a:t>
            </a:r>
            <a:endParaRPr lang="en-US" sz="1600" dirty="0"/>
          </a:p>
        </p:txBody>
      </p:sp>
      <p:sp>
        <p:nvSpPr>
          <p:cNvPr id="11" name="Shape 7"/>
          <p:cNvSpPr/>
          <p:nvPr/>
        </p:nvSpPr>
        <p:spPr>
          <a:xfrm>
            <a:off x="1371600" y="2377440"/>
            <a:ext cx="914" cy="320040"/>
          </a:xfrm>
          <a:prstGeom prst="line">
            <a:avLst/>
          </a:prstGeom>
          <a:noFill/>
          <a:ln w="19050">
            <a:solidFill>
              <a:srgbClr val="1F2B28"/>
            </a:solidFill>
            <a:prstDash val="solid"/>
            <a:tailEnd type="triangle"/>
          </a:ln>
        </p:spPr>
      </p:sp>
      <p:sp>
        <p:nvSpPr>
          <p:cNvPr id="12" name="Shape 8"/>
          <p:cNvSpPr/>
          <p:nvPr/>
        </p:nvSpPr>
        <p:spPr>
          <a:xfrm>
            <a:off x="1097280" y="2697480"/>
            <a:ext cx="6217920" cy="777240"/>
          </a:xfrm>
          <a:prstGeom prst="roundRect">
            <a:avLst>
              <a:gd name="adj" fmla="val 14118"/>
            </a:avLst>
          </a:prstGeom>
          <a:solidFill>
            <a:srgbClr val="FFFFFF"/>
          </a:solidFill>
          <a:ln w="15875">
            <a:solidFill>
              <a:srgbClr val="868F8A"/>
            </a:solidFill>
            <a:prstDash val="solid"/>
          </a:ln>
        </p:spPr>
      </p:sp>
      <p:sp>
        <p:nvSpPr>
          <p:cNvPr id="13" name="Text 9"/>
          <p:cNvSpPr/>
          <p:nvPr/>
        </p:nvSpPr>
        <p:spPr>
          <a:xfrm>
            <a:off x="1325880" y="2697480"/>
            <a:ext cx="2377440" cy="777240"/>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Mono" pitchFamily="34" charset="0"/>
                <a:ea typeface="Atkinson Hyperlegible Mono" pitchFamily="34" charset="-122"/>
                <a:cs typeface="Atkinson Hyperlegible Mono" pitchFamily="34" charset="-120"/>
              </a:rPr>
              <a:t>countdown(2)</a:t>
            </a:r>
            <a:endParaRPr lang="en-US" sz="1800" dirty="0"/>
          </a:p>
        </p:txBody>
      </p:sp>
      <p:sp>
        <p:nvSpPr>
          <p:cNvPr id="14" name="Text 10"/>
          <p:cNvSpPr/>
          <p:nvPr/>
        </p:nvSpPr>
        <p:spPr>
          <a:xfrm>
            <a:off x="3703320" y="2697480"/>
            <a:ext cx="3520440" cy="77724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prints 2, then calls countdown(1)</a:t>
            </a:r>
            <a:endParaRPr lang="en-US" sz="1600" dirty="0"/>
          </a:p>
        </p:txBody>
      </p:sp>
      <p:sp>
        <p:nvSpPr>
          <p:cNvPr id="15" name="Shape 11"/>
          <p:cNvSpPr/>
          <p:nvPr/>
        </p:nvSpPr>
        <p:spPr>
          <a:xfrm>
            <a:off x="1920240" y="3474720"/>
            <a:ext cx="914" cy="320040"/>
          </a:xfrm>
          <a:prstGeom prst="line">
            <a:avLst/>
          </a:prstGeom>
          <a:noFill/>
          <a:ln w="19050">
            <a:solidFill>
              <a:srgbClr val="1F2B28"/>
            </a:solidFill>
            <a:prstDash val="solid"/>
            <a:tailEnd type="triangle"/>
          </a:ln>
        </p:spPr>
      </p:sp>
      <p:sp>
        <p:nvSpPr>
          <p:cNvPr id="16" name="Shape 12"/>
          <p:cNvSpPr/>
          <p:nvPr/>
        </p:nvSpPr>
        <p:spPr>
          <a:xfrm>
            <a:off x="1645920" y="3794760"/>
            <a:ext cx="6217920" cy="777240"/>
          </a:xfrm>
          <a:prstGeom prst="roundRect">
            <a:avLst>
              <a:gd name="adj" fmla="val 14118"/>
            </a:avLst>
          </a:prstGeom>
          <a:solidFill>
            <a:srgbClr val="FFFFFF"/>
          </a:solidFill>
          <a:ln w="15875">
            <a:solidFill>
              <a:srgbClr val="868F8A"/>
            </a:solidFill>
            <a:prstDash val="solid"/>
          </a:ln>
        </p:spPr>
      </p:sp>
      <p:sp>
        <p:nvSpPr>
          <p:cNvPr id="17" name="Text 13"/>
          <p:cNvSpPr/>
          <p:nvPr/>
        </p:nvSpPr>
        <p:spPr>
          <a:xfrm>
            <a:off x="1874520" y="3794760"/>
            <a:ext cx="2377440" cy="777240"/>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Mono" pitchFamily="34" charset="0"/>
                <a:ea typeface="Atkinson Hyperlegible Mono" pitchFamily="34" charset="-122"/>
                <a:cs typeface="Atkinson Hyperlegible Mono" pitchFamily="34" charset="-120"/>
              </a:rPr>
              <a:t>countdown(1)</a:t>
            </a:r>
            <a:endParaRPr lang="en-US" sz="1800" dirty="0"/>
          </a:p>
        </p:txBody>
      </p:sp>
      <p:sp>
        <p:nvSpPr>
          <p:cNvPr id="18" name="Text 14"/>
          <p:cNvSpPr/>
          <p:nvPr/>
        </p:nvSpPr>
        <p:spPr>
          <a:xfrm>
            <a:off x="4251960" y="3794760"/>
            <a:ext cx="3520440" cy="77724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prints 1, then calls countdown(0)</a:t>
            </a:r>
            <a:endParaRPr lang="en-US" sz="1600" dirty="0"/>
          </a:p>
        </p:txBody>
      </p:sp>
      <p:sp>
        <p:nvSpPr>
          <p:cNvPr id="19" name="Shape 15"/>
          <p:cNvSpPr/>
          <p:nvPr/>
        </p:nvSpPr>
        <p:spPr>
          <a:xfrm>
            <a:off x="2468880" y="4572000"/>
            <a:ext cx="914" cy="320040"/>
          </a:xfrm>
          <a:prstGeom prst="line">
            <a:avLst/>
          </a:prstGeom>
          <a:noFill/>
          <a:ln w="19050">
            <a:solidFill>
              <a:srgbClr val="1F2B28"/>
            </a:solidFill>
            <a:prstDash val="solid"/>
            <a:tailEnd type="triangle"/>
          </a:ln>
        </p:spPr>
      </p:sp>
      <p:sp>
        <p:nvSpPr>
          <p:cNvPr id="20" name="Shape 16"/>
          <p:cNvSpPr/>
          <p:nvPr/>
        </p:nvSpPr>
        <p:spPr>
          <a:xfrm>
            <a:off x="2194560" y="4892040"/>
            <a:ext cx="6217920" cy="777240"/>
          </a:xfrm>
          <a:prstGeom prst="roundRect">
            <a:avLst>
              <a:gd name="adj" fmla="val 14118"/>
            </a:avLst>
          </a:prstGeom>
          <a:solidFill>
            <a:srgbClr val="DDF5EE"/>
          </a:solidFill>
          <a:ln w="15875">
            <a:solidFill>
              <a:srgbClr val="0E7C6B"/>
            </a:solidFill>
            <a:prstDash val="solid"/>
          </a:ln>
        </p:spPr>
      </p:sp>
      <p:sp>
        <p:nvSpPr>
          <p:cNvPr id="21" name="Text 17"/>
          <p:cNvSpPr/>
          <p:nvPr/>
        </p:nvSpPr>
        <p:spPr>
          <a:xfrm>
            <a:off x="2423160" y="4892040"/>
            <a:ext cx="2377440" cy="777240"/>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Mono" pitchFamily="34" charset="0"/>
                <a:ea typeface="Atkinson Hyperlegible Mono" pitchFamily="34" charset="-122"/>
                <a:cs typeface="Atkinson Hyperlegible Mono" pitchFamily="34" charset="-120"/>
              </a:rPr>
              <a:t>countdown(0)</a:t>
            </a:r>
            <a:endParaRPr lang="en-US" sz="1800" dirty="0"/>
          </a:p>
        </p:txBody>
      </p:sp>
      <p:sp>
        <p:nvSpPr>
          <p:cNvPr id="22" name="Text 18"/>
          <p:cNvSpPr/>
          <p:nvPr/>
        </p:nvSpPr>
        <p:spPr>
          <a:xfrm>
            <a:off x="4800600" y="4892040"/>
            <a:ext cx="3520440" cy="77724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base case: Liftoff!, no call</a:t>
            </a:r>
            <a:endParaRPr lang="en-US" sz="1600" dirty="0"/>
          </a:p>
        </p:txBody>
      </p:sp>
      <p:sp>
        <p:nvSpPr>
          <p:cNvPr id="23" name="Shape 19"/>
          <p:cNvSpPr/>
          <p:nvPr/>
        </p:nvSpPr>
        <p:spPr>
          <a:xfrm>
            <a:off x="8686800" y="1600200"/>
            <a:ext cx="2953512" cy="2103120"/>
          </a:xfrm>
          <a:prstGeom prst="roundRect">
            <a:avLst>
              <a:gd name="adj" fmla="val 8696"/>
            </a:avLst>
          </a:prstGeom>
          <a:solidFill>
            <a:srgbClr val="E3F0FF"/>
          </a:solidFill>
          <a:ln w="12700">
            <a:solidFill>
              <a:srgbClr val="E3F0FF"/>
            </a:solidFill>
            <a:prstDash val="solid"/>
          </a:ln>
        </p:spPr>
      </p:sp>
      <p:pic>
        <p:nvPicPr>
          <p:cNvPr id="24"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961120" y="1856232"/>
            <a:ext cx="566928" cy="566928"/>
          </a:xfrm>
          <a:prstGeom prst="rect">
            <a:avLst/>
          </a:prstGeom>
        </p:spPr>
      </p:pic>
      <p:sp>
        <p:nvSpPr>
          <p:cNvPr id="25" name="Text 20"/>
          <p:cNvSpPr/>
          <p:nvPr/>
        </p:nvSpPr>
        <p:spPr>
          <a:xfrm>
            <a:off x="9738360" y="1737360"/>
            <a:ext cx="1627632" cy="1828800"/>
          </a:xfrm>
          <a:prstGeom prst="rect">
            <a:avLst/>
          </a:prstGeom>
          <a:noFill/>
          <a:ln/>
        </p:spPr>
        <p:txBody>
          <a:bodyPr wrap="square" lIns="0" tIns="0" rIns="0" bIns="0" rtlCol="0" anchor="ctr"/>
          <a:lstStyle/>
          <a:p>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4 calls</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in all: one from main, then 3 the method makes itself.</a:t>
            </a:r>
            <a:endParaRPr lang="en-US" sz="1600" dirty="0"/>
          </a:p>
        </p:txBody>
      </p:sp>
      <p:sp>
        <p:nvSpPr>
          <p:cNvPr id="26" name="Shape 21"/>
          <p:cNvSpPr/>
          <p:nvPr/>
        </p:nvSpPr>
        <p:spPr>
          <a:xfrm>
            <a:off x="8686800" y="3886200"/>
            <a:ext cx="2953512" cy="2103120"/>
          </a:xfrm>
          <a:prstGeom prst="roundRect">
            <a:avLst>
              <a:gd name="adj" fmla="val 8696"/>
            </a:avLst>
          </a:prstGeom>
          <a:solidFill>
            <a:srgbClr val="FFF1DD"/>
          </a:solidFill>
          <a:ln w="12700">
            <a:solidFill>
              <a:srgbClr val="FFF1DD"/>
            </a:solidFill>
            <a:prstDash val="solid"/>
          </a:ln>
        </p:spPr>
      </p:sp>
      <p:sp>
        <p:nvSpPr>
          <p:cNvPr id="27" name="Text 22"/>
          <p:cNvSpPr/>
          <p:nvPr/>
        </p:nvSpPr>
        <p:spPr>
          <a:xfrm>
            <a:off x="9006840" y="4023360"/>
            <a:ext cx="2359152" cy="182880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The parameter shrinks by 1 each call, so it must reach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0</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the base case.</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base case you can jump over</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4.16 Recursion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7</a:t>
            </a:r>
            <a:endParaRPr lang="en-US" sz="1000" dirty="0"/>
          </a:p>
        </p:txBody>
      </p:sp>
      <p:sp>
        <p:nvSpPr>
          <p:cNvPr id="8" name="Shape 4"/>
          <p:cNvSpPr/>
          <p:nvPr/>
        </p:nvSpPr>
        <p:spPr>
          <a:xfrm>
            <a:off x="548640" y="1554480"/>
            <a:ext cx="11094415" cy="914400"/>
          </a:xfrm>
          <a:prstGeom prst="roundRect">
            <a:avLst>
              <a:gd name="adj" fmla="val 20000"/>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64008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It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compiles</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Java checks types, not whether the calls ever reach a base case. If they never do, it crashes with a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StackOverflowError</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700" dirty="0"/>
          </a:p>
        </p:txBody>
      </p:sp>
      <p:sp>
        <p:nvSpPr>
          <p:cNvPr id="11" name="Shape 6"/>
          <p:cNvSpPr/>
          <p:nvPr/>
        </p:nvSpPr>
        <p:spPr>
          <a:xfrm>
            <a:off x="548640" y="2651760"/>
            <a:ext cx="6126480" cy="3383280"/>
          </a:xfrm>
          <a:prstGeom prst="roundRect">
            <a:avLst>
              <a:gd name="adj" fmla="val 3243"/>
            </a:avLst>
          </a:prstGeom>
          <a:solidFill>
            <a:srgbClr val="EEF3F1"/>
          </a:solidFill>
          <a:ln w="12700">
            <a:solidFill>
              <a:srgbClr val="E6E1D6"/>
            </a:solidFill>
            <a:prstDash val="solid"/>
          </a:ln>
        </p:spPr>
      </p:sp>
      <p:sp>
        <p:nvSpPr>
          <p:cNvPr id="12" name="Text 7"/>
          <p:cNvSpPr/>
          <p:nvPr/>
        </p:nvSpPr>
        <p:spPr>
          <a:xfrm>
            <a:off x="822960" y="2834640"/>
            <a:ext cx="55778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COUNTDOWN(3), NOW WITH N - 2</a:t>
            </a:r>
            <a:endParaRPr lang="en-US" sz="1050" dirty="0"/>
          </a:p>
        </p:txBody>
      </p:sp>
      <p:sp>
        <p:nvSpPr>
          <p:cNvPr id="13" name="Text 8"/>
          <p:cNvSpPr/>
          <p:nvPr/>
        </p:nvSpPr>
        <p:spPr>
          <a:xfrm>
            <a:off x="822960" y="3154680"/>
            <a:ext cx="5577840" cy="269748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static void countdown(int n)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(n == 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System.out.println("Liftoff!");</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 else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countdown(n - 2);</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4" name="Shape 9"/>
          <p:cNvSpPr/>
          <p:nvPr/>
        </p:nvSpPr>
        <p:spPr>
          <a:xfrm>
            <a:off x="6903720" y="2651760"/>
            <a:ext cx="4736592" cy="2331720"/>
          </a:xfrm>
          <a:prstGeom prst="roundRect">
            <a:avLst>
              <a:gd name="adj" fmla="val 4706"/>
            </a:avLst>
          </a:prstGeom>
          <a:solidFill>
            <a:srgbClr val="1F2B28"/>
          </a:solidFill>
          <a:ln w="12700">
            <a:solidFill>
              <a:srgbClr val="1F2B28"/>
            </a:solidFill>
            <a:prstDash val="solid"/>
          </a:ln>
        </p:spPr>
      </p:sp>
      <p:sp>
        <p:nvSpPr>
          <p:cNvPr id="15" name="Text 10"/>
          <p:cNvSpPr/>
          <p:nvPr/>
        </p:nvSpPr>
        <p:spPr>
          <a:xfrm>
            <a:off x="7178040" y="278892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1"/>
          <p:cNvSpPr/>
          <p:nvPr/>
        </p:nvSpPr>
        <p:spPr>
          <a:xfrm>
            <a:off x="7178040" y="3063240"/>
            <a:ext cx="4187952" cy="182880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3</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-3</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-5</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a:t>
            </a:r>
            <a:endParaRPr lang="en-US" sz="2000" dirty="0"/>
          </a:p>
        </p:txBody>
      </p:sp>
      <p:sp>
        <p:nvSpPr>
          <p:cNvPr id="17" name="Shape 12"/>
          <p:cNvSpPr/>
          <p:nvPr/>
        </p:nvSpPr>
        <p:spPr>
          <a:xfrm>
            <a:off x="6903720" y="5120640"/>
            <a:ext cx="4736592" cy="914400"/>
          </a:xfrm>
          <a:prstGeom prst="roundRect">
            <a:avLst>
              <a:gd name="adj" fmla="val 12000"/>
            </a:avLst>
          </a:prstGeom>
          <a:solidFill>
            <a:srgbClr val="FFF1DD"/>
          </a:solidFill>
          <a:ln w="12700">
            <a:solidFill>
              <a:srgbClr val="D06F1A"/>
            </a:solidFill>
            <a:prstDash val="solid"/>
          </a:ln>
        </p:spPr>
      </p:sp>
      <p:sp>
        <p:nvSpPr>
          <p:cNvPr id="18" name="Text 13"/>
          <p:cNvSpPr/>
          <p:nvPr/>
        </p:nvSpPr>
        <p:spPr>
          <a:xfrm>
            <a:off x="7132320" y="5120640"/>
            <a:ext cx="4389120" cy="914400"/>
          </a:xfrm>
          <a:prstGeom prst="rect">
            <a:avLst/>
          </a:prstGeom>
          <a:noFill/>
          <a:ln/>
        </p:spPr>
        <p:txBody>
          <a:bodyPr wrap="square" lIns="0" tIns="0" rIns="0" bIns="0" rtlCol="0" anchor="ctr"/>
          <a:lstStyle/>
          <a:p>
            <a:pPr indent="0" marL="0">
              <a:buNone/>
            </a:pPr>
            <a:r>
              <a:rPr lang="en-US" sz="1500" dirty="0">
                <a:solidFill>
                  <a:srgbClr val="8A4B0F"/>
                </a:solidFill>
                <a:latin typeface="Atkinson Hyperlegible Mono" pitchFamily="34" charset="0"/>
                <a:ea typeface="Atkinson Hyperlegible Mono" pitchFamily="34" charset="-122"/>
                <a:cs typeface="Atkinson Hyperlegible Mono" pitchFamily="34" charset="-120"/>
              </a:rPr>
              <a:t>Exception in thread "main"</a:t>
            </a:r>
            <a:endParaRPr lang="en-US" sz="1500" dirty="0"/>
          </a:p>
          <a:p>
            <a:pPr indent="0" marL="0">
              <a:buNone/>
            </a:pPr>
            <a:r>
              <a:rPr lang="en-US" sz="1500" dirty="0">
                <a:solidFill>
                  <a:srgbClr val="8A4B0F"/>
                </a:solidFill>
                <a:latin typeface="Atkinson Hyperlegible Mono" pitchFamily="34" charset="0"/>
                <a:ea typeface="Atkinson Hyperlegible Mono" pitchFamily="34" charset="-122"/>
                <a:cs typeface="Atkinson Hyperlegible Mono" pitchFamily="34" charset="-120"/>
              </a:rPr>
              <a:t>java.lang.StackOverflowError</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Which starts reach the base case?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4.16 Recursion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8</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For each start, does step(start) print done, or crash?</a:t>
            </a:r>
            <a:endParaRPr lang="en-US" sz="2200" dirty="0"/>
          </a:p>
        </p:txBody>
      </p:sp>
      <p:sp>
        <p:nvSpPr>
          <p:cNvPr id="12" name="Shape 8"/>
          <p:cNvSpPr/>
          <p:nvPr/>
        </p:nvSpPr>
        <p:spPr>
          <a:xfrm>
            <a:off x="868680" y="2971800"/>
            <a:ext cx="6035040" cy="2743200"/>
          </a:xfrm>
          <a:prstGeom prst="roundRect">
            <a:avLst>
              <a:gd name="adj" fmla="val 4000"/>
            </a:avLst>
          </a:prstGeom>
          <a:solidFill>
            <a:srgbClr val="EEF3F1"/>
          </a:solidFill>
          <a:ln w="12700">
            <a:solidFill>
              <a:srgbClr val="E6E1D6"/>
            </a:solidFill>
            <a:prstDash val="solid"/>
          </a:ln>
        </p:spPr>
      </p:sp>
      <p:sp>
        <p:nvSpPr>
          <p:cNvPr id="13" name="Text 9"/>
          <p:cNvSpPr/>
          <p:nvPr/>
        </p:nvSpPr>
        <p:spPr>
          <a:xfrm>
            <a:off x="1143000" y="3154680"/>
            <a:ext cx="5486400" cy="237744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public static void step(int n)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if (n == 12)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System.out.println("done");</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 else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step(n + 3);</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7223760" y="2971800"/>
          <a:ext cx="4114800" cy="914400"/>
        </p:xfrm>
        <a:graphic>
          <a:graphicData uri="http://schemas.openxmlformats.org/drawingml/2006/table">
            <a:tbl>
              <a:tblPr/>
              <a:tblGrid>
                <a:gridCol w="1737360"/>
                <a:gridCol w="2377440"/>
              </a:tblGrid>
              <a:tr h="45720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Start</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done, or crash?</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457200">
                <a:tc>
                  <a:txBody>
                    <a:bodyPr/>
                    <a:lstStyle/>
                    <a:p>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step(0)</a:t>
                      </a:r>
                      <a:endParaRPr lang="en-US" sz="18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8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57200">
                <a:tc>
                  <a:txBody>
                    <a:bodyPr/>
                    <a:lstStyle/>
                    <a:p>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step(3)</a:t>
                      </a:r>
                      <a:endParaRPr lang="en-US" sz="18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8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57200">
                <a:tc>
                  <a:txBody>
                    <a:bodyPr/>
                    <a:lstStyle/>
                    <a:p>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step(5)</a:t>
                      </a:r>
                      <a:endParaRPr lang="en-US" sz="18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8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57200">
                <a:tc>
                  <a:txBody>
                    <a:bodyPr/>
                    <a:lstStyle/>
                    <a:p>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step(12)</a:t>
                      </a:r>
                      <a:endParaRPr lang="en-US" sz="18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8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57200">
                <a:tc>
                  <a:txBody>
                    <a:bodyPr/>
                    <a:lstStyle/>
                    <a:p>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step(15)</a:t>
                      </a:r>
                      <a:endParaRPr lang="en-US" sz="18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8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2</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2</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Each call has its own variables</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The call stack: newest call on top</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4.16 Recursion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10</a:t>
            </a:r>
            <a:endParaRPr lang="en-US" sz="1000" dirty="0"/>
          </a:p>
        </p:txBody>
      </p:sp>
      <p:sp>
        <p:nvSpPr>
          <p:cNvPr id="8" name="Shape 4"/>
          <p:cNvSpPr/>
          <p:nvPr/>
        </p:nvSpPr>
        <p:spPr>
          <a:xfrm>
            <a:off x="548640" y="1554480"/>
            <a:ext cx="6126480" cy="2514600"/>
          </a:xfrm>
          <a:prstGeom prst="roundRect">
            <a:avLst>
              <a:gd name="adj" fmla="val 4364"/>
            </a:avLst>
          </a:prstGeom>
          <a:solidFill>
            <a:srgbClr val="EEF3F1"/>
          </a:solidFill>
          <a:ln w="12700">
            <a:solidFill>
              <a:srgbClr val="E6E1D6"/>
            </a:solidFill>
            <a:prstDash val="solid"/>
          </a:ln>
        </p:spPr>
      </p:sp>
      <p:sp>
        <p:nvSpPr>
          <p:cNvPr id="9" name="Text 5"/>
          <p:cNvSpPr/>
          <p:nvPr/>
        </p:nvSpPr>
        <p:spPr>
          <a:xfrm>
            <a:off x="822960" y="1737360"/>
            <a:ext cx="55778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CALLED WITH STAIRS(3)</a:t>
            </a:r>
            <a:endParaRPr lang="en-US" sz="1050" dirty="0"/>
          </a:p>
        </p:txBody>
      </p:sp>
      <p:sp>
        <p:nvSpPr>
          <p:cNvPr id="10" name="Text 6"/>
          <p:cNvSpPr/>
          <p:nvPr/>
        </p:nvSpPr>
        <p:spPr>
          <a:xfrm>
            <a:off x="822960" y="2057400"/>
            <a:ext cx="5577840" cy="182880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static void stairs(int n)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(n &gt; 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stairs(n - 1);</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System.out.println("step " + 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1" name="Shape 7"/>
          <p:cNvSpPr/>
          <p:nvPr/>
        </p:nvSpPr>
        <p:spPr>
          <a:xfrm>
            <a:off x="548640" y="4206240"/>
            <a:ext cx="6126480" cy="1325880"/>
          </a:xfrm>
          <a:prstGeom prst="roundRect">
            <a:avLst>
              <a:gd name="adj" fmla="val 8276"/>
            </a:avLst>
          </a:prstGeom>
          <a:solidFill>
            <a:srgbClr val="1F2B28"/>
          </a:solidFill>
          <a:ln w="12700">
            <a:solidFill>
              <a:srgbClr val="1F2B28"/>
            </a:solidFill>
            <a:prstDash val="solid"/>
          </a:ln>
        </p:spPr>
      </p:sp>
      <p:sp>
        <p:nvSpPr>
          <p:cNvPr id="12" name="Text 8"/>
          <p:cNvSpPr/>
          <p:nvPr/>
        </p:nvSpPr>
        <p:spPr>
          <a:xfrm>
            <a:off x="822960" y="434340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4617720"/>
            <a:ext cx="5577840" cy="8229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step 1</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step 2</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step 3</a:t>
            </a:r>
            <a:endParaRPr lang="en-US" sz="2000" dirty="0"/>
          </a:p>
        </p:txBody>
      </p:sp>
      <p:sp>
        <p:nvSpPr>
          <p:cNvPr id="14" name="Text 10"/>
          <p:cNvSpPr/>
          <p:nvPr/>
        </p:nvSpPr>
        <p:spPr>
          <a:xfrm>
            <a:off x="6949440" y="1600200"/>
            <a:ext cx="45720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CALL STACK AT ITS TALLEST</a:t>
            </a:r>
            <a:endParaRPr lang="en-US" sz="1050" dirty="0"/>
          </a:p>
        </p:txBody>
      </p:sp>
      <p:sp>
        <p:nvSpPr>
          <p:cNvPr id="15" name="Shape 11"/>
          <p:cNvSpPr/>
          <p:nvPr/>
        </p:nvSpPr>
        <p:spPr>
          <a:xfrm>
            <a:off x="6949440" y="1920240"/>
            <a:ext cx="4690872" cy="777240"/>
          </a:xfrm>
          <a:prstGeom prst="roundRect">
            <a:avLst>
              <a:gd name="adj" fmla="val 11765"/>
            </a:avLst>
          </a:prstGeom>
          <a:solidFill>
            <a:srgbClr val="DDF5EE"/>
          </a:solidFill>
          <a:ln w="15875">
            <a:solidFill>
              <a:srgbClr val="0E7C6B"/>
            </a:solidFill>
            <a:prstDash val="solid"/>
          </a:ln>
        </p:spPr>
      </p:sp>
      <p:sp>
        <p:nvSpPr>
          <p:cNvPr id="16" name="Text 12"/>
          <p:cNvSpPr/>
          <p:nvPr/>
        </p:nvSpPr>
        <p:spPr>
          <a:xfrm>
            <a:off x="7132320" y="1920240"/>
            <a:ext cx="1554480" cy="777240"/>
          </a:xfrm>
          <a:prstGeom prst="rect">
            <a:avLst/>
          </a:prstGeom>
          <a:noFill/>
          <a:ln/>
        </p:spPr>
        <p:txBody>
          <a:bodyPr wrap="square" lIns="0" tIns="0" rIns="0" bIns="0" rtlCol="0" anchor="ctr"/>
          <a:lstStyle/>
          <a:p>
            <a:pPr indent="0" marL="0">
              <a:buNone/>
            </a:pPr>
            <a:r>
              <a:rPr lang="en-US" sz="1600" b="1" dirty="0">
                <a:solidFill>
                  <a:srgbClr val="1F2B28"/>
                </a:solidFill>
                <a:latin typeface="Atkinson Hyperlegible Mono" pitchFamily="34" charset="0"/>
                <a:ea typeface="Atkinson Hyperlegible Mono" pitchFamily="34" charset="-122"/>
                <a:cs typeface="Atkinson Hyperlegible Mono" pitchFamily="34" charset="-120"/>
              </a:rPr>
              <a:t>stairs(0)</a:t>
            </a:r>
            <a:endParaRPr lang="en-US" sz="1600" dirty="0"/>
          </a:p>
        </p:txBody>
      </p:sp>
      <p:sp>
        <p:nvSpPr>
          <p:cNvPr id="17" name="Text 13"/>
          <p:cNvSpPr/>
          <p:nvPr/>
        </p:nvSpPr>
        <p:spPr>
          <a:xfrm>
            <a:off x="8686800" y="1920240"/>
            <a:ext cx="868680" cy="777240"/>
          </a:xfrm>
          <a:prstGeom prst="rect">
            <a:avLst/>
          </a:prstGeom>
          <a:noFill/>
          <a:ln/>
        </p:spPr>
        <p:txBody>
          <a:bodyPr wrap="square" lIns="0" tIns="0" rIns="0" bIns="0" rtlCol="0" anchor="ctr"/>
          <a:lstStyle/>
          <a:p>
            <a:pPr indent="0" marL="0">
              <a:buNone/>
            </a:pPr>
            <a:r>
              <a:rPr lang="en-US" sz="1600" dirty="0">
                <a:solidFill>
                  <a:srgbClr val="0B5A4D"/>
                </a:solidFill>
                <a:latin typeface="Atkinson Hyperlegible Mono" pitchFamily="34" charset="0"/>
                <a:ea typeface="Atkinson Hyperlegible Mono" pitchFamily="34" charset="-122"/>
                <a:cs typeface="Atkinson Hyperlegible Mono" pitchFamily="34" charset="-120"/>
              </a:rPr>
              <a:t>n = 0</a:t>
            </a:r>
            <a:endParaRPr lang="en-US" sz="1600" dirty="0"/>
          </a:p>
        </p:txBody>
      </p:sp>
      <p:sp>
        <p:nvSpPr>
          <p:cNvPr id="18" name="Text 14"/>
          <p:cNvSpPr/>
          <p:nvPr/>
        </p:nvSpPr>
        <p:spPr>
          <a:xfrm>
            <a:off x="9555480" y="1920240"/>
            <a:ext cx="2011680" cy="777240"/>
          </a:xfrm>
          <a:prstGeom prst="rect">
            <a:avLst/>
          </a:prstGeom>
          <a:noFill/>
          <a:ln/>
        </p:spPr>
        <p:txBody>
          <a:bodyPr wrap="square" lIns="0" tIns="0" rIns="0" bIns="0" rtlCol="0" anchor="ctr"/>
          <a:lstStyle/>
          <a:p>
            <a:pPr indent="0" marL="0">
              <a:buNone/>
            </a:pPr>
            <a:r>
              <a:rPr lang="en-US" sz="1350" dirty="0">
                <a:solidFill>
                  <a:srgbClr val="1F2B28"/>
                </a:solidFill>
                <a:latin typeface="Atkinson Hyperlegible Next" pitchFamily="34" charset="0"/>
                <a:ea typeface="Atkinson Hyperlegible Next" pitchFamily="34" charset="-122"/>
                <a:cs typeface="Atkinson Hyperlegible Next" pitchFamily="34" charset="-120"/>
              </a:rPr>
              <a:t>base case: returns at once</a:t>
            </a:r>
            <a:endParaRPr lang="en-US" sz="1350" dirty="0"/>
          </a:p>
        </p:txBody>
      </p:sp>
      <p:sp>
        <p:nvSpPr>
          <p:cNvPr id="19" name="Shape 15"/>
          <p:cNvSpPr/>
          <p:nvPr/>
        </p:nvSpPr>
        <p:spPr>
          <a:xfrm>
            <a:off x="6949440" y="2816352"/>
            <a:ext cx="4690872" cy="777240"/>
          </a:xfrm>
          <a:prstGeom prst="roundRect">
            <a:avLst>
              <a:gd name="adj" fmla="val 11765"/>
            </a:avLst>
          </a:prstGeom>
          <a:solidFill>
            <a:srgbClr val="FFFFFF"/>
          </a:solidFill>
          <a:ln w="15875">
            <a:solidFill>
              <a:srgbClr val="868F8A"/>
            </a:solidFill>
            <a:prstDash val="solid"/>
          </a:ln>
        </p:spPr>
      </p:sp>
      <p:sp>
        <p:nvSpPr>
          <p:cNvPr id="20" name="Text 16"/>
          <p:cNvSpPr/>
          <p:nvPr/>
        </p:nvSpPr>
        <p:spPr>
          <a:xfrm>
            <a:off x="7132320" y="2816352"/>
            <a:ext cx="1554480" cy="777240"/>
          </a:xfrm>
          <a:prstGeom prst="rect">
            <a:avLst/>
          </a:prstGeom>
          <a:noFill/>
          <a:ln/>
        </p:spPr>
        <p:txBody>
          <a:bodyPr wrap="square" lIns="0" tIns="0" rIns="0" bIns="0" rtlCol="0" anchor="ctr"/>
          <a:lstStyle/>
          <a:p>
            <a:pPr indent="0" marL="0">
              <a:buNone/>
            </a:pPr>
            <a:r>
              <a:rPr lang="en-US" sz="1600" b="1" dirty="0">
                <a:solidFill>
                  <a:srgbClr val="1F2B28"/>
                </a:solidFill>
                <a:latin typeface="Atkinson Hyperlegible Mono" pitchFamily="34" charset="0"/>
                <a:ea typeface="Atkinson Hyperlegible Mono" pitchFamily="34" charset="-122"/>
                <a:cs typeface="Atkinson Hyperlegible Mono" pitchFamily="34" charset="-120"/>
              </a:rPr>
              <a:t>stairs(1)</a:t>
            </a:r>
            <a:endParaRPr lang="en-US" sz="1600" dirty="0"/>
          </a:p>
        </p:txBody>
      </p:sp>
      <p:sp>
        <p:nvSpPr>
          <p:cNvPr id="21" name="Text 17"/>
          <p:cNvSpPr/>
          <p:nvPr/>
        </p:nvSpPr>
        <p:spPr>
          <a:xfrm>
            <a:off x="8686800" y="2816352"/>
            <a:ext cx="868680" cy="777240"/>
          </a:xfrm>
          <a:prstGeom prst="rect">
            <a:avLst/>
          </a:prstGeom>
          <a:noFill/>
          <a:ln/>
        </p:spPr>
        <p:txBody>
          <a:bodyPr wrap="square" lIns="0" tIns="0" rIns="0" bIns="0" rtlCol="0" anchor="ctr"/>
          <a:lstStyle/>
          <a:p>
            <a:pPr indent="0" marL="0">
              <a:buNone/>
            </a:pPr>
            <a:r>
              <a:rPr lang="en-US" sz="1600" dirty="0">
                <a:solidFill>
                  <a:srgbClr val="0B5A4D"/>
                </a:solidFill>
                <a:latin typeface="Atkinson Hyperlegible Mono" pitchFamily="34" charset="0"/>
                <a:ea typeface="Atkinson Hyperlegible Mono" pitchFamily="34" charset="-122"/>
                <a:cs typeface="Atkinson Hyperlegible Mono" pitchFamily="34" charset="-120"/>
              </a:rPr>
              <a:t>n = 1</a:t>
            </a:r>
            <a:endParaRPr lang="en-US" sz="1600" dirty="0"/>
          </a:p>
        </p:txBody>
      </p:sp>
      <p:sp>
        <p:nvSpPr>
          <p:cNvPr id="22" name="Text 18"/>
          <p:cNvSpPr/>
          <p:nvPr/>
        </p:nvSpPr>
        <p:spPr>
          <a:xfrm>
            <a:off x="9555480" y="2816352"/>
            <a:ext cx="2011680" cy="777240"/>
          </a:xfrm>
          <a:prstGeom prst="rect">
            <a:avLst/>
          </a:prstGeom>
          <a:noFill/>
          <a:ln/>
        </p:spPr>
        <p:txBody>
          <a:bodyPr wrap="square" lIns="0" tIns="0" rIns="0" bIns="0" rtlCol="0" anchor="ctr"/>
          <a:lstStyle/>
          <a:p>
            <a:pPr indent="0" marL="0">
              <a:buNone/>
            </a:pPr>
            <a:r>
              <a:rPr lang="en-US" sz="1350" dirty="0">
                <a:solidFill>
                  <a:srgbClr val="1F2B28"/>
                </a:solidFill>
                <a:latin typeface="Atkinson Hyperlegible Next" pitchFamily="34" charset="0"/>
                <a:ea typeface="Atkinson Hyperlegible Next" pitchFamily="34" charset="-122"/>
                <a:cs typeface="Atkinson Hyperlegible Next" pitchFamily="34" charset="-120"/>
              </a:rPr>
              <a:t>waiting, then prints step 1</a:t>
            </a:r>
            <a:endParaRPr lang="en-US" sz="1350" dirty="0"/>
          </a:p>
        </p:txBody>
      </p:sp>
      <p:sp>
        <p:nvSpPr>
          <p:cNvPr id="23" name="Shape 19"/>
          <p:cNvSpPr/>
          <p:nvPr/>
        </p:nvSpPr>
        <p:spPr>
          <a:xfrm>
            <a:off x="6949440" y="3712464"/>
            <a:ext cx="4690872" cy="777240"/>
          </a:xfrm>
          <a:prstGeom prst="roundRect">
            <a:avLst>
              <a:gd name="adj" fmla="val 11765"/>
            </a:avLst>
          </a:prstGeom>
          <a:solidFill>
            <a:srgbClr val="FFFFFF"/>
          </a:solidFill>
          <a:ln w="15875">
            <a:solidFill>
              <a:srgbClr val="868F8A"/>
            </a:solidFill>
            <a:prstDash val="solid"/>
          </a:ln>
        </p:spPr>
      </p:sp>
      <p:sp>
        <p:nvSpPr>
          <p:cNvPr id="24" name="Text 20"/>
          <p:cNvSpPr/>
          <p:nvPr/>
        </p:nvSpPr>
        <p:spPr>
          <a:xfrm>
            <a:off x="7132320" y="3712464"/>
            <a:ext cx="1554480" cy="777240"/>
          </a:xfrm>
          <a:prstGeom prst="rect">
            <a:avLst/>
          </a:prstGeom>
          <a:noFill/>
          <a:ln/>
        </p:spPr>
        <p:txBody>
          <a:bodyPr wrap="square" lIns="0" tIns="0" rIns="0" bIns="0" rtlCol="0" anchor="ctr"/>
          <a:lstStyle/>
          <a:p>
            <a:pPr indent="0" marL="0">
              <a:buNone/>
            </a:pPr>
            <a:r>
              <a:rPr lang="en-US" sz="1600" b="1" dirty="0">
                <a:solidFill>
                  <a:srgbClr val="1F2B28"/>
                </a:solidFill>
                <a:latin typeface="Atkinson Hyperlegible Mono" pitchFamily="34" charset="0"/>
                <a:ea typeface="Atkinson Hyperlegible Mono" pitchFamily="34" charset="-122"/>
                <a:cs typeface="Atkinson Hyperlegible Mono" pitchFamily="34" charset="-120"/>
              </a:rPr>
              <a:t>stairs(2)</a:t>
            </a:r>
            <a:endParaRPr lang="en-US" sz="1600" dirty="0"/>
          </a:p>
        </p:txBody>
      </p:sp>
      <p:sp>
        <p:nvSpPr>
          <p:cNvPr id="25" name="Text 21"/>
          <p:cNvSpPr/>
          <p:nvPr/>
        </p:nvSpPr>
        <p:spPr>
          <a:xfrm>
            <a:off x="8686800" y="3712464"/>
            <a:ext cx="868680" cy="777240"/>
          </a:xfrm>
          <a:prstGeom prst="rect">
            <a:avLst/>
          </a:prstGeom>
          <a:noFill/>
          <a:ln/>
        </p:spPr>
        <p:txBody>
          <a:bodyPr wrap="square" lIns="0" tIns="0" rIns="0" bIns="0" rtlCol="0" anchor="ctr"/>
          <a:lstStyle/>
          <a:p>
            <a:pPr indent="0" marL="0">
              <a:buNone/>
            </a:pPr>
            <a:r>
              <a:rPr lang="en-US" sz="1600" dirty="0">
                <a:solidFill>
                  <a:srgbClr val="0B5A4D"/>
                </a:solidFill>
                <a:latin typeface="Atkinson Hyperlegible Mono" pitchFamily="34" charset="0"/>
                <a:ea typeface="Atkinson Hyperlegible Mono" pitchFamily="34" charset="-122"/>
                <a:cs typeface="Atkinson Hyperlegible Mono" pitchFamily="34" charset="-120"/>
              </a:rPr>
              <a:t>n = 2</a:t>
            </a:r>
            <a:endParaRPr lang="en-US" sz="1600" dirty="0"/>
          </a:p>
        </p:txBody>
      </p:sp>
      <p:sp>
        <p:nvSpPr>
          <p:cNvPr id="26" name="Text 22"/>
          <p:cNvSpPr/>
          <p:nvPr/>
        </p:nvSpPr>
        <p:spPr>
          <a:xfrm>
            <a:off x="9555480" y="3712464"/>
            <a:ext cx="2011680" cy="777240"/>
          </a:xfrm>
          <a:prstGeom prst="rect">
            <a:avLst/>
          </a:prstGeom>
          <a:noFill/>
          <a:ln/>
        </p:spPr>
        <p:txBody>
          <a:bodyPr wrap="square" lIns="0" tIns="0" rIns="0" bIns="0" rtlCol="0" anchor="ctr"/>
          <a:lstStyle/>
          <a:p>
            <a:pPr indent="0" marL="0">
              <a:buNone/>
            </a:pPr>
            <a:r>
              <a:rPr lang="en-US" sz="1350" dirty="0">
                <a:solidFill>
                  <a:srgbClr val="1F2B28"/>
                </a:solidFill>
                <a:latin typeface="Atkinson Hyperlegible Next" pitchFamily="34" charset="0"/>
                <a:ea typeface="Atkinson Hyperlegible Next" pitchFamily="34" charset="-122"/>
                <a:cs typeface="Atkinson Hyperlegible Next" pitchFamily="34" charset="-120"/>
              </a:rPr>
              <a:t>waiting, then prints step 2</a:t>
            </a:r>
            <a:endParaRPr lang="en-US" sz="1350" dirty="0"/>
          </a:p>
        </p:txBody>
      </p:sp>
      <p:sp>
        <p:nvSpPr>
          <p:cNvPr id="27" name="Shape 23"/>
          <p:cNvSpPr/>
          <p:nvPr/>
        </p:nvSpPr>
        <p:spPr>
          <a:xfrm>
            <a:off x="6949440" y="4608576"/>
            <a:ext cx="4690872" cy="777240"/>
          </a:xfrm>
          <a:prstGeom prst="roundRect">
            <a:avLst>
              <a:gd name="adj" fmla="val 11765"/>
            </a:avLst>
          </a:prstGeom>
          <a:solidFill>
            <a:srgbClr val="FFFFFF"/>
          </a:solidFill>
          <a:ln w="15875">
            <a:solidFill>
              <a:srgbClr val="868F8A"/>
            </a:solidFill>
            <a:prstDash val="solid"/>
          </a:ln>
        </p:spPr>
      </p:sp>
      <p:sp>
        <p:nvSpPr>
          <p:cNvPr id="28" name="Text 24"/>
          <p:cNvSpPr/>
          <p:nvPr/>
        </p:nvSpPr>
        <p:spPr>
          <a:xfrm>
            <a:off x="7132320" y="4608576"/>
            <a:ext cx="1554480" cy="777240"/>
          </a:xfrm>
          <a:prstGeom prst="rect">
            <a:avLst/>
          </a:prstGeom>
          <a:noFill/>
          <a:ln/>
        </p:spPr>
        <p:txBody>
          <a:bodyPr wrap="square" lIns="0" tIns="0" rIns="0" bIns="0" rtlCol="0" anchor="ctr"/>
          <a:lstStyle/>
          <a:p>
            <a:pPr indent="0" marL="0">
              <a:buNone/>
            </a:pPr>
            <a:r>
              <a:rPr lang="en-US" sz="1600" b="1" dirty="0">
                <a:solidFill>
                  <a:srgbClr val="1F2B28"/>
                </a:solidFill>
                <a:latin typeface="Atkinson Hyperlegible Mono" pitchFamily="34" charset="0"/>
                <a:ea typeface="Atkinson Hyperlegible Mono" pitchFamily="34" charset="-122"/>
                <a:cs typeface="Atkinson Hyperlegible Mono" pitchFamily="34" charset="-120"/>
              </a:rPr>
              <a:t>stairs(3)</a:t>
            </a:r>
            <a:endParaRPr lang="en-US" sz="1600" dirty="0"/>
          </a:p>
        </p:txBody>
      </p:sp>
      <p:sp>
        <p:nvSpPr>
          <p:cNvPr id="29" name="Text 25"/>
          <p:cNvSpPr/>
          <p:nvPr/>
        </p:nvSpPr>
        <p:spPr>
          <a:xfrm>
            <a:off x="8686800" y="4608576"/>
            <a:ext cx="868680" cy="777240"/>
          </a:xfrm>
          <a:prstGeom prst="rect">
            <a:avLst/>
          </a:prstGeom>
          <a:noFill/>
          <a:ln/>
        </p:spPr>
        <p:txBody>
          <a:bodyPr wrap="square" lIns="0" tIns="0" rIns="0" bIns="0" rtlCol="0" anchor="ctr"/>
          <a:lstStyle/>
          <a:p>
            <a:pPr indent="0" marL="0">
              <a:buNone/>
            </a:pPr>
            <a:r>
              <a:rPr lang="en-US" sz="1600" dirty="0">
                <a:solidFill>
                  <a:srgbClr val="0B5A4D"/>
                </a:solidFill>
                <a:latin typeface="Atkinson Hyperlegible Mono" pitchFamily="34" charset="0"/>
                <a:ea typeface="Atkinson Hyperlegible Mono" pitchFamily="34" charset="-122"/>
                <a:cs typeface="Atkinson Hyperlegible Mono" pitchFamily="34" charset="-120"/>
              </a:rPr>
              <a:t>n = 3</a:t>
            </a:r>
            <a:endParaRPr lang="en-US" sz="1600" dirty="0"/>
          </a:p>
        </p:txBody>
      </p:sp>
      <p:sp>
        <p:nvSpPr>
          <p:cNvPr id="30" name="Text 26"/>
          <p:cNvSpPr/>
          <p:nvPr/>
        </p:nvSpPr>
        <p:spPr>
          <a:xfrm>
            <a:off x="9555480" y="4608576"/>
            <a:ext cx="2011680" cy="777240"/>
          </a:xfrm>
          <a:prstGeom prst="rect">
            <a:avLst/>
          </a:prstGeom>
          <a:noFill/>
          <a:ln/>
        </p:spPr>
        <p:txBody>
          <a:bodyPr wrap="square" lIns="0" tIns="0" rIns="0" bIns="0" rtlCol="0" anchor="ctr"/>
          <a:lstStyle/>
          <a:p>
            <a:pPr indent="0" marL="0">
              <a:buNone/>
            </a:pPr>
            <a:r>
              <a:rPr lang="en-US" sz="1350" dirty="0">
                <a:solidFill>
                  <a:srgbClr val="1F2B28"/>
                </a:solidFill>
                <a:latin typeface="Atkinson Hyperlegible Next" pitchFamily="34" charset="0"/>
                <a:ea typeface="Atkinson Hyperlegible Next" pitchFamily="34" charset="-122"/>
                <a:cs typeface="Atkinson Hyperlegible Next" pitchFamily="34" charset="-120"/>
              </a:rPr>
              <a:t>waiting, then prints step 3</a:t>
            </a:r>
            <a:endParaRPr lang="en-US" sz="1350" dirty="0"/>
          </a:p>
        </p:txBody>
      </p:sp>
      <p:sp>
        <p:nvSpPr>
          <p:cNvPr id="31" name="Text 27"/>
          <p:cNvSpPr/>
          <p:nvPr/>
        </p:nvSpPr>
        <p:spPr>
          <a:xfrm>
            <a:off x="548640" y="5669280"/>
            <a:ext cx="11094415" cy="41148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Each call keeps its own n. Calls finish newest first.</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In, middle, out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4.16 Recursion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11</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Write the exact output of visit(2).</a:t>
            </a:r>
            <a:endParaRPr lang="en-US" sz="2200" dirty="0"/>
          </a:p>
        </p:txBody>
      </p:sp>
      <p:sp>
        <p:nvSpPr>
          <p:cNvPr id="12" name="Shape 8"/>
          <p:cNvSpPr/>
          <p:nvPr/>
        </p:nvSpPr>
        <p:spPr>
          <a:xfrm>
            <a:off x="868680" y="2971800"/>
            <a:ext cx="6400800" cy="2971800"/>
          </a:xfrm>
          <a:prstGeom prst="roundRect">
            <a:avLst>
              <a:gd name="adj" fmla="val 3692"/>
            </a:avLst>
          </a:prstGeom>
          <a:solidFill>
            <a:srgbClr val="EEF3F1"/>
          </a:solidFill>
          <a:ln w="12700">
            <a:solidFill>
              <a:srgbClr val="E6E1D6"/>
            </a:solidFill>
            <a:prstDash val="solid"/>
          </a:ln>
        </p:spPr>
      </p:sp>
      <p:sp>
        <p:nvSpPr>
          <p:cNvPr id="13" name="Text 9"/>
          <p:cNvSpPr/>
          <p:nvPr/>
        </p:nvSpPr>
        <p:spPr>
          <a:xfrm>
            <a:off x="1143000" y="3154680"/>
            <a:ext cx="5852160" cy="26060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static void visit(int n)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(n == 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System.out.println("middle");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 else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System.out.println("in " + 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visit(n - 1);</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System.out.println("out " + 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4" name="Shape 10"/>
          <p:cNvSpPr/>
          <p:nvPr/>
        </p:nvSpPr>
        <p:spPr>
          <a:xfrm>
            <a:off x="7589520" y="2971800"/>
            <a:ext cx="3749040" cy="2971800"/>
          </a:xfrm>
          <a:prstGeom prst="roundRect">
            <a:avLst>
              <a:gd name="adj" fmla="val 4615"/>
            </a:avLst>
          </a:prstGeom>
          <a:solidFill>
            <a:srgbClr val="FFFFFF"/>
          </a:solidFill>
          <a:ln w="12700">
            <a:solidFill>
              <a:srgbClr val="E6E1D6"/>
            </a:solidFill>
            <a:prstDash val="solid"/>
          </a:ln>
        </p:spPr>
      </p:sp>
      <p:sp>
        <p:nvSpPr>
          <p:cNvPr id="15" name="Text 11"/>
          <p:cNvSpPr/>
          <p:nvPr/>
        </p:nvSpPr>
        <p:spPr>
          <a:xfrm>
            <a:off x="7863840" y="3200400"/>
            <a:ext cx="27432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YOUR OUTPUT</a:t>
            </a:r>
            <a:endParaRPr lang="en-US" sz="1050" dirty="0"/>
          </a:p>
        </p:txBody>
      </p:sp>
      <p:sp>
        <p:nvSpPr>
          <p:cNvPr id="16" name="Text 12"/>
          <p:cNvSpPr/>
          <p:nvPr/>
        </p:nvSpPr>
        <p:spPr>
          <a:xfrm>
            <a:off x="7863840" y="4800600"/>
            <a:ext cx="3200400" cy="914400"/>
          </a:xfrm>
          <a:prstGeom prst="rect">
            <a:avLst/>
          </a:prstGeom>
          <a:noFill/>
          <a:ln/>
        </p:spPr>
        <p:txBody>
          <a:bodyPr wrap="square" lIns="0" tIns="0" rIns="0" bIns="0" rtlCol="0" anchor="t"/>
          <a:lstStyle/>
          <a:p>
            <a:pPr indent="0" marL="0">
              <a:buNone/>
            </a:pPr>
            <a:r>
              <a:rPr lang="en-US" sz="1500" dirty="0">
                <a:solidFill>
                  <a:srgbClr val="4F5D58"/>
                </a:solidFill>
                <a:latin typeface="Atkinson Hyperlegible Next" pitchFamily="34" charset="0"/>
                <a:ea typeface="Atkinson Hyperlegible Next" pitchFamily="34" charset="-122"/>
                <a:cs typeface="Atkinson Hyperlegible Next" pitchFamily="34" charset="-120"/>
              </a:rPr>
              <a:t>Hint: which line runs before the call, and which runs after it returns?</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3</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3</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Returning values on the way back</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Going down, coming back up</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4.16 Recursion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13</a:t>
            </a:r>
            <a:endParaRPr lang="en-US" sz="1000" dirty="0"/>
          </a:p>
        </p:txBody>
      </p:sp>
      <p:sp>
        <p:nvSpPr>
          <p:cNvPr id="8" name="Shape 4"/>
          <p:cNvSpPr/>
          <p:nvPr/>
        </p:nvSpPr>
        <p:spPr>
          <a:xfrm>
            <a:off x="548640" y="1554480"/>
            <a:ext cx="5120640" cy="2514600"/>
          </a:xfrm>
          <a:prstGeom prst="roundRect">
            <a:avLst>
              <a:gd name="adj" fmla="val 4364"/>
            </a:avLst>
          </a:prstGeom>
          <a:solidFill>
            <a:srgbClr val="EEF3F1"/>
          </a:solidFill>
          <a:ln w="12700">
            <a:solidFill>
              <a:srgbClr val="E6E1D6"/>
            </a:solidFill>
            <a:prstDash val="solid"/>
          </a:ln>
        </p:spPr>
      </p:sp>
      <p:sp>
        <p:nvSpPr>
          <p:cNvPr id="9" name="Text 5"/>
          <p:cNvSpPr/>
          <p:nvPr/>
        </p:nvSpPr>
        <p:spPr>
          <a:xfrm>
            <a:off x="822960" y="1737360"/>
            <a:ext cx="45720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CALLED WITH SUMTO(4)</a:t>
            </a:r>
            <a:endParaRPr lang="en-US" sz="1050" dirty="0"/>
          </a:p>
        </p:txBody>
      </p:sp>
      <p:sp>
        <p:nvSpPr>
          <p:cNvPr id="10" name="Text 6"/>
          <p:cNvSpPr/>
          <p:nvPr/>
        </p:nvSpPr>
        <p:spPr>
          <a:xfrm>
            <a:off x="822960" y="2057400"/>
            <a:ext cx="4572000" cy="182880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static int sumTo(int n)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(n == 1)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1;</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n + sumTo(n - 1);</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1" name="Shape 7"/>
          <p:cNvSpPr/>
          <p:nvPr/>
        </p:nvSpPr>
        <p:spPr>
          <a:xfrm>
            <a:off x="548640" y="4206240"/>
            <a:ext cx="5120640" cy="868680"/>
          </a:xfrm>
          <a:prstGeom prst="roundRect">
            <a:avLst>
              <a:gd name="adj" fmla="val 12632"/>
            </a:avLst>
          </a:prstGeom>
          <a:solidFill>
            <a:srgbClr val="1F2B28"/>
          </a:solidFill>
          <a:ln w="12700">
            <a:solidFill>
              <a:srgbClr val="1F2B28"/>
            </a:solidFill>
            <a:prstDash val="solid"/>
          </a:ln>
        </p:spPr>
      </p:sp>
      <p:sp>
        <p:nvSpPr>
          <p:cNvPr id="12" name="Text 8"/>
          <p:cNvSpPr/>
          <p:nvPr/>
        </p:nvSpPr>
        <p:spPr>
          <a:xfrm>
            <a:off x="822960" y="434340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4617720"/>
            <a:ext cx="4572000" cy="3657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10</a:t>
            </a:r>
            <a:endParaRPr lang="en-US" sz="200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5897880" y="1554480"/>
          <a:ext cx="5742432" cy="914400"/>
        </p:xfrm>
        <a:graphic>
          <a:graphicData uri="http://schemas.openxmlformats.org/drawingml/2006/table">
            <a:tbl>
              <a:tblPr/>
              <a:tblGrid>
                <a:gridCol w="1463040"/>
                <a:gridCol w="2130552"/>
                <a:gridCol w="2148840"/>
              </a:tblGrid>
              <a:tr h="566928">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Call</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Going down</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Back up: returns</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66928">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sumTo(4)</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4 + sumTo(3)</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b="1" dirty="0">
                          <a:solidFill>
                            <a:srgbClr val="0B5A4D"/>
                          </a:solidFill>
                          <a:latin typeface="Atkinson Hyperlegible Mono" pitchFamily="34" charset="0"/>
                          <a:ea typeface="Atkinson Hyperlegible Mono" pitchFamily="34" charset="-122"/>
                          <a:cs typeface="Atkinson Hyperlegible Mono" pitchFamily="34" charset="-120"/>
                        </a:rPr>
                        <a:t>4 + 6 = 10</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sumTo(3)</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3 + sumTo(2)</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b="1" dirty="0">
                          <a:solidFill>
                            <a:srgbClr val="0B5A4D"/>
                          </a:solidFill>
                          <a:latin typeface="Atkinson Hyperlegible Mono" pitchFamily="34" charset="0"/>
                          <a:ea typeface="Atkinson Hyperlegible Mono" pitchFamily="34" charset="-122"/>
                          <a:cs typeface="Atkinson Hyperlegible Mono" pitchFamily="34" charset="-120"/>
                        </a:rPr>
                        <a:t>3 + 3 = 6</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sumTo(2)</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2 + sumTo(1)</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b="1" dirty="0">
                          <a:solidFill>
                            <a:srgbClr val="0B5A4D"/>
                          </a:solidFill>
                          <a:latin typeface="Atkinson Hyperlegible Mono" pitchFamily="34" charset="0"/>
                          <a:ea typeface="Atkinson Hyperlegible Mono" pitchFamily="34" charset="-122"/>
                          <a:cs typeface="Atkinson Hyperlegible Mono" pitchFamily="34" charset="-120"/>
                        </a:rPr>
                        <a:t>2 + 1 = 3</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sumTo(1)</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base case</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b="1" dirty="0">
                          <a:solidFill>
                            <a:srgbClr val="0B5A4D"/>
                          </a:solidFill>
                          <a:latin typeface="Atkinson Hyperlegible Mono" pitchFamily="34" charset="0"/>
                          <a:ea typeface="Atkinson Hyperlegible Mono" pitchFamily="34" charset="-122"/>
                          <a:cs typeface="Atkinson Hyperlegible Mono" pitchFamily="34" charset="-120"/>
                        </a:rPr>
                        <a:t>1</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5" name="Shape 10"/>
          <p:cNvSpPr/>
          <p:nvPr/>
        </p:nvSpPr>
        <p:spPr>
          <a:xfrm>
            <a:off x="548640" y="5257800"/>
            <a:ext cx="11094415" cy="777240"/>
          </a:xfrm>
          <a:prstGeom prst="roundRect">
            <a:avLst>
              <a:gd name="adj" fmla="val 23529"/>
            </a:avLst>
          </a:prstGeom>
          <a:solidFill>
            <a:srgbClr val="E3F0FF"/>
          </a:solidFill>
          <a:ln w="12700">
            <a:solidFill>
              <a:srgbClr val="E3F0FF"/>
            </a:solidFill>
            <a:prstDash val="solid"/>
          </a:ln>
        </p:spPr>
      </p:sp>
      <p:sp>
        <p:nvSpPr>
          <p:cNvPr id="16" name="Text 11"/>
          <p:cNvSpPr/>
          <p:nvPr/>
        </p:nvSpPr>
        <p:spPr>
          <a:xfrm>
            <a:off x="868680" y="5394960"/>
            <a:ext cx="10500055" cy="50292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Each call combines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its own work</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with the value its recursive call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returns</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7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Trace it: going down, then back up</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4.16 Recursion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14</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What does mystery(14) return? How many calls are made in all?</a:t>
            </a:r>
            <a:endParaRPr lang="en-US" sz="2200" dirty="0"/>
          </a:p>
        </p:txBody>
      </p:sp>
      <p:sp>
        <p:nvSpPr>
          <p:cNvPr id="12" name="Shape 8"/>
          <p:cNvSpPr/>
          <p:nvPr/>
        </p:nvSpPr>
        <p:spPr>
          <a:xfrm>
            <a:off x="868680" y="2971800"/>
            <a:ext cx="6035040" cy="2514600"/>
          </a:xfrm>
          <a:prstGeom prst="roundRect">
            <a:avLst>
              <a:gd name="adj" fmla="val 4364"/>
            </a:avLst>
          </a:prstGeom>
          <a:solidFill>
            <a:srgbClr val="EEF3F1"/>
          </a:solidFill>
          <a:ln w="12700">
            <a:solidFill>
              <a:srgbClr val="E6E1D6"/>
            </a:solidFill>
            <a:prstDash val="solid"/>
          </a:ln>
        </p:spPr>
      </p:sp>
      <p:sp>
        <p:nvSpPr>
          <p:cNvPr id="13" name="Text 9"/>
          <p:cNvSpPr/>
          <p:nvPr/>
        </p:nvSpPr>
        <p:spPr>
          <a:xfrm>
            <a:off x="1143000" y="3154680"/>
            <a:ext cx="5486400" cy="214884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public static int mystery(int n)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if (n &lt; 3)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return n;</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return mystery(n / 3) + n % 3;</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7178040" y="2971800"/>
          <a:ext cx="4160520" cy="914400"/>
        </p:xfrm>
        <a:graphic>
          <a:graphicData uri="http://schemas.openxmlformats.org/drawingml/2006/table">
            <a:tbl>
              <a:tblPr/>
              <a:tblGrid>
                <a:gridCol w="1691640"/>
                <a:gridCol w="1463040"/>
                <a:gridCol w="1005840"/>
              </a:tblGrid>
              <a:tr h="54864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Call</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Waits on</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Returns</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48640">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mystery(14)</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4</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4</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Recursion and loops</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The parameter does the job of the loop variable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4.16 Recursion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16</a:t>
            </a:r>
            <a:endParaRPr lang="en-US" sz="1000" dirty="0"/>
          </a:p>
        </p:txBody>
      </p:sp>
      <p:sp>
        <p:nvSpPr>
          <p:cNvPr id="8" name="Shape 4"/>
          <p:cNvSpPr/>
          <p:nvPr/>
        </p:nvSpPr>
        <p:spPr>
          <a:xfrm>
            <a:off x="548640" y="1554480"/>
            <a:ext cx="5120640" cy="1920240"/>
          </a:xfrm>
          <a:prstGeom prst="roundRect">
            <a:avLst>
              <a:gd name="adj" fmla="val 5714"/>
            </a:avLst>
          </a:prstGeom>
          <a:solidFill>
            <a:srgbClr val="EEF3F1"/>
          </a:solidFill>
          <a:ln w="12700">
            <a:solidFill>
              <a:srgbClr val="E6E1D6"/>
            </a:solidFill>
            <a:prstDash val="solid"/>
          </a:ln>
        </p:spPr>
      </p:sp>
      <p:sp>
        <p:nvSpPr>
          <p:cNvPr id="9" name="Text 5"/>
          <p:cNvSpPr/>
          <p:nvPr/>
        </p:nvSpPr>
        <p:spPr>
          <a:xfrm>
            <a:off x="822960" y="1737360"/>
            <a:ext cx="45720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LOOP</a:t>
            </a:r>
            <a:endParaRPr lang="en-US" sz="1050" dirty="0"/>
          </a:p>
        </p:txBody>
      </p:sp>
      <p:sp>
        <p:nvSpPr>
          <p:cNvPr id="10" name="Text 6"/>
          <p:cNvSpPr/>
          <p:nvPr/>
        </p:nvSpPr>
        <p:spPr>
          <a:xfrm>
            <a:off x="822960" y="2057400"/>
            <a:ext cx="4572000" cy="12344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n = 3; n &gt; 0; n--)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System.out.println("Liftoff!");</a:t>
            </a:r>
            <a:endParaRPr lang="en-US" sz="1500" dirty="0"/>
          </a:p>
        </p:txBody>
      </p:sp>
      <p:sp>
        <p:nvSpPr>
          <p:cNvPr id="11" name="Shape 7"/>
          <p:cNvSpPr/>
          <p:nvPr/>
        </p:nvSpPr>
        <p:spPr>
          <a:xfrm>
            <a:off x="5897880" y="1554480"/>
            <a:ext cx="5742432" cy="2697480"/>
          </a:xfrm>
          <a:prstGeom prst="roundRect">
            <a:avLst>
              <a:gd name="adj" fmla="val 4068"/>
            </a:avLst>
          </a:prstGeom>
          <a:solidFill>
            <a:srgbClr val="EEF3F1"/>
          </a:solidFill>
          <a:ln w="12700">
            <a:solidFill>
              <a:srgbClr val="E6E1D6"/>
            </a:solidFill>
            <a:prstDash val="solid"/>
          </a:ln>
        </p:spPr>
      </p:sp>
      <p:sp>
        <p:nvSpPr>
          <p:cNvPr id="12" name="Text 8"/>
          <p:cNvSpPr/>
          <p:nvPr/>
        </p:nvSpPr>
        <p:spPr>
          <a:xfrm>
            <a:off x="6172200" y="1737360"/>
            <a:ext cx="5193792"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RECURSION, CALLED WITH COUNTDOWN(3)</a:t>
            </a:r>
            <a:endParaRPr lang="en-US" sz="1050" dirty="0"/>
          </a:p>
        </p:txBody>
      </p:sp>
      <p:sp>
        <p:nvSpPr>
          <p:cNvPr id="13" name="Text 9"/>
          <p:cNvSpPr/>
          <p:nvPr/>
        </p:nvSpPr>
        <p:spPr>
          <a:xfrm>
            <a:off x="6172200" y="2057400"/>
            <a:ext cx="5193792" cy="2011680"/>
          </a:xfrm>
          <a:prstGeom prst="rect">
            <a:avLst/>
          </a:prstGeom>
          <a:noFill/>
          <a:ln/>
        </p:spPr>
        <p:txBody>
          <a:bodyPr wrap="square" lIns="0" tIns="0" rIns="0" bIns="0" rtlCol="0" anchor="t"/>
          <a:lstStyle/>
          <a:p>
            <a:pPr indent="0" marL="0">
              <a:lnSpc>
                <a:spcPct val="115000"/>
              </a:lnSpc>
              <a:buNone/>
            </a:pPr>
            <a:r>
              <a:rPr lang="en-US" sz="1450" dirty="0">
                <a:solidFill>
                  <a:srgbClr val="1F2B28"/>
                </a:solidFill>
                <a:latin typeface="Atkinson Hyperlegible Mono" pitchFamily="34" charset="0"/>
                <a:ea typeface="Atkinson Hyperlegible Mono" pitchFamily="34" charset="-122"/>
                <a:cs typeface="Atkinson Hyperlegible Mono" pitchFamily="34" charset="-120"/>
              </a:rPr>
              <a:t>public static void countdown(int n) {</a:t>
            </a:r>
            <a:endParaRPr lang="en-US" sz="1450" dirty="0"/>
          </a:p>
          <a:p>
            <a:pPr indent="0" marL="0">
              <a:lnSpc>
                <a:spcPct val="115000"/>
              </a:lnSpc>
              <a:buNone/>
            </a:pPr>
            <a:r>
              <a:rPr lang="en-US" sz="1450" dirty="0">
                <a:solidFill>
                  <a:srgbClr val="1F2B28"/>
                </a:solidFill>
                <a:latin typeface="Atkinson Hyperlegible Mono" pitchFamily="34" charset="0"/>
                <a:ea typeface="Atkinson Hyperlegible Mono" pitchFamily="34" charset="-122"/>
                <a:cs typeface="Atkinson Hyperlegible Mono" pitchFamily="34" charset="-120"/>
              </a:rPr>
              <a:t>    if (n == 0) {</a:t>
            </a:r>
            <a:endParaRPr lang="en-US" sz="1450" dirty="0"/>
          </a:p>
          <a:p>
            <a:pPr indent="0" marL="0">
              <a:lnSpc>
                <a:spcPct val="115000"/>
              </a:lnSpc>
              <a:buNone/>
            </a:pPr>
            <a:r>
              <a:rPr lang="en-US" sz="1450" dirty="0">
                <a:solidFill>
                  <a:srgbClr val="1F2B28"/>
                </a:solidFill>
                <a:latin typeface="Atkinson Hyperlegible Mono" pitchFamily="34" charset="0"/>
                <a:ea typeface="Atkinson Hyperlegible Mono" pitchFamily="34" charset="-122"/>
                <a:cs typeface="Atkinson Hyperlegible Mono" pitchFamily="34" charset="-120"/>
              </a:rPr>
              <a:t>        System.out.println("Liftoff!");</a:t>
            </a:r>
            <a:endParaRPr lang="en-US" sz="1450" dirty="0"/>
          </a:p>
          <a:p>
            <a:pPr indent="0" marL="0">
              <a:lnSpc>
                <a:spcPct val="115000"/>
              </a:lnSpc>
              <a:buNone/>
            </a:pPr>
            <a:r>
              <a:rPr lang="en-US" sz="1450" dirty="0">
                <a:solidFill>
                  <a:srgbClr val="1F2B28"/>
                </a:solidFill>
                <a:latin typeface="Atkinson Hyperlegible Mono" pitchFamily="34" charset="0"/>
                <a:ea typeface="Atkinson Hyperlegible Mono" pitchFamily="34" charset="-122"/>
                <a:cs typeface="Atkinson Hyperlegible Mono" pitchFamily="34" charset="-120"/>
              </a:rPr>
              <a:t>    } else {</a:t>
            </a:r>
            <a:endParaRPr lang="en-US" sz="1450" dirty="0"/>
          </a:p>
          <a:p>
            <a:pPr indent="0" marL="0">
              <a:lnSpc>
                <a:spcPct val="115000"/>
              </a:lnSpc>
              <a:buNone/>
            </a:pPr>
            <a:r>
              <a:rPr lang="en-US" sz="1450" dirty="0">
                <a:solidFill>
                  <a:srgbClr val="1F2B28"/>
                </a:solidFill>
                <a:latin typeface="Atkinson Hyperlegible Mono" pitchFamily="34" charset="0"/>
                <a:ea typeface="Atkinson Hyperlegible Mono" pitchFamily="34" charset="-122"/>
                <a:cs typeface="Atkinson Hyperlegible Mono" pitchFamily="34" charset="-120"/>
              </a:rPr>
              <a:t>        System.out.println(n);</a:t>
            </a:r>
            <a:endParaRPr lang="en-US" sz="1450" dirty="0"/>
          </a:p>
          <a:p>
            <a:pPr indent="0" marL="0">
              <a:lnSpc>
                <a:spcPct val="115000"/>
              </a:lnSpc>
              <a:buNone/>
            </a:pPr>
            <a:r>
              <a:rPr lang="en-US" sz="1450" dirty="0">
                <a:solidFill>
                  <a:srgbClr val="1F2B28"/>
                </a:solidFill>
                <a:latin typeface="Atkinson Hyperlegible Mono" pitchFamily="34" charset="0"/>
                <a:ea typeface="Atkinson Hyperlegible Mono" pitchFamily="34" charset="-122"/>
                <a:cs typeface="Atkinson Hyperlegible Mono" pitchFamily="34" charset="-120"/>
              </a:rPr>
              <a:t>        countdown(n - 1);</a:t>
            </a:r>
            <a:endParaRPr lang="en-US" sz="1450" dirty="0"/>
          </a:p>
          <a:p>
            <a:pPr indent="0" marL="0">
              <a:lnSpc>
                <a:spcPct val="115000"/>
              </a:lnSpc>
              <a:buNone/>
            </a:pPr>
            <a:r>
              <a:rPr lang="en-US" sz="145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450" dirty="0"/>
          </a:p>
          <a:p>
            <a:pPr indent="0" marL="0">
              <a:lnSpc>
                <a:spcPct val="115000"/>
              </a:lnSpc>
              <a:buNone/>
            </a:pPr>
            <a:r>
              <a:rPr lang="en-US" sz="145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450" dirty="0"/>
          </a:p>
        </p:txBody>
      </p:sp>
      <p:sp>
        <p:nvSpPr>
          <p:cNvPr id="14" name="Text 10"/>
          <p:cNvSpPr/>
          <p:nvPr/>
        </p:nvSpPr>
        <p:spPr>
          <a:xfrm>
            <a:off x="548640" y="3611880"/>
            <a:ext cx="5120640" cy="320040"/>
          </a:xfrm>
          <a:prstGeom prst="rect">
            <a:avLst/>
          </a:prstGeom>
          <a:noFill/>
          <a:ln/>
        </p:spPr>
        <p:txBody>
          <a:bodyPr wrap="square" lIns="0" tIns="0" rIns="0" bIns="0" rtlCol="0" anchor="ctr"/>
          <a:lstStyle/>
          <a:p>
            <a:pPr indent="0" marL="0">
              <a:buNone/>
            </a:pPr>
            <a:r>
              <a:rPr lang="en-US" sz="1500" dirty="0">
                <a:solidFill>
                  <a:srgbClr val="4F5D58"/>
                </a:solidFill>
                <a:latin typeface="Atkinson Hyperlegible Next" pitchFamily="34" charset="0"/>
                <a:ea typeface="Atkinson Hyperlegible Next" pitchFamily="34" charset="-122"/>
                <a:cs typeface="Atkinson Hyperlegible Next" pitchFamily="34" charset="-120"/>
              </a:rPr>
              <a:t>Both programs print the same thing:</a:t>
            </a:r>
            <a:endParaRPr lang="en-US" sz="1500" dirty="0"/>
          </a:p>
        </p:txBody>
      </p:sp>
      <p:sp>
        <p:nvSpPr>
          <p:cNvPr id="15" name="Shape 11"/>
          <p:cNvSpPr/>
          <p:nvPr/>
        </p:nvSpPr>
        <p:spPr>
          <a:xfrm>
            <a:off x="548640" y="3977640"/>
            <a:ext cx="5120640" cy="2057400"/>
          </a:xfrm>
          <a:prstGeom prst="roundRect">
            <a:avLst>
              <a:gd name="adj" fmla="val 5333"/>
            </a:avLst>
          </a:prstGeom>
          <a:solidFill>
            <a:srgbClr val="1F2B28"/>
          </a:solidFill>
          <a:ln w="12700">
            <a:solidFill>
              <a:srgbClr val="1F2B28"/>
            </a:solidFill>
            <a:prstDash val="solid"/>
          </a:ln>
        </p:spPr>
      </p:sp>
      <p:sp>
        <p:nvSpPr>
          <p:cNvPr id="16" name="Text 12"/>
          <p:cNvSpPr/>
          <p:nvPr/>
        </p:nvSpPr>
        <p:spPr>
          <a:xfrm>
            <a:off x="822960" y="411480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7" name="Text 13"/>
          <p:cNvSpPr/>
          <p:nvPr/>
        </p:nvSpPr>
        <p:spPr>
          <a:xfrm>
            <a:off x="822960" y="4389120"/>
            <a:ext cx="4572000" cy="15544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3</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2</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Liftoff!</a:t>
            </a:r>
            <a:endParaRPr lang="en-US" sz="20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5897880" y="4434840"/>
          <a:ext cx="5742432" cy="914400"/>
        </p:xfrm>
        <a:graphic>
          <a:graphicData uri="http://schemas.openxmlformats.org/drawingml/2006/table">
            <a:tbl>
              <a:tblPr/>
              <a:tblGrid>
                <a:gridCol w="1417320"/>
                <a:gridCol w="1783080"/>
                <a:gridCol w="2542032"/>
              </a:tblGrid>
              <a:tr h="402336">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Job</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Loop</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Recursion</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402336">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Starts at</a:t>
                      </a:r>
                      <a:endParaRPr lang="en-US" sz="17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n = 3</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countdown(3)</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02336">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Stops when</a:t>
                      </a:r>
                      <a:endParaRPr lang="en-US" sz="17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n &gt; 0 is false</a:t>
                      </a:r>
                      <a:endParaRPr lang="en-US" sz="14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base case n == 0</a:t>
                      </a:r>
                      <a:endParaRPr lang="en-US" sz="17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02336">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Moves on by</a:t>
                      </a:r>
                      <a:endParaRPr lang="en-US" sz="17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n--</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countdown(n - 1)</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Either one can replace the other</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4.16 Recursion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17</a:t>
            </a:r>
            <a:endParaRPr lang="en-US" sz="1000" dirty="0"/>
          </a:p>
        </p:txBody>
      </p:sp>
      <p:sp>
        <p:nvSpPr>
          <p:cNvPr id="8" name="Shape 4"/>
          <p:cNvSpPr/>
          <p:nvPr/>
        </p:nvSpPr>
        <p:spPr>
          <a:xfrm>
            <a:off x="548640" y="1554480"/>
            <a:ext cx="5486400" cy="2834640"/>
          </a:xfrm>
          <a:prstGeom prst="roundRect">
            <a:avLst>
              <a:gd name="adj" fmla="val 3871"/>
            </a:avLst>
          </a:prstGeom>
          <a:solidFill>
            <a:srgbClr val="EEF3F1"/>
          </a:solidFill>
          <a:ln w="12700">
            <a:solidFill>
              <a:srgbClr val="E6E1D6"/>
            </a:solidFill>
            <a:prstDash val="solid"/>
          </a:ln>
        </p:spPr>
      </p:sp>
      <p:sp>
        <p:nvSpPr>
          <p:cNvPr id="9" name="Text 5"/>
          <p:cNvSpPr/>
          <p:nvPr/>
        </p:nvSpPr>
        <p:spPr>
          <a:xfrm>
            <a:off x="822960" y="1737360"/>
            <a:ext cx="493776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ITERATIVE, CALLED WITH SUMLOOP(5)</a:t>
            </a:r>
            <a:endParaRPr lang="en-US" sz="1050" dirty="0"/>
          </a:p>
        </p:txBody>
      </p:sp>
      <p:sp>
        <p:nvSpPr>
          <p:cNvPr id="10" name="Text 6"/>
          <p:cNvSpPr/>
          <p:nvPr/>
        </p:nvSpPr>
        <p:spPr>
          <a:xfrm>
            <a:off x="822960" y="2057400"/>
            <a:ext cx="4937760" cy="21488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static int sumLoop(int n)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int total = 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for (int i = n; i &gt; 0; i--)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total += i;</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total;</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1" name="Shape 7"/>
          <p:cNvSpPr/>
          <p:nvPr/>
        </p:nvSpPr>
        <p:spPr>
          <a:xfrm>
            <a:off x="6263640" y="1554480"/>
            <a:ext cx="5376672" cy="2834640"/>
          </a:xfrm>
          <a:prstGeom prst="roundRect">
            <a:avLst>
              <a:gd name="adj" fmla="val 3871"/>
            </a:avLst>
          </a:prstGeom>
          <a:solidFill>
            <a:srgbClr val="EEF3F1"/>
          </a:solidFill>
          <a:ln w="12700">
            <a:solidFill>
              <a:srgbClr val="E6E1D6"/>
            </a:solidFill>
            <a:prstDash val="solid"/>
          </a:ln>
        </p:spPr>
      </p:sp>
      <p:sp>
        <p:nvSpPr>
          <p:cNvPr id="12" name="Text 8"/>
          <p:cNvSpPr/>
          <p:nvPr/>
        </p:nvSpPr>
        <p:spPr>
          <a:xfrm>
            <a:off x="6537960" y="1737360"/>
            <a:ext cx="4828032"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RECURSIVE, CALLED WITH SUMREC(5)</a:t>
            </a:r>
            <a:endParaRPr lang="en-US" sz="1050" dirty="0"/>
          </a:p>
        </p:txBody>
      </p:sp>
      <p:sp>
        <p:nvSpPr>
          <p:cNvPr id="13" name="Text 9"/>
          <p:cNvSpPr/>
          <p:nvPr/>
        </p:nvSpPr>
        <p:spPr>
          <a:xfrm>
            <a:off x="6537960" y="2057400"/>
            <a:ext cx="4828032" cy="21488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static int sumRec(int n)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(n == 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n + sumRec(n - 1);</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4" name="Shape 10"/>
          <p:cNvSpPr/>
          <p:nvPr/>
        </p:nvSpPr>
        <p:spPr>
          <a:xfrm>
            <a:off x="548640" y="4526280"/>
            <a:ext cx="5486400" cy="777240"/>
          </a:xfrm>
          <a:prstGeom prst="roundRect">
            <a:avLst>
              <a:gd name="adj" fmla="val 14118"/>
            </a:avLst>
          </a:prstGeom>
          <a:solidFill>
            <a:srgbClr val="1F2B28"/>
          </a:solidFill>
          <a:ln w="12700">
            <a:solidFill>
              <a:srgbClr val="1F2B28"/>
            </a:solidFill>
            <a:prstDash val="solid"/>
          </a:ln>
        </p:spPr>
      </p:sp>
      <p:sp>
        <p:nvSpPr>
          <p:cNvPr id="15" name="Text 11"/>
          <p:cNvSpPr/>
          <p:nvPr/>
        </p:nvSpPr>
        <p:spPr>
          <a:xfrm>
            <a:off x="822960" y="46634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2"/>
          <p:cNvSpPr/>
          <p:nvPr/>
        </p:nvSpPr>
        <p:spPr>
          <a:xfrm>
            <a:off x="822960" y="4937760"/>
            <a:ext cx="4937760" cy="27432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15</a:t>
            </a:r>
            <a:endParaRPr lang="en-US" sz="2000" dirty="0"/>
          </a:p>
        </p:txBody>
      </p:sp>
      <p:sp>
        <p:nvSpPr>
          <p:cNvPr id="17" name="Shape 13"/>
          <p:cNvSpPr/>
          <p:nvPr/>
        </p:nvSpPr>
        <p:spPr>
          <a:xfrm>
            <a:off x="6263640" y="4526280"/>
            <a:ext cx="5376672" cy="777240"/>
          </a:xfrm>
          <a:prstGeom prst="roundRect">
            <a:avLst>
              <a:gd name="adj" fmla="val 14118"/>
            </a:avLst>
          </a:prstGeom>
          <a:solidFill>
            <a:srgbClr val="1F2B28"/>
          </a:solidFill>
          <a:ln w="12700">
            <a:solidFill>
              <a:srgbClr val="1F2B28"/>
            </a:solidFill>
            <a:prstDash val="solid"/>
          </a:ln>
        </p:spPr>
      </p:sp>
      <p:sp>
        <p:nvSpPr>
          <p:cNvPr id="18" name="Text 14"/>
          <p:cNvSpPr/>
          <p:nvPr/>
        </p:nvSpPr>
        <p:spPr>
          <a:xfrm>
            <a:off x="6537960" y="46634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9" name="Text 15"/>
          <p:cNvSpPr/>
          <p:nvPr/>
        </p:nvSpPr>
        <p:spPr>
          <a:xfrm>
            <a:off x="6537960" y="4937760"/>
            <a:ext cx="4828032" cy="27432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15</a:t>
            </a:r>
            <a:endParaRPr lang="en-US" sz="2000" dirty="0"/>
          </a:p>
        </p:txBody>
      </p:sp>
      <p:sp>
        <p:nvSpPr>
          <p:cNvPr id="20" name="Shape 16"/>
          <p:cNvSpPr/>
          <p:nvPr/>
        </p:nvSpPr>
        <p:spPr>
          <a:xfrm>
            <a:off x="548640" y="5440680"/>
            <a:ext cx="11094415" cy="640080"/>
          </a:xfrm>
          <a:prstGeom prst="roundRect">
            <a:avLst>
              <a:gd name="adj" fmla="val 28571"/>
            </a:avLst>
          </a:prstGeom>
          <a:solidFill>
            <a:srgbClr val="E3F0FF"/>
          </a:solidFill>
          <a:ln w="12700">
            <a:solidFill>
              <a:srgbClr val="E3F0FF"/>
            </a:solidFill>
            <a:prstDash val="solid"/>
          </a:ln>
        </p:spPr>
      </p:sp>
      <p:sp>
        <p:nvSpPr>
          <p:cNvPr id="21" name="Text 17"/>
          <p:cNvSpPr/>
          <p:nvPr/>
        </p:nvSpPr>
        <p:spPr>
          <a:xfrm>
            <a:off x="868680" y="5577840"/>
            <a:ext cx="10500055" cy="36576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Any recursive solution can be written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iteratively</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and any iterative one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recursively</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7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VOCABULARY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Words to know</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4.16 Recursion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18</a:t>
            </a:r>
            <a:endParaRPr lang="en-US" sz="1000" dirty="0"/>
          </a:p>
        </p:txBody>
      </p:sp>
      <p:sp>
        <p:nvSpPr>
          <p:cNvPr id="8" name="Shape 4"/>
          <p:cNvSpPr/>
          <p:nvPr/>
        </p:nvSpPr>
        <p:spPr>
          <a:xfrm>
            <a:off x="548640" y="1600200"/>
            <a:ext cx="3520440" cy="2011680"/>
          </a:xfrm>
          <a:prstGeom prst="roundRect">
            <a:avLst>
              <a:gd name="adj" fmla="val 9091"/>
            </a:avLst>
          </a:prstGeom>
          <a:solidFill>
            <a:srgbClr val="DDF5EE"/>
          </a:solidFill>
          <a:ln w="12700">
            <a:solidFill>
              <a:srgbClr val="DDF5EE"/>
            </a:solidFill>
            <a:prstDash val="solid"/>
          </a:ln>
        </p:spPr>
      </p:sp>
      <p:sp>
        <p:nvSpPr>
          <p:cNvPr id="9" name="Text 5"/>
          <p:cNvSpPr/>
          <p:nvPr/>
        </p:nvSpPr>
        <p:spPr>
          <a:xfrm>
            <a:off x="868680" y="1874520"/>
            <a:ext cx="2926080" cy="54864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Recursive method</a:t>
            </a:r>
            <a:endParaRPr lang="en-US" sz="2100" dirty="0"/>
          </a:p>
        </p:txBody>
      </p:sp>
      <p:sp>
        <p:nvSpPr>
          <p:cNvPr id="10" name="Text 6"/>
          <p:cNvSpPr/>
          <p:nvPr/>
        </p:nvSpPr>
        <p:spPr>
          <a:xfrm>
            <a:off x="868680" y="2468880"/>
            <a:ext cx="2926080" cy="96012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 method that calls itself.</a:t>
            </a:r>
            <a:endParaRPr lang="en-US" sz="1600" dirty="0"/>
          </a:p>
        </p:txBody>
      </p:sp>
      <p:sp>
        <p:nvSpPr>
          <p:cNvPr id="11" name="Shape 7"/>
          <p:cNvSpPr/>
          <p:nvPr/>
        </p:nvSpPr>
        <p:spPr>
          <a:xfrm>
            <a:off x="4297680" y="1600200"/>
            <a:ext cx="3520440" cy="2011680"/>
          </a:xfrm>
          <a:prstGeom prst="roundRect">
            <a:avLst>
              <a:gd name="adj" fmla="val 9091"/>
            </a:avLst>
          </a:prstGeom>
          <a:solidFill>
            <a:srgbClr val="E3F0FF"/>
          </a:solidFill>
          <a:ln w="12700">
            <a:solidFill>
              <a:srgbClr val="E3F0FF"/>
            </a:solidFill>
            <a:prstDash val="solid"/>
          </a:ln>
        </p:spPr>
      </p:sp>
      <p:sp>
        <p:nvSpPr>
          <p:cNvPr id="12" name="Text 8"/>
          <p:cNvSpPr/>
          <p:nvPr/>
        </p:nvSpPr>
        <p:spPr>
          <a:xfrm>
            <a:off x="4617720" y="1874520"/>
            <a:ext cx="2926080" cy="54864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Base case</a:t>
            </a:r>
            <a:endParaRPr lang="en-US" sz="2100" dirty="0"/>
          </a:p>
        </p:txBody>
      </p:sp>
      <p:sp>
        <p:nvSpPr>
          <p:cNvPr id="13" name="Text 9"/>
          <p:cNvSpPr/>
          <p:nvPr/>
        </p:nvSpPr>
        <p:spPr>
          <a:xfrm>
            <a:off x="4617720" y="2468880"/>
            <a:ext cx="2926080" cy="96012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 path that finishes without a recursive call, halting the recursion.</a:t>
            </a:r>
            <a:endParaRPr lang="en-US" sz="1600" dirty="0"/>
          </a:p>
        </p:txBody>
      </p:sp>
      <p:sp>
        <p:nvSpPr>
          <p:cNvPr id="14" name="Shape 10"/>
          <p:cNvSpPr/>
          <p:nvPr/>
        </p:nvSpPr>
        <p:spPr>
          <a:xfrm>
            <a:off x="8046720" y="1600200"/>
            <a:ext cx="3520440" cy="2011680"/>
          </a:xfrm>
          <a:prstGeom prst="roundRect">
            <a:avLst>
              <a:gd name="adj" fmla="val 9091"/>
            </a:avLst>
          </a:prstGeom>
          <a:solidFill>
            <a:srgbClr val="FFF1DD"/>
          </a:solidFill>
          <a:ln w="12700">
            <a:solidFill>
              <a:srgbClr val="FFF1DD"/>
            </a:solidFill>
            <a:prstDash val="solid"/>
          </a:ln>
        </p:spPr>
      </p:sp>
      <p:sp>
        <p:nvSpPr>
          <p:cNvPr id="15" name="Text 11"/>
          <p:cNvSpPr/>
          <p:nvPr/>
        </p:nvSpPr>
        <p:spPr>
          <a:xfrm>
            <a:off x="8366760" y="1874520"/>
            <a:ext cx="2926080" cy="54864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Recursive call</a:t>
            </a:r>
            <a:endParaRPr lang="en-US" sz="2100" dirty="0"/>
          </a:p>
        </p:txBody>
      </p:sp>
      <p:sp>
        <p:nvSpPr>
          <p:cNvPr id="16" name="Text 12"/>
          <p:cNvSpPr/>
          <p:nvPr/>
        </p:nvSpPr>
        <p:spPr>
          <a:xfrm>
            <a:off x="8366760" y="2468880"/>
            <a:ext cx="2926080" cy="96012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 call to a method from inside that same method.</a:t>
            </a:r>
            <a:endParaRPr lang="en-US" sz="1600" dirty="0"/>
          </a:p>
        </p:txBody>
      </p:sp>
      <p:sp>
        <p:nvSpPr>
          <p:cNvPr id="17" name="Shape 13"/>
          <p:cNvSpPr/>
          <p:nvPr/>
        </p:nvSpPr>
        <p:spPr>
          <a:xfrm>
            <a:off x="548640" y="3840480"/>
            <a:ext cx="3520440" cy="2011680"/>
          </a:xfrm>
          <a:prstGeom prst="roundRect">
            <a:avLst>
              <a:gd name="adj" fmla="val 9091"/>
            </a:avLst>
          </a:prstGeom>
          <a:solidFill>
            <a:srgbClr val="FFF5C7"/>
          </a:solidFill>
          <a:ln w="12700">
            <a:solidFill>
              <a:srgbClr val="FFF5C7"/>
            </a:solidFill>
            <a:prstDash val="solid"/>
          </a:ln>
        </p:spPr>
      </p:sp>
      <p:sp>
        <p:nvSpPr>
          <p:cNvPr id="18" name="Text 14"/>
          <p:cNvSpPr/>
          <p:nvPr/>
        </p:nvSpPr>
        <p:spPr>
          <a:xfrm>
            <a:off x="868680" y="4114800"/>
            <a:ext cx="2926080" cy="54864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Call stack</a:t>
            </a:r>
            <a:endParaRPr lang="en-US" sz="2100" dirty="0"/>
          </a:p>
        </p:txBody>
      </p:sp>
      <p:sp>
        <p:nvSpPr>
          <p:cNvPr id="19" name="Text 15"/>
          <p:cNvSpPr/>
          <p:nvPr/>
        </p:nvSpPr>
        <p:spPr>
          <a:xfrm>
            <a:off x="868680" y="4709160"/>
            <a:ext cx="2926080" cy="96012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The calls that have started but not finished, newest on top.</a:t>
            </a:r>
            <a:endParaRPr lang="en-US" sz="1600" dirty="0"/>
          </a:p>
        </p:txBody>
      </p:sp>
      <p:sp>
        <p:nvSpPr>
          <p:cNvPr id="20" name="Shape 16"/>
          <p:cNvSpPr/>
          <p:nvPr/>
        </p:nvSpPr>
        <p:spPr>
          <a:xfrm>
            <a:off x="4297680" y="3840480"/>
            <a:ext cx="3520440" cy="2011680"/>
          </a:xfrm>
          <a:prstGeom prst="roundRect">
            <a:avLst>
              <a:gd name="adj" fmla="val 9091"/>
            </a:avLst>
          </a:prstGeom>
          <a:solidFill>
            <a:srgbClr val="F0E9FF"/>
          </a:solidFill>
          <a:ln w="12700">
            <a:solidFill>
              <a:srgbClr val="F0E9FF"/>
            </a:solidFill>
            <a:prstDash val="solid"/>
          </a:ln>
        </p:spPr>
      </p:sp>
      <p:sp>
        <p:nvSpPr>
          <p:cNvPr id="21" name="Text 17"/>
          <p:cNvSpPr/>
          <p:nvPr/>
        </p:nvSpPr>
        <p:spPr>
          <a:xfrm>
            <a:off x="4617720" y="4114800"/>
            <a:ext cx="2926080" cy="54864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StackOverflowError</a:t>
            </a:r>
            <a:endParaRPr lang="en-US" sz="2100" dirty="0"/>
          </a:p>
        </p:txBody>
      </p:sp>
      <p:sp>
        <p:nvSpPr>
          <p:cNvPr id="22" name="Text 18"/>
          <p:cNvSpPr/>
          <p:nvPr/>
        </p:nvSpPr>
        <p:spPr>
          <a:xfrm>
            <a:off x="4617720" y="4709160"/>
            <a:ext cx="2926080" cy="96012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The crash when waiting calls use up the stack, usually from an unreachable base case.</a:t>
            </a:r>
            <a:endParaRPr lang="en-US" sz="1600" dirty="0"/>
          </a:p>
        </p:txBody>
      </p:sp>
      <p:sp>
        <p:nvSpPr>
          <p:cNvPr id="23" name="Shape 19"/>
          <p:cNvSpPr/>
          <p:nvPr/>
        </p:nvSpPr>
        <p:spPr>
          <a:xfrm>
            <a:off x="8046720" y="3840480"/>
            <a:ext cx="3520440" cy="2011680"/>
          </a:xfrm>
          <a:prstGeom prst="roundRect">
            <a:avLst>
              <a:gd name="adj" fmla="val 9091"/>
            </a:avLst>
          </a:prstGeom>
          <a:solidFill>
            <a:srgbClr val="DDF5EE"/>
          </a:solidFill>
          <a:ln w="12700">
            <a:solidFill>
              <a:srgbClr val="DDF5EE"/>
            </a:solidFill>
            <a:prstDash val="solid"/>
          </a:ln>
        </p:spPr>
      </p:sp>
      <p:sp>
        <p:nvSpPr>
          <p:cNvPr id="24" name="Text 20"/>
          <p:cNvSpPr/>
          <p:nvPr/>
        </p:nvSpPr>
        <p:spPr>
          <a:xfrm>
            <a:off x="8366760" y="4114800"/>
            <a:ext cx="2926080" cy="54864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Iterative</a:t>
            </a:r>
            <a:endParaRPr lang="en-US" sz="2100" dirty="0"/>
          </a:p>
        </p:txBody>
      </p:sp>
      <p:sp>
        <p:nvSpPr>
          <p:cNvPr id="25" name="Text 21"/>
          <p:cNvSpPr/>
          <p:nvPr/>
        </p:nvSpPr>
        <p:spPr>
          <a:xfrm>
            <a:off x="8366760" y="4709160"/>
            <a:ext cx="2926080" cy="96012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Repeating with a loop instead of recursion.</a:t>
            </a:r>
            <a:endParaRPr lang="en-US"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CLOSURE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How does it ever stop?</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4.16 Recursion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19</a:t>
            </a:r>
            <a:endParaRPr lang="en-US" sz="1000" dirty="0"/>
          </a:p>
        </p:txBody>
      </p:sp>
      <p:sp>
        <p:nvSpPr>
          <p:cNvPr id="8" name="Shape 4"/>
          <p:cNvSpPr/>
          <p:nvPr/>
        </p:nvSpPr>
        <p:spPr>
          <a:xfrm>
            <a:off x="548640" y="1554480"/>
            <a:ext cx="11094415" cy="4480560"/>
          </a:xfrm>
          <a:prstGeom prst="roundRect">
            <a:avLst>
              <a:gd name="adj" fmla="val 5102"/>
            </a:avLst>
          </a:prstGeom>
          <a:solidFill>
            <a:srgbClr val="F0E9FF"/>
          </a:solidFill>
          <a:ln w="12700">
            <a:solidFill>
              <a:srgbClr val="F0E9FF"/>
            </a:solidFill>
            <a:prstDash val="solid"/>
          </a:ln>
        </p:spPr>
      </p:sp>
      <p:pic>
        <p:nvPicPr>
          <p:cNvPr id="9" name="Image 1" descr="/private/tmp/claude-501/-Users-jamemclaughlin-Projects-HopperLearn/c79be0e7-6e47-4000-8505-888903230d9a/scratchpad/slides21/assets/image-10-1.png">    </p:cNvPr>
          <p:cNvPicPr>
            <a:picLocks noChangeAspect="1"/>
          </p:cNvPicPr>
          <p:nvPr/>
        </p:nvPicPr>
        <p:blipFill>
          <a:blip r:embed="rId2"/>
          <a:stretch>
            <a:fillRect/>
          </a:stretch>
        </p:blipFill>
        <p:spPr>
          <a:xfrm>
            <a:off x="914400" y="1874520"/>
            <a:ext cx="640080" cy="640080"/>
          </a:xfrm>
          <a:prstGeom prst="rect">
            <a:avLst/>
          </a:prstGeom>
        </p:spPr>
      </p:pic>
      <p:sp>
        <p:nvSpPr>
          <p:cNvPr id="10" name="Text 5"/>
          <p:cNvSpPr/>
          <p:nvPr/>
        </p:nvSpPr>
        <p:spPr>
          <a:xfrm>
            <a:off x="1783080" y="1828800"/>
            <a:ext cx="9418320" cy="1005840"/>
          </a:xfrm>
          <a:prstGeom prst="rect">
            <a:avLst/>
          </a:prstGeom>
          <a:noFill/>
          <a:ln/>
        </p:spPr>
        <p:txBody>
          <a:bodyPr wrap="square" lIns="0" tIns="0" rIns="0" bIns="0" rtlCol="0" anchor="ctr"/>
          <a:lstStyle/>
          <a:p>
            <a:pPr indent="0" marL="0">
              <a:buNone/>
            </a:pPr>
            <a:r>
              <a:rPr lang="en-US" sz="2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Explain to your partner how a method that calls itself ever stops. Use countdown as your example.</a:t>
            </a:r>
            <a:endParaRPr lang="en-US" sz="2400" dirty="0"/>
          </a:p>
        </p:txBody>
      </p:sp>
      <p:sp>
        <p:nvSpPr>
          <p:cNvPr id="11" name="Text 6"/>
          <p:cNvSpPr/>
          <p:nvPr/>
        </p:nvSpPr>
        <p:spPr>
          <a:xfrm>
            <a:off x="1783080" y="3246120"/>
            <a:ext cx="4572000" cy="256032"/>
          </a:xfrm>
          <a:prstGeom prst="rect">
            <a:avLst/>
          </a:prstGeom>
          <a:noFill/>
          <a:ln/>
        </p:spPr>
        <p:txBody>
          <a:bodyPr wrap="square" lIns="0" tIns="0" rIns="0" bIns="0" rtlCol="0" anchor="ctr"/>
          <a:lstStyle/>
          <a:p>
            <a:pPr indent="0" marL="0">
              <a:buNone/>
            </a:pPr>
            <a:r>
              <a:rPr lang="en-US" sz="1050" b="1" spc="300" kern="0" dirty="0">
                <a:solidFill>
                  <a:srgbClr val="5A3CC9"/>
                </a:solidFill>
                <a:latin typeface="Atkinson Hyperlegible Next" pitchFamily="34" charset="0"/>
                <a:ea typeface="Atkinson Hyperlegible Next" pitchFamily="34" charset="-122"/>
                <a:cs typeface="Atkinson Hyperlegible Next" pitchFamily="34" charset="-120"/>
              </a:rPr>
              <a:t>SENTENCE STARTER</a:t>
            </a:r>
            <a:endParaRPr lang="en-US" sz="1050" dirty="0"/>
          </a:p>
        </p:txBody>
      </p:sp>
      <p:sp>
        <p:nvSpPr>
          <p:cNvPr id="12" name="Shape 7"/>
          <p:cNvSpPr/>
          <p:nvPr/>
        </p:nvSpPr>
        <p:spPr>
          <a:xfrm>
            <a:off x="1783080" y="3611880"/>
            <a:ext cx="9418320" cy="1280160"/>
          </a:xfrm>
          <a:prstGeom prst="roundRect">
            <a:avLst>
              <a:gd name="adj" fmla="val 10714"/>
            </a:avLst>
          </a:prstGeom>
          <a:solidFill>
            <a:srgbClr val="FFFFFF"/>
          </a:solidFill>
          <a:ln w="12700">
            <a:solidFill>
              <a:srgbClr val="FFFFFF"/>
            </a:solidFill>
            <a:prstDash val="solid"/>
          </a:ln>
        </p:spPr>
      </p:sp>
      <p:sp>
        <p:nvSpPr>
          <p:cNvPr id="13" name="Text 8"/>
          <p:cNvSpPr/>
          <p:nvPr/>
        </p:nvSpPr>
        <p:spPr>
          <a:xfrm>
            <a:off x="2103120" y="3611880"/>
            <a:ext cx="8869680" cy="128016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pitchFamily="34" charset="0"/>
                <a:ea typeface="Atkinson Hyperlegible Next" pitchFamily="34" charset="-122"/>
                <a:cs typeface="Atkinson Hyperlegible Next" pitchFamily="34" charset="-120"/>
              </a:rPr>
              <a:t>The recursion stops when ______, and every recursive call has to ______.</a:t>
            </a:r>
            <a:endParaRPr lang="en-US" sz="2100" dirty="0"/>
          </a:p>
        </p:txBody>
      </p:sp>
      <p:sp>
        <p:nvSpPr>
          <p:cNvPr id="14" name="Text 9"/>
          <p:cNvSpPr/>
          <p:nvPr/>
        </p:nvSpPr>
        <p:spPr>
          <a:xfrm>
            <a:off x="1783080" y="5166360"/>
            <a:ext cx="9144000" cy="457200"/>
          </a:xfrm>
          <a:prstGeom prst="rect">
            <a:avLst/>
          </a:prstGeom>
          <a:noFill/>
          <a:ln/>
        </p:spPr>
        <p:txBody>
          <a:bodyPr wrap="square" lIns="0" tIns="0" rIns="0" bIns="0" rtlCol="0" anchor="ct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Next: the Calls All the Way Down puzzle worksheet.</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CSA Topic 4.16: Recursion</dc:title>
  <dc:subject>PptxGenJS Presentation</dc:subject>
  <dc:creator>Hopper</dc:creator>
  <cp:lastModifiedBy>Hopper</cp:lastModifiedBy>
  <cp:revision>1</cp:revision>
  <dcterms:created xsi:type="dcterms:W3CDTF">2026-10-16T20:34:24Z</dcterms:created>
  <dcterms:modified xsi:type="dcterms:W3CDTF">2026-10-16T20:34:24Z</dcterms:modified>
</cp:coreProperties>
</file>