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4.15 covers two iterative sorts, selection sort and insertion sort, on arrays and ArrayLists. The CED focus is tracing: determine the result of each step. Students already know swapping with a temporary variable and finding a minimum (4.5), nested loops (2.11), and compareTo (1.15). All sorts today are ascending unless a slide says otherwise.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with five scraps of paper numbered as shown. Collect strategies. Most fall into two families: (1) scan for the smallest, move it to the front, repeat; (2) pick up cards one at a time and slide each into place among the ones already in your hand. Those are today's two algorithms: selection sort and insertion sort.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Stress goal 5: on the exam, you are often shown a partly sorted array and asked which algorithm produced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sorting, agree on the goal: what does a sorted list look like, and how can code check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Ascending means every element is less than or equal to the one after it, so repeats are allowed: 3 5 5 8 is sorted. The check compares neighbors, so the loop stops at length - 1 (the consecutive-pairs bound from 4.5). One pair out of order switches the flag to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the smallest value left, and swap it into the next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pass searches the unsorted part (white) for its smallest value and swaps it with the first unsorted spot. Pass 1: 8 trades with 34. Pass 2: 15 trades with 19. Pass 3: 19 trades with 34. Pass 4: 27 is already in place. The shaded front is final: those values never move again. 5 elements need only 4 passes.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Outer loop: i is the next spot to fill, 0 up to length - 2. minIndex starts at i every pass. The inner loop scans j = i + 1 to the end and remembers the position of the smallest. Then one swap, using temp. Trace pass 1 on the board: minIndex goes 0, 1 (19), 2 (8), and stays; swap arr[0] and arr[2].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the smallest to the front" makes students slide everything over. Selection sort trades exactly two elements: 8 and the 34 that was in its spot. 19, 27, and 15 do not move. Ask on every pass: which two positions trade?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from a real run. After pass 1: 10 25 40 35 20 (10 swaps with 40). After pass 2: 10 20 40 35 25 (20 swaps with 25). After pass 3: 10 20 25 35 40 (25 swaps with 40). Check that each pass changed exactly two positions, or none.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the next value and slide it into place among the values already sorted.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start as selection sort. Pass 1 inserts 19: 34 shifts right. Pass 2 inserts 8: 34 and 19 shift right, 8 goes to the front. Pass 3 inserts 27: only 34 shifts. Pass 4 inserts 15: 34, 27, 19 shift, 15 lands after 8. The shaded front is sorted, but not final: 8 jumped in front of 19 in pass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 saves arr[i] before anything moves, because the first shift overwrites arr[i]. j walks left from i - 1. The while loop shifts while j &gt;= 0 and arr[j] &gt; current; the j &gt;= 0 check comes first so arr[-1] is never read. When it stops, the gap is at j + 1. Trace pass 2 (current = 8): 34 shifts, 19 shifts, j = -1, so 8 goes in arr[0].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pass 1 of insertion sort, 19 and 34 are in order, and students call them done. But 8 has not been looked at yet, and in pass 2 it lands in front of both. Selection sort's front holds the smallest values of the whole list, so it is final. Insertion sort's front holds the values that started at the front, rearranged.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from a real run. Pass 1 inserts 15: 15 35 25 5 45. Pass 2 inserts 25 (35 shifts): 15 25 35 5 45. Pass 3 inserts 5 (35, 25, 15 shift): 5 15 25 35 45. Count the shifts: 1, 1,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sorts work on an ArrayList, and you can identify each sort from a partly sorted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changes from the array version: size() for the length, get and set instead of brackets, and compareTo instead of &gt;, because &lt; and &gt; do not work on Strings. compareTo returns a positive number when list.get(j) comes after current in dictionary order, which is exactly when it should shift. This file needs import java.util.ArrayList. Names is shown with two add calls per line to fit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Counts from running both sorts on 8 values. Already sorted: selection still makes 28 comparisons, because it cannot know a value is the smallest without checking the rest; insertion makes 0 shifts. In reverse order, insertion makes 28 shifts. Use the evidence rows to identify a sort from an in-between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State A is selection sort after 2 passes (1 3 7 9 8): 1, the smallest of all, swapped to the front, and 3 was already second. State B is insertion sort after 2 passes (3 7 9 1 8): the original first three, 9 3 7, are in order and 1 8 have not moved. Insertion could not have moved 1 yet; it has not reached index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which sort, or which line of code, it belongs 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using the sentence starter; cold-call two pairs. Listen for: selection swaps the smallest remaining value into a final spot; insertion shifts larger values right to insert the next one, and its front is not final until the end. Then hand out the Sort It Out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4.15</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Sort It Out</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Sorting algorithms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4.15</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Sort five cards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Put these in order, smallest first. Then describe exactly what you did.</a:t>
            </a:r>
            <a:endParaRPr lang="en-US" sz="2200" dirty="0"/>
          </a:p>
        </p:txBody>
      </p:sp>
      <p:sp>
        <p:nvSpPr>
          <p:cNvPr id="12" name="Shape 8"/>
          <p:cNvSpPr/>
          <p:nvPr/>
        </p:nvSpPr>
        <p:spPr>
          <a:xfrm>
            <a:off x="1097280" y="3154680"/>
            <a:ext cx="1005840" cy="822960"/>
          </a:xfrm>
          <a:prstGeom prst="roundRect">
            <a:avLst>
              <a:gd name="adj" fmla="val 8889"/>
            </a:avLst>
          </a:prstGeom>
          <a:solidFill>
            <a:srgbClr val="FFFFFF"/>
          </a:solidFill>
          <a:ln w="15875">
            <a:solidFill>
              <a:srgbClr val="868F8A"/>
            </a:solidFill>
            <a:prstDash val="solid"/>
          </a:ln>
        </p:spPr>
      </p:sp>
      <p:sp>
        <p:nvSpPr>
          <p:cNvPr id="13" name="Text 9"/>
          <p:cNvSpPr/>
          <p:nvPr/>
        </p:nvSpPr>
        <p:spPr>
          <a:xfrm>
            <a:off x="1097280" y="3154680"/>
            <a:ext cx="1005840" cy="822960"/>
          </a:xfrm>
          <a:prstGeom prst="rect">
            <a:avLst/>
          </a:prstGeom>
          <a:noFill/>
          <a:ln/>
        </p:spPr>
        <p:txBody>
          <a:bodyPr wrap="square" lIns="0" tIns="0" rIns="0" bIns="0" rtlCol="0" anchor="ctr"/>
          <a:lstStyle/>
          <a:p>
            <a:pPr algn="ct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800" dirty="0"/>
          </a:p>
        </p:txBody>
      </p:sp>
      <p:sp>
        <p:nvSpPr>
          <p:cNvPr id="14" name="Shape 10"/>
          <p:cNvSpPr/>
          <p:nvPr/>
        </p:nvSpPr>
        <p:spPr>
          <a:xfrm>
            <a:off x="2331720" y="3154680"/>
            <a:ext cx="1005840" cy="822960"/>
          </a:xfrm>
          <a:prstGeom prst="roundRect">
            <a:avLst>
              <a:gd name="adj" fmla="val 8889"/>
            </a:avLst>
          </a:prstGeom>
          <a:solidFill>
            <a:srgbClr val="FFFFFF"/>
          </a:solidFill>
          <a:ln w="15875">
            <a:solidFill>
              <a:srgbClr val="868F8A"/>
            </a:solidFill>
            <a:prstDash val="solid"/>
          </a:ln>
        </p:spPr>
      </p:sp>
      <p:sp>
        <p:nvSpPr>
          <p:cNvPr id="15" name="Text 11"/>
          <p:cNvSpPr/>
          <p:nvPr/>
        </p:nvSpPr>
        <p:spPr>
          <a:xfrm>
            <a:off x="2331720" y="3154680"/>
            <a:ext cx="1005840" cy="822960"/>
          </a:xfrm>
          <a:prstGeom prst="rect">
            <a:avLst/>
          </a:prstGeom>
          <a:noFill/>
          <a:ln/>
        </p:spPr>
        <p:txBody>
          <a:bodyPr wrap="square" lIns="0" tIns="0" rIns="0" bIns="0" rtlCol="0" anchor="ctr"/>
          <a:lstStyle/>
          <a:p>
            <a:pPr algn="ct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800" dirty="0"/>
          </a:p>
        </p:txBody>
      </p:sp>
      <p:sp>
        <p:nvSpPr>
          <p:cNvPr id="16" name="Shape 12"/>
          <p:cNvSpPr/>
          <p:nvPr/>
        </p:nvSpPr>
        <p:spPr>
          <a:xfrm>
            <a:off x="3566160" y="3154680"/>
            <a:ext cx="1005840" cy="822960"/>
          </a:xfrm>
          <a:prstGeom prst="roundRect">
            <a:avLst>
              <a:gd name="adj" fmla="val 8889"/>
            </a:avLst>
          </a:prstGeom>
          <a:solidFill>
            <a:srgbClr val="FFFFFF"/>
          </a:solidFill>
          <a:ln w="15875">
            <a:solidFill>
              <a:srgbClr val="868F8A"/>
            </a:solidFill>
            <a:prstDash val="solid"/>
          </a:ln>
        </p:spPr>
      </p:sp>
      <p:sp>
        <p:nvSpPr>
          <p:cNvPr id="17" name="Text 13"/>
          <p:cNvSpPr/>
          <p:nvPr/>
        </p:nvSpPr>
        <p:spPr>
          <a:xfrm>
            <a:off x="3566160" y="3154680"/>
            <a:ext cx="1005840" cy="822960"/>
          </a:xfrm>
          <a:prstGeom prst="rect">
            <a:avLst/>
          </a:prstGeom>
          <a:noFill/>
          <a:ln/>
        </p:spPr>
        <p:txBody>
          <a:bodyPr wrap="square" lIns="0" tIns="0" rIns="0" bIns="0" rtlCol="0" anchor="ctr"/>
          <a:lstStyle/>
          <a:p>
            <a:pPr algn="ct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800" dirty="0"/>
          </a:p>
        </p:txBody>
      </p:sp>
      <p:sp>
        <p:nvSpPr>
          <p:cNvPr id="18" name="Shape 14"/>
          <p:cNvSpPr/>
          <p:nvPr/>
        </p:nvSpPr>
        <p:spPr>
          <a:xfrm>
            <a:off x="4800600" y="3154680"/>
            <a:ext cx="1005840" cy="822960"/>
          </a:xfrm>
          <a:prstGeom prst="roundRect">
            <a:avLst>
              <a:gd name="adj" fmla="val 8889"/>
            </a:avLst>
          </a:prstGeom>
          <a:solidFill>
            <a:srgbClr val="FFFFFF"/>
          </a:solidFill>
          <a:ln w="15875">
            <a:solidFill>
              <a:srgbClr val="868F8A"/>
            </a:solidFill>
            <a:prstDash val="solid"/>
          </a:ln>
        </p:spPr>
      </p:sp>
      <p:sp>
        <p:nvSpPr>
          <p:cNvPr id="19" name="Text 15"/>
          <p:cNvSpPr/>
          <p:nvPr/>
        </p:nvSpPr>
        <p:spPr>
          <a:xfrm>
            <a:off x="4800600" y="3154680"/>
            <a:ext cx="1005840" cy="822960"/>
          </a:xfrm>
          <a:prstGeom prst="rect">
            <a:avLst/>
          </a:prstGeom>
          <a:noFill/>
          <a:ln/>
        </p:spPr>
        <p:txBody>
          <a:bodyPr wrap="square" lIns="0" tIns="0" rIns="0" bIns="0" rtlCol="0" anchor="ctr"/>
          <a:lstStyle/>
          <a:p>
            <a:pPr algn="ct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800" dirty="0"/>
          </a:p>
        </p:txBody>
      </p:sp>
      <p:sp>
        <p:nvSpPr>
          <p:cNvPr id="20" name="Shape 16"/>
          <p:cNvSpPr/>
          <p:nvPr/>
        </p:nvSpPr>
        <p:spPr>
          <a:xfrm>
            <a:off x="6035040" y="3154680"/>
            <a:ext cx="1005840" cy="822960"/>
          </a:xfrm>
          <a:prstGeom prst="roundRect">
            <a:avLst>
              <a:gd name="adj" fmla="val 8889"/>
            </a:avLst>
          </a:prstGeom>
          <a:solidFill>
            <a:srgbClr val="FFFFFF"/>
          </a:solidFill>
          <a:ln w="15875">
            <a:solidFill>
              <a:srgbClr val="868F8A"/>
            </a:solidFill>
            <a:prstDash val="solid"/>
          </a:ln>
        </p:spPr>
      </p:sp>
      <p:sp>
        <p:nvSpPr>
          <p:cNvPr id="21" name="Text 17"/>
          <p:cNvSpPr/>
          <p:nvPr/>
        </p:nvSpPr>
        <p:spPr>
          <a:xfrm>
            <a:off x="6035040" y="3154680"/>
            <a:ext cx="1005840" cy="822960"/>
          </a:xfrm>
          <a:prstGeom prst="rect">
            <a:avLst/>
          </a:prstGeom>
          <a:noFill/>
          <a:ln/>
        </p:spPr>
        <p:txBody>
          <a:bodyPr wrap="square" lIns="0" tIns="0" rIns="0" bIns="0" rtlCol="0" anchor="ctr"/>
          <a:lstStyle/>
          <a:p>
            <a:pPr algn="ctr" indent="0" marL="0">
              <a:buNone/>
            </a:pPr>
            <a:r>
              <a:rPr lang="en-US" sz="28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800" dirty="0"/>
          </a:p>
        </p:txBody>
      </p:sp>
      <p:sp>
        <p:nvSpPr>
          <p:cNvPr id="22" name="Text 18"/>
          <p:cNvSpPr/>
          <p:nvPr/>
        </p:nvSpPr>
        <p:spPr>
          <a:xfrm>
            <a:off x="7680960" y="2971800"/>
            <a:ext cx="3657600" cy="2377440"/>
          </a:xfrm>
          <a:prstGeom prst="rect">
            <a:avLst/>
          </a:prstGeom>
          <a:noFill/>
          <a:ln/>
        </p:spPr>
        <p:txBody>
          <a:bodyPr wrap="square" lIns="0" tIns="0" rIns="0" bIns="0" rtlCol="0" anchor="t"/>
          <a:lstStyle/>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Did you look for the smallest first?</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Or take one card at a time and slide it into place?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Say what it means for a list to be sorted, and check it in code.</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selection sort pass by pass: select the smallest, swap it into place.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insertion sort pass by pass: shift larger values right, insert the saved one.</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the Java for both sorts on an array or an ArrayList, including Strings.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Tell the two sorts apart from an in-between state, and compare their work.</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What sorted means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Ascending: each element &lt;= the next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08760"/>
            <a:ext cx="7040880" cy="3108960"/>
          </a:xfrm>
          <a:prstGeom prst="roundRect">
            <a:avLst>
              <a:gd name="adj" fmla="val 3529"/>
            </a:avLst>
          </a:prstGeom>
          <a:solidFill>
            <a:srgbClr val="EEF3F1"/>
          </a:solidFill>
          <a:ln w="12700">
            <a:solidFill>
              <a:srgbClr val="E6E1D6"/>
            </a:solidFill>
            <a:prstDash val="solid"/>
          </a:ln>
        </p:spPr>
      </p:sp>
      <p:sp>
        <p:nvSpPr>
          <p:cNvPr id="9" name="Text 5"/>
          <p:cNvSpPr/>
          <p:nvPr/>
        </p:nvSpPr>
        <p:spPr>
          <a:xfrm>
            <a:off x="822960" y="1691640"/>
            <a:ext cx="6492240" cy="2743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a = {3, 5, 5, 8};</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boolean sorted = true;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for (int i = 0; i &lt; a.length - 1;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(a[i] &gt; a[i + 1])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sorted = false;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System.out.println("Sorted: " + sorted);</a:t>
            </a:r>
            <a:endParaRPr lang="en-US" sz="1600" dirty="0"/>
          </a:p>
        </p:txBody>
      </p:sp>
      <p:sp>
        <p:nvSpPr>
          <p:cNvPr id="10" name="Shape 6"/>
          <p:cNvSpPr/>
          <p:nvPr/>
        </p:nvSpPr>
        <p:spPr>
          <a:xfrm>
            <a:off x="7818120" y="1508760"/>
            <a:ext cx="3840480" cy="914400"/>
          </a:xfrm>
          <a:prstGeom prst="roundRect">
            <a:avLst>
              <a:gd name="adj" fmla="val 12000"/>
            </a:avLst>
          </a:prstGeom>
          <a:solidFill>
            <a:srgbClr val="1F2B28"/>
          </a:solidFill>
          <a:ln w="12700">
            <a:solidFill>
              <a:srgbClr val="1F2B28"/>
            </a:solidFill>
            <a:prstDash val="solid"/>
          </a:ln>
        </p:spPr>
      </p:sp>
      <p:sp>
        <p:nvSpPr>
          <p:cNvPr id="11" name="Text 7"/>
          <p:cNvSpPr/>
          <p:nvPr/>
        </p:nvSpPr>
        <p:spPr>
          <a:xfrm>
            <a:off x="809244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092440" y="1920240"/>
            <a:ext cx="329184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Sorted: true</a:t>
            </a:r>
            <a:endParaRPr lang="en-US" sz="2000" dirty="0"/>
          </a:p>
        </p:txBody>
      </p:sp>
      <p:sp>
        <p:nvSpPr>
          <p:cNvPr id="13" name="Shape 9"/>
          <p:cNvSpPr/>
          <p:nvPr/>
        </p:nvSpPr>
        <p:spPr>
          <a:xfrm>
            <a:off x="7863840" y="2743200"/>
            <a:ext cx="731520" cy="548640"/>
          </a:xfrm>
          <a:prstGeom prst="roundRect">
            <a:avLst>
              <a:gd name="adj" fmla="val 13333"/>
            </a:avLst>
          </a:prstGeom>
          <a:solidFill>
            <a:srgbClr val="FFFFFF"/>
          </a:solidFill>
          <a:ln w="15875">
            <a:solidFill>
              <a:srgbClr val="868F8A"/>
            </a:solidFill>
            <a:prstDash val="solid"/>
          </a:ln>
        </p:spPr>
      </p:sp>
      <p:sp>
        <p:nvSpPr>
          <p:cNvPr id="14" name="Text 10"/>
          <p:cNvSpPr/>
          <p:nvPr/>
        </p:nvSpPr>
        <p:spPr>
          <a:xfrm>
            <a:off x="7863840" y="2743200"/>
            <a:ext cx="73152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2000" dirty="0"/>
          </a:p>
        </p:txBody>
      </p:sp>
      <p:sp>
        <p:nvSpPr>
          <p:cNvPr id="15" name="Shape 11"/>
          <p:cNvSpPr/>
          <p:nvPr/>
        </p:nvSpPr>
        <p:spPr>
          <a:xfrm>
            <a:off x="8778240" y="2743200"/>
            <a:ext cx="731520" cy="548640"/>
          </a:xfrm>
          <a:prstGeom prst="roundRect">
            <a:avLst>
              <a:gd name="adj" fmla="val 13333"/>
            </a:avLst>
          </a:prstGeom>
          <a:solidFill>
            <a:srgbClr val="FFFFFF"/>
          </a:solidFill>
          <a:ln w="15875">
            <a:solidFill>
              <a:srgbClr val="868F8A"/>
            </a:solidFill>
            <a:prstDash val="solid"/>
          </a:ln>
        </p:spPr>
      </p:sp>
      <p:sp>
        <p:nvSpPr>
          <p:cNvPr id="16" name="Text 12"/>
          <p:cNvSpPr/>
          <p:nvPr/>
        </p:nvSpPr>
        <p:spPr>
          <a:xfrm>
            <a:off x="8778240" y="2743200"/>
            <a:ext cx="73152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2000" dirty="0"/>
          </a:p>
        </p:txBody>
      </p:sp>
      <p:sp>
        <p:nvSpPr>
          <p:cNvPr id="17" name="Shape 13"/>
          <p:cNvSpPr/>
          <p:nvPr/>
        </p:nvSpPr>
        <p:spPr>
          <a:xfrm>
            <a:off x="9692640" y="2743200"/>
            <a:ext cx="731520" cy="548640"/>
          </a:xfrm>
          <a:prstGeom prst="roundRect">
            <a:avLst>
              <a:gd name="adj" fmla="val 13333"/>
            </a:avLst>
          </a:prstGeom>
          <a:solidFill>
            <a:srgbClr val="FFFFFF"/>
          </a:solidFill>
          <a:ln w="15875">
            <a:solidFill>
              <a:srgbClr val="868F8A"/>
            </a:solidFill>
            <a:prstDash val="solid"/>
          </a:ln>
        </p:spPr>
      </p:sp>
      <p:sp>
        <p:nvSpPr>
          <p:cNvPr id="18" name="Text 14"/>
          <p:cNvSpPr/>
          <p:nvPr/>
        </p:nvSpPr>
        <p:spPr>
          <a:xfrm>
            <a:off x="9692640" y="2743200"/>
            <a:ext cx="73152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2000" dirty="0"/>
          </a:p>
        </p:txBody>
      </p:sp>
      <p:sp>
        <p:nvSpPr>
          <p:cNvPr id="19" name="Shape 15"/>
          <p:cNvSpPr/>
          <p:nvPr/>
        </p:nvSpPr>
        <p:spPr>
          <a:xfrm>
            <a:off x="10607040" y="2743200"/>
            <a:ext cx="731520" cy="548640"/>
          </a:xfrm>
          <a:prstGeom prst="roundRect">
            <a:avLst>
              <a:gd name="adj" fmla="val 13333"/>
            </a:avLst>
          </a:prstGeom>
          <a:solidFill>
            <a:srgbClr val="FFFFFF"/>
          </a:solidFill>
          <a:ln w="15875">
            <a:solidFill>
              <a:srgbClr val="868F8A"/>
            </a:solidFill>
            <a:prstDash val="solid"/>
          </a:ln>
        </p:spPr>
      </p:sp>
      <p:sp>
        <p:nvSpPr>
          <p:cNvPr id="20" name="Text 16"/>
          <p:cNvSpPr/>
          <p:nvPr/>
        </p:nvSpPr>
        <p:spPr>
          <a:xfrm>
            <a:off x="10607040" y="2743200"/>
            <a:ext cx="73152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21" name="Text 17"/>
          <p:cNvSpPr/>
          <p:nvPr/>
        </p:nvSpPr>
        <p:spPr>
          <a:xfrm>
            <a:off x="7818120" y="3429000"/>
            <a:ext cx="384048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Repeats are fine.</a:t>
            </a:r>
            <a:endParaRPr lang="en-US" sz="1700" dirty="0"/>
          </a:p>
        </p:txBody>
      </p:sp>
      <p:sp>
        <p:nvSpPr>
          <p:cNvPr id="22" name="Shape 18"/>
          <p:cNvSpPr/>
          <p:nvPr/>
        </p:nvSpPr>
        <p:spPr>
          <a:xfrm>
            <a:off x="548640" y="4846320"/>
            <a:ext cx="11094415" cy="1188720"/>
          </a:xfrm>
          <a:prstGeom prst="roundRect">
            <a:avLst>
              <a:gd name="adj" fmla="val 15385"/>
            </a:avLst>
          </a:prstGeom>
          <a:solidFill>
            <a:srgbClr val="E3F0FF"/>
          </a:solidFill>
          <a:ln w="12700">
            <a:solidFill>
              <a:srgbClr val="E3F0FF"/>
            </a:solidFill>
            <a:prstDash val="solid"/>
          </a:ln>
        </p:spPr>
      </p:sp>
      <p:pic>
        <p:nvPicPr>
          <p:cNvPr id="23"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5102352"/>
            <a:ext cx="566928" cy="566928"/>
          </a:xfrm>
          <a:prstGeom prst="rect">
            <a:avLst/>
          </a:prstGeom>
        </p:spPr>
      </p:pic>
      <p:sp>
        <p:nvSpPr>
          <p:cNvPr id="24" name="Text 19"/>
          <p:cNvSpPr/>
          <p:nvPr/>
        </p:nvSpPr>
        <p:spPr>
          <a:xfrm>
            <a:off x="1600200" y="4983480"/>
            <a:ext cx="9768535" cy="914400"/>
          </a:xfrm>
          <a:prstGeom prst="rect">
            <a:avLst/>
          </a:prstGeom>
          <a:noFill/>
          <a:ln/>
        </p:spPr>
        <p:txBody>
          <a:bodyPr wrap="square" lIns="0" tIns="0" rIns="0" bIns="0" rtlCol="0" anchor="ctr"/>
          <a:lstStyle/>
          <a:p>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Ascending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order: smallest first, each element &lt;= the next.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Descending</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order: largest first.</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Selection sort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Selection sort: select the smallest, swap it in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Text 4"/>
          <p:cNvSpPr/>
          <p:nvPr/>
        </p:nvSpPr>
        <p:spPr>
          <a:xfrm>
            <a:off x="548640" y="1600200"/>
            <a:ext cx="1463040" cy="548640"/>
          </a:xfrm>
          <a:prstGeom prst="rect">
            <a:avLst/>
          </a:prstGeom>
          <a:noFill/>
          <a:ln/>
        </p:spPr>
        <p:txBody>
          <a:bodyPr wrap="square" lIns="0" tIns="0" rIns="0" bIns="0" rtlCol="0" anchor="ctr"/>
          <a:lstStyle/>
          <a:p>
            <a:pPr indent="0" marL="0">
              <a:buNone/>
            </a:pPr>
            <a:r>
              <a:rPr lang="en-US" sz="1700" b="1" dirty="0">
                <a:solidFill>
                  <a:srgbClr val="4F5D58"/>
                </a:solidFill>
                <a:latin typeface="Atkinson Hyperlegible Next" pitchFamily="34" charset="0"/>
                <a:ea typeface="Atkinson Hyperlegible Next" pitchFamily="34" charset="-122"/>
                <a:cs typeface="Atkinson Hyperlegible Next" pitchFamily="34" charset="-120"/>
              </a:rPr>
              <a:t>Start</a:t>
            </a:r>
            <a:endParaRPr lang="en-US" sz="1700" dirty="0"/>
          </a:p>
        </p:txBody>
      </p:sp>
      <p:sp>
        <p:nvSpPr>
          <p:cNvPr id="9" name="Shape 5"/>
          <p:cNvSpPr/>
          <p:nvPr/>
        </p:nvSpPr>
        <p:spPr>
          <a:xfrm>
            <a:off x="2103120" y="1600200"/>
            <a:ext cx="685800" cy="548640"/>
          </a:xfrm>
          <a:prstGeom prst="roundRect">
            <a:avLst>
              <a:gd name="adj" fmla="val 13333"/>
            </a:avLst>
          </a:prstGeom>
          <a:solidFill>
            <a:srgbClr val="FFFFFF"/>
          </a:solidFill>
          <a:ln w="31750">
            <a:solidFill>
              <a:srgbClr val="D06F1A"/>
            </a:solidFill>
            <a:prstDash val="solid"/>
          </a:ln>
        </p:spPr>
      </p:sp>
      <p:sp>
        <p:nvSpPr>
          <p:cNvPr id="10" name="Text 6"/>
          <p:cNvSpPr/>
          <p:nvPr/>
        </p:nvSpPr>
        <p:spPr>
          <a:xfrm>
            <a:off x="2103120"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11" name="Shape 7"/>
          <p:cNvSpPr/>
          <p:nvPr/>
        </p:nvSpPr>
        <p:spPr>
          <a:xfrm>
            <a:off x="2898648" y="1600200"/>
            <a:ext cx="685800" cy="548640"/>
          </a:xfrm>
          <a:prstGeom prst="roundRect">
            <a:avLst>
              <a:gd name="adj" fmla="val 13333"/>
            </a:avLst>
          </a:prstGeom>
          <a:solidFill>
            <a:srgbClr val="FFFFFF"/>
          </a:solidFill>
          <a:ln w="15875">
            <a:solidFill>
              <a:srgbClr val="868F8A"/>
            </a:solidFill>
            <a:prstDash val="solid"/>
          </a:ln>
        </p:spPr>
      </p:sp>
      <p:sp>
        <p:nvSpPr>
          <p:cNvPr id="12" name="Text 8"/>
          <p:cNvSpPr/>
          <p:nvPr/>
        </p:nvSpPr>
        <p:spPr>
          <a:xfrm>
            <a:off x="2898648"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13" name="Shape 9"/>
          <p:cNvSpPr/>
          <p:nvPr/>
        </p:nvSpPr>
        <p:spPr>
          <a:xfrm>
            <a:off x="3694176" y="1600200"/>
            <a:ext cx="685800" cy="548640"/>
          </a:xfrm>
          <a:prstGeom prst="roundRect">
            <a:avLst>
              <a:gd name="adj" fmla="val 13333"/>
            </a:avLst>
          </a:prstGeom>
          <a:solidFill>
            <a:srgbClr val="FFFFFF"/>
          </a:solidFill>
          <a:ln w="31750">
            <a:solidFill>
              <a:srgbClr val="D06F1A"/>
            </a:solidFill>
            <a:prstDash val="solid"/>
          </a:ln>
        </p:spPr>
      </p:sp>
      <p:sp>
        <p:nvSpPr>
          <p:cNvPr id="14" name="Text 10"/>
          <p:cNvSpPr/>
          <p:nvPr/>
        </p:nvSpPr>
        <p:spPr>
          <a:xfrm>
            <a:off x="3694176"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15" name="Shape 11"/>
          <p:cNvSpPr/>
          <p:nvPr/>
        </p:nvSpPr>
        <p:spPr>
          <a:xfrm>
            <a:off x="4489704" y="1600200"/>
            <a:ext cx="685800" cy="548640"/>
          </a:xfrm>
          <a:prstGeom prst="roundRect">
            <a:avLst>
              <a:gd name="adj" fmla="val 13333"/>
            </a:avLst>
          </a:prstGeom>
          <a:solidFill>
            <a:srgbClr val="FFFFFF"/>
          </a:solidFill>
          <a:ln w="15875">
            <a:solidFill>
              <a:srgbClr val="868F8A"/>
            </a:solidFill>
            <a:prstDash val="solid"/>
          </a:ln>
        </p:spPr>
      </p:sp>
      <p:sp>
        <p:nvSpPr>
          <p:cNvPr id="16" name="Text 12"/>
          <p:cNvSpPr/>
          <p:nvPr/>
        </p:nvSpPr>
        <p:spPr>
          <a:xfrm>
            <a:off x="4489704"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17" name="Shape 13"/>
          <p:cNvSpPr/>
          <p:nvPr/>
        </p:nvSpPr>
        <p:spPr>
          <a:xfrm>
            <a:off x="5285232" y="1600200"/>
            <a:ext cx="685800" cy="548640"/>
          </a:xfrm>
          <a:prstGeom prst="roundRect">
            <a:avLst>
              <a:gd name="adj" fmla="val 13333"/>
            </a:avLst>
          </a:prstGeom>
          <a:solidFill>
            <a:srgbClr val="FFFFFF"/>
          </a:solidFill>
          <a:ln w="15875">
            <a:solidFill>
              <a:srgbClr val="868F8A"/>
            </a:solidFill>
            <a:prstDash val="solid"/>
          </a:ln>
        </p:spPr>
      </p:sp>
      <p:sp>
        <p:nvSpPr>
          <p:cNvPr id="18" name="Text 14"/>
          <p:cNvSpPr/>
          <p:nvPr/>
        </p:nvSpPr>
        <p:spPr>
          <a:xfrm>
            <a:off x="5285232"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19" name="Text 15"/>
          <p:cNvSpPr/>
          <p:nvPr/>
        </p:nvSpPr>
        <p:spPr>
          <a:xfrm>
            <a:off x="548640" y="233172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1</a:t>
            </a:r>
            <a:endParaRPr lang="en-US" sz="1700" dirty="0"/>
          </a:p>
        </p:txBody>
      </p:sp>
      <p:sp>
        <p:nvSpPr>
          <p:cNvPr id="20" name="Shape 16"/>
          <p:cNvSpPr/>
          <p:nvPr/>
        </p:nvSpPr>
        <p:spPr>
          <a:xfrm>
            <a:off x="2103120" y="2331720"/>
            <a:ext cx="685800" cy="548640"/>
          </a:xfrm>
          <a:prstGeom prst="roundRect">
            <a:avLst>
              <a:gd name="adj" fmla="val 13333"/>
            </a:avLst>
          </a:prstGeom>
          <a:solidFill>
            <a:srgbClr val="DDF5EE"/>
          </a:solidFill>
          <a:ln w="15875">
            <a:solidFill>
              <a:srgbClr val="0E7C6B"/>
            </a:solidFill>
            <a:prstDash val="solid"/>
          </a:ln>
        </p:spPr>
      </p:sp>
      <p:sp>
        <p:nvSpPr>
          <p:cNvPr id="21" name="Text 17"/>
          <p:cNvSpPr/>
          <p:nvPr/>
        </p:nvSpPr>
        <p:spPr>
          <a:xfrm>
            <a:off x="2103120"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22" name="Shape 18"/>
          <p:cNvSpPr/>
          <p:nvPr/>
        </p:nvSpPr>
        <p:spPr>
          <a:xfrm>
            <a:off x="2898648" y="2331720"/>
            <a:ext cx="685800" cy="548640"/>
          </a:xfrm>
          <a:prstGeom prst="roundRect">
            <a:avLst>
              <a:gd name="adj" fmla="val 13333"/>
            </a:avLst>
          </a:prstGeom>
          <a:solidFill>
            <a:srgbClr val="FFFFFF"/>
          </a:solidFill>
          <a:ln w="31750">
            <a:solidFill>
              <a:srgbClr val="D06F1A"/>
            </a:solidFill>
            <a:prstDash val="solid"/>
          </a:ln>
        </p:spPr>
      </p:sp>
      <p:sp>
        <p:nvSpPr>
          <p:cNvPr id="23" name="Text 19"/>
          <p:cNvSpPr/>
          <p:nvPr/>
        </p:nvSpPr>
        <p:spPr>
          <a:xfrm>
            <a:off x="2898648"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24" name="Shape 20"/>
          <p:cNvSpPr/>
          <p:nvPr/>
        </p:nvSpPr>
        <p:spPr>
          <a:xfrm>
            <a:off x="3694176" y="2331720"/>
            <a:ext cx="685800" cy="548640"/>
          </a:xfrm>
          <a:prstGeom prst="roundRect">
            <a:avLst>
              <a:gd name="adj" fmla="val 13333"/>
            </a:avLst>
          </a:prstGeom>
          <a:solidFill>
            <a:srgbClr val="FFFFFF"/>
          </a:solidFill>
          <a:ln w="15875">
            <a:solidFill>
              <a:srgbClr val="868F8A"/>
            </a:solidFill>
            <a:prstDash val="solid"/>
          </a:ln>
        </p:spPr>
      </p:sp>
      <p:sp>
        <p:nvSpPr>
          <p:cNvPr id="25" name="Text 21"/>
          <p:cNvSpPr/>
          <p:nvPr/>
        </p:nvSpPr>
        <p:spPr>
          <a:xfrm>
            <a:off x="3694176"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26" name="Shape 22"/>
          <p:cNvSpPr/>
          <p:nvPr/>
        </p:nvSpPr>
        <p:spPr>
          <a:xfrm>
            <a:off x="4489704" y="2331720"/>
            <a:ext cx="685800" cy="548640"/>
          </a:xfrm>
          <a:prstGeom prst="roundRect">
            <a:avLst>
              <a:gd name="adj" fmla="val 13333"/>
            </a:avLst>
          </a:prstGeom>
          <a:solidFill>
            <a:srgbClr val="FFFFFF"/>
          </a:solidFill>
          <a:ln w="15875">
            <a:solidFill>
              <a:srgbClr val="868F8A"/>
            </a:solidFill>
            <a:prstDash val="solid"/>
          </a:ln>
        </p:spPr>
      </p:sp>
      <p:sp>
        <p:nvSpPr>
          <p:cNvPr id="27" name="Text 23"/>
          <p:cNvSpPr/>
          <p:nvPr/>
        </p:nvSpPr>
        <p:spPr>
          <a:xfrm>
            <a:off x="4489704"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28" name="Shape 24"/>
          <p:cNvSpPr/>
          <p:nvPr/>
        </p:nvSpPr>
        <p:spPr>
          <a:xfrm>
            <a:off x="5285232" y="2331720"/>
            <a:ext cx="685800" cy="548640"/>
          </a:xfrm>
          <a:prstGeom prst="roundRect">
            <a:avLst>
              <a:gd name="adj" fmla="val 13333"/>
            </a:avLst>
          </a:prstGeom>
          <a:solidFill>
            <a:srgbClr val="FFFFFF"/>
          </a:solidFill>
          <a:ln w="31750">
            <a:solidFill>
              <a:srgbClr val="D06F1A"/>
            </a:solidFill>
            <a:prstDash val="solid"/>
          </a:ln>
        </p:spPr>
      </p:sp>
      <p:sp>
        <p:nvSpPr>
          <p:cNvPr id="29" name="Text 25"/>
          <p:cNvSpPr/>
          <p:nvPr/>
        </p:nvSpPr>
        <p:spPr>
          <a:xfrm>
            <a:off x="5285232"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30" name="Text 26"/>
          <p:cNvSpPr/>
          <p:nvPr/>
        </p:nvSpPr>
        <p:spPr>
          <a:xfrm>
            <a:off x="548640" y="306324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2</a:t>
            </a:r>
            <a:endParaRPr lang="en-US" sz="1700" dirty="0"/>
          </a:p>
        </p:txBody>
      </p:sp>
      <p:sp>
        <p:nvSpPr>
          <p:cNvPr id="31" name="Shape 27"/>
          <p:cNvSpPr/>
          <p:nvPr/>
        </p:nvSpPr>
        <p:spPr>
          <a:xfrm>
            <a:off x="2103120" y="3063240"/>
            <a:ext cx="685800" cy="548640"/>
          </a:xfrm>
          <a:prstGeom prst="roundRect">
            <a:avLst>
              <a:gd name="adj" fmla="val 13333"/>
            </a:avLst>
          </a:prstGeom>
          <a:solidFill>
            <a:srgbClr val="DDF5EE"/>
          </a:solidFill>
          <a:ln w="15875">
            <a:solidFill>
              <a:srgbClr val="0E7C6B"/>
            </a:solidFill>
            <a:prstDash val="solid"/>
          </a:ln>
        </p:spPr>
      </p:sp>
      <p:sp>
        <p:nvSpPr>
          <p:cNvPr id="32" name="Text 28"/>
          <p:cNvSpPr/>
          <p:nvPr/>
        </p:nvSpPr>
        <p:spPr>
          <a:xfrm>
            <a:off x="2103120"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33" name="Shape 29"/>
          <p:cNvSpPr/>
          <p:nvPr/>
        </p:nvSpPr>
        <p:spPr>
          <a:xfrm>
            <a:off x="2898648" y="3063240"/>
            <a:ext cx="685800" cy="548640"/>
          </a:xfrm>
          <a:prstGeom prst="roundRect">
            <a:avLst>
              <a:gd name="adj" fmla="val 13333"/>
            </a:avLst>
          </a:prstGeom>
          <a:solidFill>
            <a:srgbClr val="DDF5EE"/>
          </a:solidFill>
          <a:ln w="15875">
            <a:solidFill>
              <a:srgbClr val="0E7C6B"/>
            </a:solidFill>
            <a:prstDash val="solid"/>
          </a:ln>
        </p:spPr>
      </p:sp>
      <p:sp>
        <p:nvSpPr>
          <p:cNvPr id="34" name="Text 30"/>
          <p:cNvSpPr/>
          <p:nvPr/>
        </p:nvSpPr>
        <p:spPr>
          <a:xfrm>
            <a:off x="2898648"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35" name="Shape 31"/>
          <p:cNvSpPr/>
          <p:nvPr/>
        </p:nvSpPr>
        <p:spPr>
          <a:xfrm>
            <a:off x="3694176" y="3063240"/>
            <a:ext cx="685800" cy="548640"/>
          </a:xfrm>
          <a:prstGeom prst="roundRect">
            <a:avLst>
              <a:gd name="adj" fmla="val 13333"/>
            </a:avLst>
          </a:prstGeom>
          <a:solidFill>
            <a:srgbClr val="FFFFFF"/>
          </a:solidFill>
          <a:ln w="31750">
            <a:solidFill>
              <a:srgbClr val="D06F1A"/>
            </a:solidFill>
            <a:prstDash val="solid"/>
          </a:ln>
        </p:spPr>
      </p:sp>
      <p:sp>
        <p:nvSpPr>
          <p:cNvPr id="36" name="Text 32"/>
          <p:cNvSpPr/>
          <p:nvPr/>
        </p:nvSpPr>
        <p:spPr>
          <a:xfrm>
            <a:off x="3694176"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37" name="Shape 33"/>
          <p:cNvSpPr/>
          <p:nvPr/>
        </p:nvSpPr>
        <p:spPr>
          <a:xfrm>
            <a:off x="4489704" y="3063240"/>
            <a:ext cx="685800" cy="548640"/>
          </a:xfrm>
          <a:prstGeom prst="roundRect">
            <a:avLst>
              <a:gd name="adj" fmla="val 13333"/>
            </a:avLst>
          </a:prstGeom>
          <a:solidFill>
            <a:srgbClr val="FFFFFF"/>
          </a:solidFill>
          <a:ln w="15875">
            <a:solidFill>
              <a:srgbClr val="868F8A"/>
            </a:solidFill>
            <a:prstDash val="solid"/>
          </a:ln>
        </p:spPr>
      </p:sp>
      <p:sp>
        <p:nvSpPr>
          <p:cNvPr id="38" name="Text 34"/>
          <p:cNvSpPr/>
          <p:nvPr/>
        </p:nvSpPr>
        <p:spPr>
          <a:xfrm>
            <a:off x="4489704"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39" name="Shape 35"/>
          <p:cNvSpPr/>
          <p:nvPr/>
        </p:nvSpPr>
        <p:spPr>
          <a:xfrm>
            <a:off x="5285232" y="3063240"/>
            <a:ext cx="685800" cy="548640"/>
          </a:xfrm>
          <a:prstGeom prst="roundRect">
            <a:avLst>
              <a:gd name="adj" fmla="val 13333"/>
            </a:avLst>
          </a:prstGeom>
          <a:solidFill>
            <a:srgbClr val="FFFFFF"/>
          </a:solidFill>
          <a:ln w="31750">
            <a:solidFill>
              <a:srgbClr val="D06F1A"/>
            </a:solidFill>
            <a:prstDash val="solid"/>
          </a:ln>
        </p:spPr>
      </p:sp>
      <p:sp>
        <p:nvSpPr>
          <p:cNvPr id="40" name="Text 36"/>
          <p:cNvSpPr/>
          <p:nvPr/>
        </p:nvSpPr>
        <p:spPr>
          <a:xfrm>
            <a:off x="5285232"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41" name="Text 37"/>
          <p:cNvSpPr/>
          <p:nvPr/>
        </p:nvSpPr>
        <p:spPr>
          <a:xfrm>
            <a:off x="548640" y="379476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3</a:t>
            </a:r>
            <a:endParaRPr lang="en-US" sz="1700" dirty="0"/>
          </a:p>
        </p:txBody>
      </p:sp>
      <p:sp>
        <p:nvSpPr>
          <p:cNvPr id="42" name="Shape 38"/>
          <p:cNvSpPr/>
          <p:nvPr/>
        </p:nvSpPr>
        <p:spPr>
          <a:xfrm>
            <a:off x="2103120" y="3794760"/>
            <a:ext cx="685800" cy="548640"/>
          </a:xfrm>
          <a:prstGeom prst="roundRect">
            <a:avLst>
              <a:gd name="adj" fmla="val 13333"/>
            </a:avLst>
          </a:prstGeom>
          <a:solidFill>
            <a:srgbClr val="DDF5EE"/>
          </a:solidFill>
          <a:ln w="15875">
            <a:solidFill>
              <a:srgbClr val="0E7C6B"/>
            </a:solidFill>
            <a:prstDash val="solid"/>
          </a:ln>
        </p:spPr>
      </p:sp>
      <p:sp>
        <p:nvSpPr>
          <p:cNvPr id="43" name="Text 39"/>
          <p:cNvSpPr/>
          <p:nvPr/>
        </p:nvSpPr>
        <p:spPr>
          <a:xfrm>
            <a:off x="2103120"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44" name="Shape 40"/>
          <p:cNvSpPr/>
          <p:nvPr/>
        </p:nvSpPr>
        <p:spPr>
          <a:xfrm>
            <a:off x="2898648" y="3794760"/>
            <a:ext cx="685800" cy="548640"/>
          </a:xfrm>
          <a:prstGeom prst="roundRect">
            <a:avLst>
              <a:gd name="adj" fmla="val 13333"/>
            </a:avLst>
          </a:prstGeom>
          <a:solidFill>
            <a:srgbClr val="DDF5EE"/>
          </a:solidFill>
          <a:ln w="15875">
            <a:solidFill>
              <a:srgbClr val="0E7C6B"/>
            </a:solidFill>
            <a:prstDash val="solid"/>
          </a:ln>
        </p:spPr>
      </p:sp>
      <p:sp>
        <p:nvSpPr>
          <p:cNvPr id="45" name="Text 41"/>
          <p:cNvSpPr/>
          <p:nvPr/>
        </p:nvSpPr>
        <p:spPr>
          <a:xfrm>
            <a:off x="2898648"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46" name="Shape 42"/>
          <p:cNvSpPr/>
          <p:nvPr/>
        </p:nvSpPr>
        <p:spPr>
          <a:xfrm>
            <a:off x="3694176" y="3794760"/>
            <a:ext cx="685800" cy="548640"/>
          </a:xfrm>
          <a:prstGeom prst="roundRect">
            <a:avLst>
              <a:gd name="adj" fmla="val 13333"/>
            </a:avLst>
          </a:prstGeom>
          <a:solidFill>
            <a:srgbClr val="DDF5EE"/>
          </a:solidFill>
          <a:ln w="15875">
            <a:solidFill>
              <a:srgbClr val="0E7C6B"/>
            </a:solidFill>
            <a:prstDash val="solid"/>
          </a:ln>
        </p:spPr>
      </p:sp>
      <p:sp>
        <p:nvSpPr>
          <p:cNvPr id="47" name="Text 43"/>
          <p:cNvSpPr/>
          <p:nvPr/>
        </p:nvSpPr>
        <p:spPr>
          <a:xfrm>
            <a:off x="3694176"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48" name="Shape 44"/>
          <p:cNvSpPr/>
          <p:nvPr/>
        </p:nvSpPr>
        <p:spPr>
          <a:xfrm>
            <a:off x="4489704" y="3794760"/>
            <a:ext cx="685800" cy="548640"/>
          </a:xfrm>
          <a:prstGeom prst="roundRect">
            <a:avLst>
              <a:gd name="adj" fmla="val 13333"/>
            </a:avLst>
          </a:prstGeom>
          <a:solidFill>
            <a:srgbClr val="FFFFFF"/>
          </a:solidFill>
          <a:ln w="15875">
            <a:solidFill>
              <a:srgbClr val="868F8A"/>
            </a:solidFill>
            <a:prstDash val="solid"/>
          </a:ln>
        </p:spPr>
      </p:sp>
      <p:sp>
        <p:nvSpPr>
          <p:cNvPr id="49" name="Text 45"/>
          <p:cNvSpPr/>
          <p:nvPr/>
        </p:nvSpPr>
        <p:spPr>
          <a:xfrm>
            <a:off x="4489704"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50" name="Shape 46"/>
          <p:cNvSpPr/>
          <p:nvPr/>
        </p:nvSpPr>
        <p:spPr>
          <a:xfrm>
            <a:off x="5285232" y="3794760"/>
            <a:ext cx="685800" cy="548640"/>
          </a:xfrm>
          <a:prstGeom prst="roundRect">
            <a:avLst>
              <a:gd name="adj" fmla="val 13333"/>
            </a:avLst>
          </a:prstGeom>
          <a:solidFill>
            <a:srgbClr val="FFFFFF"/>
          </a:solidFill>
          <a:ln w="15875">
            <a:solidFill>
              <a:srgbClr val="868F8A"/>
            </a:solidFill>
            <a:prstDash val="solid"/>
          </a:ln>
        </p:spPr>
      </p:sp>
      <p:sp>
        <p:nvSpPr>
          <p:cNvPr id="51" name="Text 47"/>
          <p:cNvSpPr/>
          <p:nvPr/>
        </p:nvSpPr>
        <p:spPr>
          <a:xfrm>
            <a:off x="5285232"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52" name="Text 48"/>
          <p:cNvSpPr/>
          <p:nvPr/>
        </p:nvSpPr>
        <p:spPr>
          <a:xfrm>
            <a:off x="548640" y="452628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4</a:t>
            </a:r>
            <a:endParaRPr lang="en-US" sz="1700" dirty="0"/>
          </a:p>
        </p:txBody>
      </p:sp>
      <p:sp>
        <p:nvSpPr>
          <p:cNvPr id="53" name="Shape 49"/>
          <p:cNvSpPr/>
          <p:nvPr/>
        </p:nvSpPr>
        <p:spPr>
          <a:xfrm>
            <a:off x="2103120" y="4526280"/>
            <a:ext cx="685800" cy="548640"/>
          </a:xfrm>
          <a:prstGeom prst="roundRect">
            <a:avLst>
              <a:gd name="adj" fmla="val 13333"/>
            </a:avLst>
          </a:prstGeom>
          <a:solidFill>
            <a:srgbClr val="DDF5EE"/>
          </a:solidFill>
          <a:ln w="15875">
            <a:solidFill>
              <a:srgbClr val="0E7C6B"/>
            </a:solidFill>
            <a:prstDash val="solid"/>
          </a:ln>
        </p:spPr>
      </p:sp>
      <p:sp>
        <p:nvSpPr>
          <p:cNvPr id="54" name="Text 50"/>
          <p:cNvSpPr/>
          <p:nvPr/>
        </p:nvSpPr>
        <p:spPr>
          <a:xfrm>
            <a:off x="2103120"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55" name="Shape 51"/>
          <p:cNvSpPr/>
          <p:nvPr/>
        </p:nvSpPr>
        <p:spPr>
          <a:xfrm>
            <a:off x="2898648" y="4526280"/>
            <a:ext cx="685800" cy="548640"/>
          </a:xfrm>
          <a:prstGeom prst="roundRect">
            <a:avLst>
              <a:gd name="adj" fmla="val 13333"/>
            </a:avLst>
          </a:prstGeom>
          <a:solidFill>
            <a:srgbClr val="DDF5EE"/>
          </a:solidFill>
          <a:ln w="15875">
            <a:solidFill>
              <a:srgbClr val="0E7C6B"/>
            </a:solidFill>
            <a:prstDash val="solid"/>
          </a:ln>
        </p:spPr>
      </p:sp>
      <p:sp>
        <p:nvSpPr>
          <p:cNvPr id="56" name="Text 52"/>
          <p:cNvSpPr/>
          <p:nvPr/>
        </p:nvSpPr>
        <p:spPr>
          <a:xfrm>
            <a:off x="2898648"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57" name="Shape 53"/>
          <p:cNvSpPr/>
          <p:nvPr/>
        </p:nvSpPr>
        <p:spPr>
          <a:xfrm>
            <a:off x="3694176" y="4526280"/>
            <a:ext cx="685800" cy="548640"/>
          </a:xfrm>
          <a:prstGeom prst="roundRect">
            <a:avLst>
              <a:gd name="adj" fmla="val 13333"/>
            </a:avLst>
          </a:prstGeom>
          <a:solidFill>
            <a:srgbClr val="DDF5EE"/>
          </a:solidFill>
          <a:ln w="15875">
            <a:solidFill>
              <a:srgbClr val="0E7C6B"/>
            </a:solidFill>
            <a:prstDash val="solid"/>
          </a:ln>
        </p:spPr>
      </p:sp>
      <p:sp>
        <p:nvSpPr>
          <p:cNvPr id="58" name="Text 54"/>
          <p:cNvSpPr/>
          <p:nvPr/>
        </p:nvSpPr>
        <p:spPr>
          <a:xfrm>
            <a:off x="3694176"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59" name="Shape 55"/>
          <p:cNvSpPr/>
          <p:nvPr/>
        </p:nvSpPr>
        <p:spPr>
          <a:xfrm>
            <a:off x="4489704" y="4526280"/>
            <a:ext cx="685800" cy="548640"/>
          </a:xfrm>
          <a:prstGeom prst="roundRect">
            <a:avLst>
              <a:gd name="adj" fmla="val 13333"/>
            </a:avLst>
          </a:prstGeom>
          <a:solidFill>
            <a:srgbClr val="DDF5EE"/>
          </a:solidFill>
          <a:ln w="15875">
            <a:solidFill>
              <a:srgbClr val="0E7C6B"/>
            </a:solidFill>
            <a:prstDash val="solid"/>
          </a:ln>
        </p:spPr>
      </p:sp>
      <p:sp>
        <p:nvSpPr>
          <p:cNvPr id="60" name="Text 56"/>
          <p:cNvSpPr/>
          <p:nvPr/>
        </p:nvSpPr>
        <p:spPr>
          <a:xfrm>
            <a:off x="4489704"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61" name="Shape 57"/>
          <p:cNvSpPr/>
          <p:nvPr/>
        </p:nvSpPr>
        <p:spPr>
          <a:xfrm>
            <a:off x="5285232" y="4526280"/>
            <a:ext cx="685800" cy="548640"/>
          </a:xfrm>
          <a:prstGeom prst="roundRect">
            <a:avLst>
              <a:gd name="adj" fmla="val 13333"/>
            </a:avLst>
          </a:prstGeom>
          <a:solidFill>
            <a:srgbClr val="FFFFFF"/>
          </a:solidFill>
          <a:ln w="15875">
            <a:solidFill>
              <a:srgbClr val="868F8A"/>
            </a:solidFill>
            <a:prstDash val="solid"/>
          </a:ln>
        </p:spPr>
      </p:sp>
      <p:sp>
        <p:nvSpPr>
          <p:cNvPr id="62" name="Text 58"/>
          <p:cNvSpPr/>
          <p:nvPr/>
        </p:nvSpPr>
        <p:spPr>
          <a:xfrm>
            <a:off x="5285232"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63" name="Shape 59"/>
          <p:cNvSpPr/>
          <p:nvPr/>
        </p:nvSpPr>
        <p:spPr>
          <a:xfrm>
            <a:off x="6400800" y="1600200"/>
            <a:ext cx="5257800" cy="4389120"/>
          </a:xfrm>
          <a:prstGeom prst="roundRect">
            <a:avLst>
              <a:gd name="adj" fmla="val 4167"/>
            </a:avLst>
          </a:prstGeom>
          <a:solidFill>
            <a:srgbClr val="E3F0FF"/>
          </a:solidFill>
          <a:ln w="12700">
            <a:solidFill>
              <a:srgbClr val="E3F0FF"/>
            </a:solidFill>
            <a:prstDash val="solid"/>
          </a:ln>
        </p:spPr>
      </p:sp>
      <p:pic>
        <p:nvPicPr>
          <p:cNvPr id="6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675120" y="1856232"/>
            <a:ext cx="566928" cy="566928"/>
          </a:xfrm>
          <a:prstGeom prst="rect">
            <a:avLst/>
          </a:prstGeom>
        </p:spPr>
      </p:pic>
      <p:sp>
        <p:nvSpPr>
          <p:cNvPr id="65" name="Text 60"/>
          <p:cNvSpPr/>
          <p:nvPr/>
        </p:nvSpPr>
        <p:spPr>
          <a:xfrm>
            <a:off x="7452360" y="1737360"/>
            <a:ext cx="3931920" cy="4114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pass: find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smallest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value in the unsorted part, then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swap</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 with the first unsorted element.</a:t>
            </a:r>
            <a:pPr indent="0" marL="0">
              <a:buNone/>
            </a:pP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Shaded values are in their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final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positions. Orange outlines mark the next swap.</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Selection sort in Java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417320"/>
            <a:ext cx="7315200" cy="4709160"/>
          </a:xfrm>
          <a:prstGeom prst="roundRect">
            <a:avLst>
              <a:gd name="adj" fmla="val 2330"/>
            </a:avLst>
          </a:prstGeom>
          <a:solidFill>
            <a:srgbClr val="EEF3F1"/>
          </a:solidFill>
          <a:ln w="12700">
            <a:solidFill>
              <a:srgbClr val="E6E1D6"/>
            </a:solidFill>
            <a:prstDash val="solid"/>
          </a:ln>
        </p:spPr>
      </p:sp>
      <p:sp>
        <p:nvSpPr>
          <p:cNvPr id="9" name="Text 5"/>
          <p:cNvSpPr/>
          <p:nvPr/>
        </p:nvSpPr>
        <p:spPr>
          <a:xfrm>
            <a:off x="822960" y="1600200"/>
            <a:ext cx="6766560" cy="4343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selectionSort(int[] arr)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0; i &lt; arr.length - 1;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minIndex =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j = i + 1; j &lt; arr.length; j++)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(arr[j] &lt; arr[minIndex])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minIndex = 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temp = arr[i];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arr[i] = arr[minIndex];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arr[minIndex] = temp;</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nums = {34, 19, 8, 27, 15};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selectionSort(nums);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v : nums) { System.out.print(v + " "); }</a:t>
            </a:r>
            <a:endParaRPr lang="en-US" sz="1500" dirty="0"/>
          </a:p>
        </p:txBody>
      </p:sp>
      <p:sp>
        <p:nvSpPr>
          <p:cNvPr id="10" name="Shape 6"/>
          <p:cNvSpPr/>
          <p:nvPr/>
        </p:nvSpPr>
        <p:spPr>
          <a:xfrm>
            <a:off x="8092440" y="1417320"/>
            <a:ext cx="3566160" cy="914400"/>
          </a:xfrm>
          <a:prstGeom prst="roundRect">
            <a:avLst>
              <a:gd name="adj" fmla="val 12000"/>
            </a:avLst>
          </a:prstGeom>
          <a:solidFill>
            <a:srgbClr val="1F2B28"/>
          </a:solidFill>
          <a:ln w="12700">
            <a:solidFill>
              <a:srgbClr val="1F2B28"/>
            </a:solidFill>
            <a:prstDash val="solid"/>
          </a:ln>
        </p:spPr>
      </p:sp>
      <p:sp>
        <p:nvSpPr>
          <p:cNvPr id="11" name="Text 7"/>
          <p:cNvSpPr/>
          <p:nvPr/>
        </p:nvSpPr>
        <p:spPr>
          <a:xfrm>
            <a:off x="8366760" y="15544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366760" y="1828800"/>
            <a:ext cx="301752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8 15 19 27 34</a:t>
            </a:r>
            <a:endParaRPr lang="en-US" sz="2000" dirty="0"/>
          </a:p>
        </p:txBody>
      </p:sp>
      <p:sp>
        <p:nvSpPr>
          <p:cNvPr id="13" name="Shape 9"/>
          <p:cNvSpPr/>
          <p:nvPr/>
        </p:nvSpPr>
        <p:spPr>
          <a:xfrm>
            <a:off x="8092440" y="2514600"/>
            <a:ext cx="3566160" cy="3611880"/>
          </a:xfrm>
          <a:prstGeom prst="roundRect">
            <a:avLst>
              <a:gd name="adj" fmla="val 5128"/>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366760" y="2770632"/>
            <a:ext cx="566928" cy="566928"/>
          </a:xfrm>
          <a:prstGeom prst="rect">
            <a:avLst/>
          </a:prstGeom>
        </p:spPr>
      </p:pic>
      <p:sp>
        <p:nvSpPr>
          <p:cNvPr id="15" name="Text 10"/>
          <p:cNvSpPr/>
          <p:nvPr/>
        </p:nvSpPr>
        <p:spPr>
          <a:xfrm>
            <a:off x="9144000" y="2651760"/>
            <a:ext cx="2240280" cy="33375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Reset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minIndex = i</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every pass. The inner loop finds the smallest; the swap happens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once</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after the inner loop.</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Selection sort swaps two values; it never slides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one pass, exactly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two</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elements have changed places. Everything else stays put.</a:t>
            </a:r>
            <a:endParaRPr lang="en-US" sz="1800" dirty="0"/>
          </a:p>
        </p:txBody>
      </p:sp>
      <p:sp>
        <p:nvSpPr>
          <p:cNvPr id="11" name="Text 6"/>
          <p:cNvSpPr/>
          <p:nvPr/>
        </p:nvSpPr>
        <p:spPr>
          <a:xfrm>
            <a:off x="548640" y="2788920"/>
            <a:ext cx="2103120" cy="64008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a:t>
            </a:r>
            <a:endParaRPr lang="en-US" sz="1900" dirty="0"/>
          </a:p>
        </p:txBody>
      </p:sp>
      <p:sp>
        <p:nvSpPr>
          <p:cNvPr id="12" name="Shape 7"/>
          <p:cNvSpPr/>
          <p:nvPr/>
        </p:nvSpPr>
        <p:spPr>
          <a:xfrm>
            <a:off x="2743200" y="2788920"/>
            <a:ext cx="777240" cy="640080"/>
          </a:xfrm>
          <a:prstGeom prst="roundRect">
            <a:avLst>
              <a:gd name="adj" fmla="val 11429"/>
            </a:avLst>
          </a:prstGeom>
          <a:solidFill>
            <a:srgbClr val="FFFFFF"/>
          </a:solidFill>
          <a:ln w="31750">
            <a:solidFill>
              <a:srgbClr val="D06F1A"/>
            </a:solidFill>
            <a:prstDash val="solid"/>
          </a:ln>
        </p:spPr>
      </p:sp>
      <p:sp>
        <p:nvSpPr>
          <p:cNvPr id="13" name="Text 8"/>
          <p:cNvSpPr/>
          <p:nvPr/>
        </p:nvSpPr>
        <p:spPr>
          <a:xfrm>
            <a:off x="2743200" y="278892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14" name="Shape 9"/>
          <p:cNvSpPr/>
          <p:nvPr/>
        </p:nvSpPr>
        <p:spPr>
          <a:xfrm>
            <a:off x="3630168" y="2788920"/>
            <a:ext cx="777240" cy="640080"/>
          </a:xfrm>
          <a:prstGeom prst="roundRect">
            <a:avLst>
              <a:gd name="adj" fmla="val 11429"/>
            </a:avLst>
          </a:prstGeom>
          <a:solidFill>
            <a:srgbClr val="FFFFFF"/>
          </a:solidFill>
          <a:ln w="15875">
            <a:solidFill>
              <a:srgbClr val="868F8A"/>
            </a:solidFill>
            <a:prstDash val="solid"/>
          </a:ln>
        </p:spPr>
      </p:sp>
      <p:sp>
        <p:nvSpPr>
          <p:cNvPr id="15" name="Text 10"/>
          <p:cNvSpPr/>
          <p:nvPr/>
        </p:nvSpPr>
        <p:spPr>
          <a:xfrm>
            <a:off x="3630168" y="278892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16" name="Shape 11"/>
          <p:cNvSpPr/>
          <p:nvPr/>
        </p:nvSpPr>
        <p:spPr>
          <a:xfrm>
            <a:off x="4517136" y="2788920"/>
            <a:ext cx="777240" cy="640080"/>
          </a:xfrm>
          <a:prstGeom prst="roundRect">
            <a:avLst>
              <a:gd name="adj" fmla="val 11429"/>
            </a:avLst>
          </a:prstGeom>
          <a:solidFill>
            <a:srgbClr val="FFFFFF"/>
          </a:solidFill>
          <a:ln w="31750">
            <a:solidFill>
              <a:srgbClr val="D06F1A"/>
            </a:solidFill>
            <a:prstDash val="solid"/>
          </a:ln>
        </p:spPr>
      </p:sp>
      <p:sp>
        <p:nvSpPr>
          <p:cNvPr id="17" name="Text 12"/>
          <p:cNvSpPr/>
          <p:nvPr/>
        </p:nvSpPr>
        <p:spPr>
          <a:xfrm>
            <a:off x="4517136" y="278892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18" name="Shape 13"/>
          <p:cNvSpPr/>
          <p:nvPr/>
        </p:nvSpPr>
        <p:spPr>
          <a:xfrm>
            <a:off x="5404104" y="2788920"/>
            <a:ext cx="777240" cy="640080"/>
          </a:xfrm>
          <a:prstGeom prst="roundRect">
            <a:avLst>
              <a:gd name="adj" fmla="val 11429"/>
            </a:avLst>
          </a:prstGeom>
          <a:solidFill>
            <a:srgbClr val="FFFFFF"/>
          </a:solidFill>
          <a:ln w="15875">
            <a:solidFill>
              <a:srgbClr val="868F8A"/>
            </a:solidFill>
            <a:prstDash val="solid"/>
          </a:ln>
        </p:spPr>
      </p:sp>
      <p:sp>
        <p:nvSpPr>
          <p:cNvPr id="19" name="Text 14"/>
          <p:cNvSpPr/>
          <p:nvPr/>
        </p:nvSpPr>
        <p:spPr>
          <a:xfrm>
            <a:off x="5404104" y="278892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20" name="Shape 15"/>
          <p:cNvSpPr/>
          <p:nvPr/>
        </p:nvSpPr>
        <p:spPr>
          <a:xfrm>
            <a:off x="6291072" y="2788920"/>
            <a:ext cx="777240" cy="640080"/>
          </a:xfrm>
          <a:prstGeom prst="roundRect">
            <a:avLst>
              <a:gd name="adj" fmla="val 11429"/>
            </a:avLst>
          </a:prstGeom>
          <a:solidFill>
            <a:srgbClr val="FFFFFF"/>
          </a:solidFill>
          <a:ln w="15875">
            <a:solidFill>
              <a:srgbClr val="868F8A"/>
            </a:solidFill>
            <a:prstDash val="solid"/>
          </a:ln>
        </p:spPr>
      </p:sp>
      <p:sp>
        <p:nvSpPr>
          <p:cNvPr id="21" name="Text 16"/>
          <p:cNvSpPr/>
          <p:nvPr/>
        </p:nvSpPr>
        <p:spPr>
          <a:xfrm>
            <a:off x="6291072" y="278892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22" name="Text 17"/>
          <p:cNvSpPr/>
          <p:nvPr/>
        </p:nvSpPr>
        <p:spPr>
          <a:xfrm>
            <a:off x="548640" y="3840480"/>
            <a:ext cx="2103120" cy="640080"/>
          </a:xfrm>
          <a:prstGeom prst="rect">
            <a:avLst/>
          </a:prstGeom>
          <a:noFill/>
          <a:ln/>
        </p:spPr>
        <p:txBody>
          <a:bodyPr wrap="square" lIns="0" tIns="0" rIns="0" bIns="0" rtlCol="0" anchor="ctr"/>
          <a:lstStyle/>
          <a:p>
            <a:pPr indent="0" marL="0">
              <a:buNone/>
            </a:pPr>
            <a:r>
              <a:rPr lang="en-US" sz="19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Right: swap</a:t>
            </a:r>
            <a:endParaRPr lang="en-US" sz="1900" dirty="0"/>
          </a:p>
        </p:txBody>
      </p:sp>
      <p:sp>
        <p:nvSpPr>
          <p:cNvPr id="23" name="Shape 18"/>
          <p:cNvSpPr/>
          <p:nvPr/>
        </p:nvSpPr>
        <p:spPr>
          <a:xfrm>
            <a:off x="2743200" y="3840480"/>
            <a:ext cx="777240" cy="640080"/>
          </a:xfrm>
          <a:prstGeom prst="roundRect">
            <a:avLst>
              <a:gd name="adj" fmla="val 11429"/>
            </a:avLst>
          </a:prstGeom>
          <a:solidFill>
            <a:srgbClr val="FFFFFF"/>
          </a:solidFill>
          <a:ln w="31750">
            <a:solidFill>
              <a:srgbClr val="D06F1A"/>
            </a:solidFill>
            <a:prstDash val="solid"/>
          </a:ln>
        </p:spPr>
      </p:sp>
      <p:sp>
        <p:nvSpPr>
          <p:cNvPr id="24" name="Text 19"/>
          <p:cNvSpPr/>
          <p:nvPr/>
        </p:nvSpPr>
        <p:spPr>
          <a:xfrm>
            <a:off x="2743200" y="384048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25" name="Shape 20"/>
          <p:cNvSpPr/>
          <p:nvPr/>
        </p:nvSpPr>
        <p:spPr>
          <a:xfrm>
            <a:off x="3630168" y="3840480"/>
            <a:ext cx="777240" cy="640080"/>
          </a:xfrm>
          <a:prstGeom prst="roundRect">
            <a:avLst>
              <a:gd name="adj" fmla="val 11429"/>
            </a:avLst>
          </a:prstGeom>
          <a:solidFill>
            <a:srgbClr val="FFFFFF"/>
          </a:solidFill>
          <a:ln w="15875">
            <a:solidFill>
              <a:srgbClr val="868F8A"/>
            </a:solidFill>
            <a:prstDash val="solid"/>
          </a:ln>
        </p:spPr>
      </p:sp>
      <p:sp>
        <p:nvSpPr>
          <p:cNvPr id="26" name="Text 21"/>
          <p:cNvSpPr/>
          <p:nvPr/>
        </p:nvSpPr>
        <p:spPr>
          <a:xfrm>
            <a:off x="3630168" y="384048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27" name="Shape 22"/>
          <p:cNvSpPr/>
          <p:nvPr/>
        </p:nvSpPr>
        <p:spPr>
          <a:xfrm>
            <a:off x="4517136" y="3840480"/>
            <a:ext cx="777240" cy="640080"/>
          </a:xfrm>
          <a:prstGeom prst="roundRect">
            <a:avLst>
              <a:gd name="adj" fmla="val 11429"/>
            </a:avLst>
          </a:prstGeom>
          <a:solidFill>
            <a:srgbClr val="FFFFFF"/>
          </a:solidFill>
          <a:ln w="31750">
            <a:solidFill>
              <a:srgbClr val="D06F1A"/>
            </a:solidFill>
            <a:prstDash val="solid"/>
          </a:ln>
        </p:spPr>
      </p:sp>
      <p:sp>
        <p:nvSpPr>
          <p:cNvPr id="28" name="Text 23"/>
          <p:cNvSpPr/>
          <p:nvPr/>
        </p:nvSpPr>
        <p:spPr>
          <a:xfrm>
            <a:off x="4517136" y="384048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29" name="Shape 24"/>
          <p:cNvSpPr/>
          <p:nvPr/>
        </p:nvSpPr>
        <p:spPr>
          <a:xfrm>
            <a:off x="5404104" y="3840480"/>
            <a:ext cx="777240" cy="640080"/>
          </a:xfrm>
          <a:prstGeom prst="roundRect">
            <a:avLst>
              <a:gd name="adj" fmla="val 11429"/>
            </a:avLst>
          </a:prstGeom>
          <a:solidFill>
            <a:srgbClr val="FFFFFF"/>
          </a:solidFill>
          <a:ln w="15875">
            <a:solidFill>
              <a:srgbClr val="868F8A"/>
            </a:solidFill>
            <a:prstDash val="solid"/>
          </a:ln>
        </p:spPr>
      </p:sp>
      <p:sp>
        <p:nvSpPr>
          <p:cNvPr id="30" name="Text 25"/>
          <p:cNvSpPr/>
          <p:nvPr/>
        </p:nvSpPr>
        <p:spPr>
          <a:xfrm>
            <a:off x="5404104" y="384048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31" name="Shape 26"/>
          <p:cNvSpPr/>
          <p:nvPr/>
        </p:nvSpPr>
        <p:spPr>
          <a:xfrm>
            <a:off x="6291072" y="3840480"/>
            <a:ext cx="777240" cy="640080"/>
          </a:xfrm>
          <a:prstGeom prst="roundRect">
            <a:avLst>
              <a:gd name="adj" fmla="val 11429"/>
            </a:avLst>
          </a:prstGeom>
          <a:solidFill>
            <a:srgbClr val="FFFFFF"/>
          </a:solidFill>
          <a:ln w="15875">
            <a:solidFill>
              <a:srgbClr val="868F8A"/>
            </a:solidFill>
            <a:prstDash val="solid"/>
          </a:ln>
        </p:spPr>
      </p:sp>
      <p:sp>
        <p:nvSpPr>
          <p:cNvPr id="32" name="Text 27"/>
          <p:cNvSpPr/>
          <p:nvPr/>
        </p:nvSpPr>
        <p:spPr>
          <a:xfrm>
            <a:off x="6291072" y="384048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33" name="Text 28"/>
          <p:cNvSpPr/>
          <p:nvPr/>
        </p:nvSpPr>
        <p:spPr>
          <a:xfrm>
            <a:off x="548640" y="4892040"/>
            <a:ext cx="2103120" cy="640080"/>
          </a:xfrm>
          <a:prstGeom prst="rect">
            <a:avLst/>
          </a:prstGeom>
          <a:noFill/>
          <a:ln/>
        </p:spPr>
        <p:txBody>
          <a:bodyPr wrap="square" lIns="0" tIns="0" rIns="0" bIns="0" rtlCol="0" anchor="ctr"/>
          <a:lstStyle/>
          <a:p>
            <a:pPr indent="0" marL="0">
              <a:buNone/>
            </a:pPr>
            <a:r>
              <a:rPr lang="en-US" sz="19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Wrong: slide</a:t>
            </a:r>
            <a:endParaRPr lang="en-US" sz="1900" dirty="0"/>
          </a:p>
        </p:txBody>
      </p:sp>
      <p:sp>
        <p:nvSpPr>
          <p:cNvPr id="34" name="Shape 29"/>
          <p:cNvSpPr/>
          <p:nvPr/>
        </p:nvSpPr>
        <p:spPr>
          <a:xfrm>
            <a:off x="2743200" y="4892040"/>
            <a:ext cx="777240" cy="640080"/>
          </a:xfrm>
          <a:prstGeom prst="roundRect">
            <a:avLst>
              <a:gd name="adj" fmla="val 11429"/>
            </a:avLst>
          </a:prstGeom>
          <a:solidFill>
            <a:srgbClr val="FFFFFF"/>
          </a:solidFill>
          <a:ln w="15875">
            <a:solidFill>
              <a:srgbClr val="868F8A"/>
            </a:solidFill>
            <a:prstDash val="solid"/>
          </a:ln>
        </p:spPr>
      </p:sp>
      <p:sp>
        <p:nvSpPr>
          <p:cNvPr id="35" name="Text 30"/>
          <p:cNvSpPr/>
          <p:nvPr/>
        </p:nvSpPr>
        <p:spPr>
          <a:xfrm>
            <a:off x="2743200" y="489204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36" name="Shape 31"/>
          <p:cNvSpPr/>
          <p:nvPr/>
        </p:nvSpPr>
        <p:spPr>
          <a:xfrm>
            <a:off x="3630168" y="4892040"/>
            <a:ext cx="777240" cy="640080"/>
          </a:xfrm>
          <a:prstGeom prst="roundRect">
            <a:avLst>
              <a:gd name="adj" fmla="val 11429"/>
            </a:avLst>
          </a:prstGeom>
          <a:solidFill>
            <a:srgbClr val="FFFFFF"/>
          </a:solidFill>
          <a:ln w="15875">
            <a:solidFill>
              <a:srgbClr val="868F8A"/>
            </a:solidFill>
            <a:prstDash val="solid"/>
          </a:ln>
        </p:spPr>
      </p:sp>
      <p:sp>
        <p:nvSpPr>
          <p:cNvPr id="37" name="Text 32"/>
          <p:cNvSpPr/>
          <p:nvPr/>
        </p:nvSpPr>
        <p:spPr>
          <a:xfrm>
            <a:off x="3630168" y="489204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38" name="Shape 33"/>
          <p:cNvSpPr/>
          <p:nvPr/>
        </p:nvSpPr>
        <p:spPr>
          <a:xfrm>
            <a:off x="4517136" y="4892040"/>
            <a:ext cx="777240" cy="640080"/>
          </a:xfrm>
          <a:prstGeom prst="roundRect">
            <a:avLst>
              <a:gd name="adj" fmla="val 11429"/>
            </a:avLst>
          </a:prstGeom>
          <a:solidFill>
            <a:srgbClr val="FFFFFF"/>
          </a:solidFill>
          <a:ln w="15875">
            <a:solidFill>
              <a:srgbClr val="868F8A"/>
            </a:solidFill>
            <a:prstDash val="solid"/>
          </a:ln>
        </p:spPr>
      </p:sp>
      <p:sp>
        <p:nvSpPr>
          <p:cNvPr id="39" name="Text 34"/>
          <p:cNvSpPr/>
          <p:nvPr/>
        </p:nvSpPr>
        <p:spPr>
          <a:xfrm>
            <a:off x="4517136" y="489204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40" name="Shape 35"/>
          <p:cNvSpPr/>
          <p:nvPr/>
        </p:nvSpPr>
        <p:spPr>
          <a:xfrm>
            <a:off x="5404104" y="4892040"/>
            <a:ext cx="777240" cy="640080"/>
          </a:xfrm>
          <a:prstGeom prst="roundRect">
            <a:avLst>
              <a:gd name="adj" fmla="val 11429"/>
            </a:avLst>
          </a:prstGeom>
          <a:solidFill>
            <a:srgbClr val="FFFFFF"/>
          </a:solidFill>
          <a:ln w="15875">
            <a:solidFill>
              <a:srgbClr val="868F8A"/>
            </a:solidFill>
            <a:prstDash val="solid"/>
          </a:ln>
        </p:spPr>
      </p:sp>
      <p:sp>
        <p:nvSpPr>
          <p:cNvPr id="41" name="Text 36"/>
          <p:cNvSpPr/>
          <p:nvPr/>
        </p:nvSpPr>
        <p:spPr>
          <a:xfrm>
            <a:off x="5404104" y="489204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42" name="Shape 37"/>
          <p:cNvSpPr/>
          <p:nvPr/>
        </p:nvSpPr>
        <p:spPr>
          <a:xfrm>
            <a:off x="6291072" y="4892040"/>
            <a:ext cx="777240" cy="640080"/>
          </a:xfrm>
          <a:prstGeom prst="roundRect">
            <a:avLst>
              <a:gd name="adj" fmla="val 11429"/>
            </a:avLst>
          </a:prstGeom>
          <a:solidFill>
            <a:srgbClr val="FFFFFF"/>
          </a:solidFill>
          <a:ln w="15875">
            <a:solidFill>
              <a:srgbClr val="868F8A"/>
            </a:solidFill>
            <a:prstDash val="solid"/>
          </a:ln>
        </p:spPr>
      </p:sp>
      <p:sp>
        <p:nvSpPr>
          <p:cNvPr id="43" name="Text 38"/>
          <p:cNvSpPr/>
          <p:nvPr/>
        </p:nvSpPr>
        <p:spPr>
          <a:xfrm>
            <a:off x="6291072" y="4892040"/>
            <a:ext cx="777240" cy="64008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44" name="Text 39"/>
          <p:cNvSpPr/>
          <p:nvPr/>
        </p:nvSpPr>
        <p:spPr>
          <a:xfrm>
            <a:off x="7315200" y="3840480"/>
            <a:ext cx="4297680" cy="640080"/>
          </a:xfrm>
          <a:prstGeom prst="rect">
            <a:avLst/>
          </a:prstGeom>
          <a:noFill/>
          <a:ln/>
        </p:spPr>
        <p:txBody>
          <a:bodyPr wrap="square" lIns="0" tIns="0" rIns="0" bIns="0" rtlCol="0" anchor="ctr"/>
          <a:lstStyle/>
          <a:p>
            <a:pPr indent="0" marL="0">
              <a:buNone/>
            </a:pPr>
            <a:r>
              <a:rPr lang="en-US" sz="1800" dirty="0">
                <a:solidFill>
                  <a:srgbClr val="0B5A4D"/>
                </a:solidFill>
                <a:latin typeface="Atkinson Hyperlegible Next" pitchFamily="34" charset="0"/>
                <a:ea typeface="Atkinson Hyperlegible Next" pitchFamily="34" charset="-122"/>
                <a:cs typeface="Atkinson Hyperlegible Next" pitchFamily="34" charset="-120"/>
              </a:rPr>
              <a:t>Only positions 0 and 2 changed.</a:t>
            </a:r>
            <a:endParaRPr lang="en-US" sz="1800" dirty="0"/>
          </a:p>
        </p:txBody>
      </p:sp>
      <p:sp>
        <p:nvSpPr>
          <p:cNvPr id="45" name="Text 40"/>
          <p:cNvSpPr/>
          <p:nvPr/>
        </p:nvSpPr>
        <p:spPr>
          <a:xfrm>
            <a:off x="7315200" y="4892040"/>
            <a:ext cx="4297680" cy="640080"/>
          </a:xfrm>
          <a:prstGeom prst="rect">
            <a:avLst/>
          </a:prstGeom>
          <a:noFill/>
          <a:ln/>
        </p:spPr>
        <p:txBody>
          <a:bodyPr wrap="square" lIns="0" tIns="0" rIns="0" bIns="0" rtlCol="0" anchor="ctr"/>
          <a:lstStyle/>
          <a:p>
            <a:pPr indent="0" marL="0">
              <a:buNone/>
            </a:pPr>
            <a:r>
              <a:rPr lang="en-US" sz="1800" dirty="0">
                <a:solidFill>
                  <a:srgbClr val="8A4B0F"/>
                </a:solidFill>
                <a:latin typeface="Atkinson Hyperlegible Next" pitchFamily="34" charset="0"/>
                <a:ea typeface="Atkinson Hyperlegible Next" pitchFamily="34" charset="-122"/>
                <a:cs typeface="Atkinson Hyperlegible Next" pitchFamily="34" charset="-120"/>
              </a:rPr>
              <a:t>34 and 19 slid right: that is not selection sort.</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Your turn: selection sort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array after each of the first three passes.</a:t>
            </a:r>
            <a:endParaRPr lang="en-US" sz="2200" dirty="0"/>
          </a:p>
        </p:txBody>
      </p:sp>
      <p:sp>
        <p:nvSpPr>
          <p:cNvPr id="12" name="Shape 8"/>
          <p:cNvSpPr/>
          <p:nvPr/>
        </p:nvSpPr>
        <p:spPr>
          <a:xfrm>
            <a:off x="1188720" y="2971800"/>
            <a:ext cx="914400" cy="731520"/>
          </a:xfrm>
          <a:prstGeom prst="roundRect">
            <a:avLst>
              <a:gd name="adj" fmla="val 10000"/>
            </a:avLst>
          </a:prstGeom>
          <a:solidFill>
            <a:srgbClr val="FFFFFF"/>
          </a:solidFill>
          <a:ln w="15875">
            <a:solidFill>
              <a:srgbClr val="868F8A"/>
            </a:solidFill>
            <a:prstDash val="solid"/>
          </a:ln>
        </p:spPr>
      </p:sp>
      <p:sp>
        <p:nvSpPr>
          <p:cNvPr id="13" name="Text 9"/>
          <p:cNvSpPr/>
          <p:nvPr/>
        </p:nvSpPr>
        <p:spPr>
          <a:xfrm>
            <a:off x="118872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40</a:t>
            </a:r>
            <a:endParaRPr lang="en-US" sz="2400" dirty="0"/>
          </a:p>
        </p:txBody>
      </p:sp>
      <p:sp>
        <p:nvSpPr>
          <p:cNvPr id="14" name="Shape 10"/>
          <p:cNvSpPr/>
          <p:nvPr/>
        </p:nvSpPr>
        <p:spPr>
          <a:xfrm>
            <a:off x="2286000" y="2971800"/>
            <a:ext cx="914400" cy="731520"/>
          </a:xfrm>
          <a:prstGeom prst="roundRect">
            <a:avLst>
              <a:gd name="adj" fmla="val 10000"/>
            </a:avLst>
          </a:prstGeom>
          <a:solidFill>
            <a:srgbClr val="FFFFFF"/>
          </a:solidFill>
          <a:ln w="15875">
            <a:solidFill>
              <a:srgbClr val="868F8A"/>
            </a:solidFill>
            <a:prstDash val="solid"/>
          </a:ln>
        </p:spPr>
      </p:sp>
      <p:sp>
        <p:nvSpPr>
          <p:cNvPr id="15" name="Text 11"/>
          <p:cNvSpPr/>
          <p:nvPr/>
        </p:nvSpPr>
        <p:spPr>
          <a:xfrm>
            <a:off x="228600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25</a:t>
            </a:r>
            <a:endParaRPr lang="en-US" sz="2400" dirty="0"/>
          </a:p>
        </p:txBody>
      </p:sp>
      <p:sp>
        <p:nvSpPr>
          <p:cNvPr id="16" name="Shape 12"/>
          <p:cNvSpPr/>
          <p:nvPr/>
        </p:nvSpPr>
        <p:spPr>
          <a:xfrm>
            <a:off x="3383280" y="2971800"/>
            <a:ext cx="914400" cy="731520"/>
          </a:xfrm>
          <a:prstGeom prst="roundRect">
            <a:avLst>
              <a:gd name="adj" fmla="val 10000"/>
            </a:avLst>
          </a:prstGeom>
          <a:solidFill>
            <a:srgbClr val="FFFFFF"/>
          </a:solidFill>
          <a:ln w="15875">
            <a:solidFill>
              <a:srgbClr val="868F8A"/>
            </a:solidFill>
            <a:prstDash val="solid"/>
          </a:ln>
        </p:spPr>
      </p:sp>
      <p:sp>
        <p:nvSpPr>
          <p:cNvPr id="17" name="Text 13"/>
          <p:cNvSpPr/>
          <p:nvPr/>
        </p:nvSpPr>
        <p:spPr>
          <a:xfrm>
            <a:off x="338328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10</a:t>
            </a:r>
            <a:endParaRPr lang="en-US" sz="2400" dirty="0"/>
          </a:p>
        </p:txBody>
      </p:sp>
      <p:sp>
        <p:nvSpPr>
          <p:cNvPr id="18" name="Shape 14"/>
          <p:cNvSpPr/>
          <p:nvPr/>
        </p:nvSpPr>
        <p:spPr>
          <a:xfrm>
            <a:off x="4480560" y="2971800"/>
            <a:ext cx="914400" cy="731520"/>
          </a:xfrm>
          <a:prstGeom prst="roundRect">
            <a:avLst>
              <a:gd name="adj" fmla="val 10000"/>
            </a:avLst>
          </a:prstGeom>
          <a:solidFill>
            <a:srgbClr val="FFFFFF"/>
          </a:solidFill>
          <a:ln w="15875">
            <a:solidFill>
              <a:srgbClr val="868F8A"/>
            </a:solidFill>
            <a:prstDash val="solid"/>
          </a:ln>
        </p:spPr>
      </p:sp>
      <p:sp>
        <p:nvSpPr>
          <p:cNvPr id="19" name="Text 15"/>
          <p:cNvSpPr/>
          <p:nvPr/>
        </p:nvSpPr>
        <p:spPr>
          <a:xfrm>
            <a:off x="448056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35</a:t>
            </a:r>
            <a:endParaRPr lang="en-US" sz="2400" dirty="0"/>
          </a:p>
        </p:txBody>
      </p:sp>
      <p:sp>
        <p:nvSpPr>
          <p:cNvPr id="20" name="Shape 16"/>
          <p:cNvSpPr/>
          <p:nvPr/>
        </p:nvSpPr>
        <p:spPr>
          <a:xfrm>
            <a:off x="5577840" y="2971800"/>
            <a:ext cx="914400" cy="731520"/>
          </a:xfrm>
          <a:prstGeom prst="roundRect">
            <a:avLst>
              <a:gd name="adj" fmla="val 10000"/>
            </a:avLst>
          </a:prstGeom>
          <a:solidFill>
            <a:srgbClr val="FFFFFF"/>
          </a:solidFill>
          <a:ln w="15875">
            <a:solidFill>
              <a:srgbClr val="868F8A"/>
            </a:solidFill>
            <a:prstDash val="solid"/>
          </a:ln>
        </p:spPr>
      </p:sp>
      <p:sp>
        <p:nvSpPr>
          <p:cNvPr id="21" name="Text 17"/>
          <p:cNvSpPr/>
          <p:nvPr/>
        </p:nvSpPr>
        <p:spPr>
          <a:xfrm>
            <a:off x="557784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20</a:t>
            </a:r>
            <a:endParaRPr lang="en-US" sz="2400" dirty="0"/>
          </a:p>
        </p:txBody>
      </p:sp>
      <p:sp>
        <p:nvSpPr>
          <p:cNvPr id="22" name="Text 18"/>
          <p:cNvSpPr/>
          <p:nvPr/>
        </p:nvSpPr>
        <p:spPr>
          <a:xfrm>
            <a:off x="6949440" y="2926080"/>
            <a:ext cx="457200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pass 1:  ______________________</a:t>
            </a:r>
            <a:endParaRPr lang="en-US" sz="1800" dirty="0"/>
          </a:p>
        </p:txBody>
      </p:sp>
      <p:sp>
        <p:nvSpPr>
          <p:cNvPr id="23" name="Text 19"/>
          <p:cNvSpPr/>
          <p:nvPr/>
        </p:nvSpPr>
        <p:spPr>
          <a:xfrm>
            <a:off x="6949440" y="3611880"/>
            <a:ext cx="457200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pass 2:  ______________________</a:t>
            </a:r>
            <a:endParaRPr lang="en-US" sz="1800" dirty="0"/>
          </a:p>
        </p:txBody>
      </p:sp>
      <p:sp>
        <p:nvSpPr>
          <p:cNvPr id="24" name="Text 20"/>
          <p:cNvSpPr/>
          <p:nvPr/>
        </p:nvSpPr>
        <p:spPr>
          <a:xfrm>
            <a:off x="6949440" y="4297680"/>
            <a:ext cx="457200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pass 3:  ______________________</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Insertion sort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Insertion sort: shift right, insert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Text 4"/>
          <p:cNvSpPr/>
          <p:nvPr/>
        </p:nvSpPr>
        <p:spPr>
          <a:xfrm>
            <a:off x="548640" y="1600200"/>
            <a:ext cx="1463040" cy="548640"/>
          </a:xfrm>
          <a:prstGeom prst="rect">
            <a:avLst/>
          </a:prstGeom>
          <a:noFill/>
          <a:ln/>
        </p:spPr>
        <p:txBody>
          <a:bodyPr wrap="square" lIns="0" tIns="0" rIns="0" bIns="0" rtlCol="0" anchor="ctr"/>
          <a:lstStyle/>
          <a:p>
            <a:pPr indent="0" marL="0">
              <a:buNone/>
            </a:pPr>
            <a:r>
              <a:rPr lang="en-US" sz="1700" b="1" dirty="0">
                <a:solidFill>
                  <a:srgbClr val="4F5D58"/>
                </a:solidFill>
                <a:latin typeface="Atkinson Hyperlegible Next" pitchFamily="34" charset="0"/>
                <a:ea typeface="Atkinson Hyperlegible Next" pitchFamily="34" charset="-122"/>
                <a:cs typeface="Atkinson Hyperlegible Next" pitchFamily="34" charset="-120"/>
              </a:rPr>
              <a:t>Start</a:t>
            </a:r>
            <a:endParaRPr lang="en-US" sz="1700" dirty="0"/>
          </a:p>
        </p:txBody>
      </p:sp>
      <p:sp>
        <p:nvSpPr>
          <p:cNvPr id="9" name="Shape 5"/>
          <p:cNvSpPr/>
          <p:nvPr/>
        </p:nvSpPr>
        <p:spPr>
          <a:xfrm>
            <a:off x="2103120" y="1600200"/>
            <a:ext cx="685800" cy="548640"/>
          </a:xfrm>
          <a:prstGeom prst="roundRect">
            <a:avLst>
              <a:gd name="adj" fmla="val 13333"/>
            </a:avLst>
          </a:prstGeom>
          <a:solidFill>
            <a:srgbClr val="DDF5EE"/>
          </a:solidFill>
          <a:ln w="15875">
            <a:solidFill>
              <a:srgbClr val="0E7C6B"/>
            </a:solidFill>
            <a:prstDash val="solid"/>
          </a:ln>
        </p:spPr>
      </p:sp>
      <p:sp>
        <p:nvSpPr>
          <p:cNvPr id="10" name="Text 6"/>
          <p:cNvSpPr/>
          <p:nvPr/>
        </p:nvSpPr>
        <p:spPr>
          <a:xfrm>
            <a:off x="2103120"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11" name="Shape 7"/>
          <p:cNvSpPr/>
          <p:nvPr/>
        </p:nvSpPr>
        <p:spPr>
          <a:xfrm>
            <a:off x="2898648" y="1600200"/>
            <a:ext cx="685800" cy="548640"/>
          </a:xfrm>
          <a:prstGeom prst="roundRect">
            <a:avLst>
              <a:gd name="adj" fmla="val 13333"/>
            </a:avLst>
          </a:prstGeom>
          <a:solidFill>
            <a:srgbClr val="FFFFFF"/>
          </a:solidFill>
          <a:ln w="31750">
            <a:solidFill>
              <a:srgbClr val="D06F1A"/>
            </a:solidFill>
            <a:prstDash val="solid"/>
          </a:ln>
        </p:spPr>
      </p:sp>
      <p:sp>
        <p:nvSpPr>
          <p:cNvPr id="12" name="Text 8"/>
          <p:cNvSpPr/>
          <p:nvPr/>
        </p:nvSpPr>
        <p:spPr>
          <a:xfrm>
            <a:off x="2898648"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13" name="Shape 9"/>
          <p:cNvSpPr/>
          <p:nvPr/>
        </p:nvSpPr>
        <p:spPr>
          <a:xfrm>
            <a:off x="3694176" y="1600200"/>
            <a:ext cx="685800" cy="548640"/>
          </a:xfrm>
          <a:prstGeom prst="roundRect">
            <a:avLst>
              <a:gd name="adj" fmla="val 13333"/>
            </a:avLst>
          </a:prstGeom>
          <a:solidFill>
            <a:srgbClr val="FFFFFF"/>
          </a:solidFill>
          <a:ln w="15875">
            <a:solidFill>
              <a:srgbClr val="868F8A"/>
            </a:solidFill>
            <a:prstDash val="solid"/>
          </a:ln>
        </p:spPr>
      </p:sp>
      <p:sp>
        <p:nvSpPr>
          <p:cNvPr id="14" name="Text 10"/>
          <p:cNvSpPr/>
          <p:nvPr/>
        </p:nvSpPr>
        <p:spPr>
          <a:xfrm>
            <a:off x="3694176"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15" name="Shape 11"/>
          <p:cNvSpPr/>
          <p:nvPr/>
        </p:nvSpPr>
        <p:spPr>
          <a:xfrm>
            <a:off x="4489704" y="1600200"/>
            <a:ext cx="685800" cy="548640"/>
          </a:xfrm>
          <a:prstGeom prst="roundRect">
            <a:avLst>
              <a:gd name="adj" fmla="val 13333"/>
            </a:avLst>
          </a:prstGeom>
          <a:solidFill>
            <a:srgbClr val="FFFFFF"/>
          </a:solidFill>
          <a:ln w="15875">
            <a:solidFill>
              <a:srgbClr val="868F8A"/>
            </a:solidFill>
            <a:prstDash val="solid"/>
          </a:ln>
        </p:spPr>
      </p:sp>
      <p:sp>
        <p:nvSpPr>
          <p:cNvPr id="16" name="Text 12"/>
          <p:cNvSpPr/>
          <p:nvPr/>
        </p:nvSpPr>
        <p:spPr>
          <a:xfrm>
            <a:off x="4489704"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17" name="Shape 13"/>
          <p:cNvSpPr/>
          <p:nvPr/>
        </p:nvSpPr>
        <p:spPr>
          <a:xfrm>
            <a:off x="5285232" y="1600200"/>
            <a:ext cx="685800" cy="548640"/>
          </a:xfrm>
          <a:prstGeom prst="roundRect">
            <a:avLst>
              <a:gd name="adj" fmla="val 13333"/>
            </a:avLst>
          </a:prstGeom>
          <a:solidFill>
            <a:srgbClr val="FFFFFF"/>
          </a:solidFill>
          <a:ln w="15875">
            <a:solidFill>
              <a:srgbClr val="868F8A"/>
            </a:solidFill>
            <a:prstDash val="solid"/>
          </a:ln>
        </p:spPr>
      </p:sp>
      <p:sp>
        <p:nvSpPr>
          <p:cNvPr id="18" name="Text 14"/>
          <p:cNvSpPr/>
          <p:nvPr/>
        </p:nvSpPr>
        <p:spPr>
          <a:xfrm>
            <a:off x="5285232" y="160020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19" name="Text 15"/>
          <p:cNvSpPr/>
          <p:nvPr/>
        </p:nvSpPr>
        <p:spPr>
          <a:xfrm>
            <a:off x="548640" y="233172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1</a:t>
            </a:r>
            <a:endParaRPr lang="en-US" sz="1700" dirty="0"/>
          </a:p>
        </p:txBody>
      </p:sp>
      <p:sp>
        <p:nvSpPr>
          <p:cNvPr id="20" name="Shape 16"/>
          <p:cNvSpPr/>
          <p:nvPr/>
        </p:nvSpPr>
        <p:spPr>
          <a:xfrm>
            <a:off x="2103120" y="2331720"/>
            <a:ext cx="685800" cy="548640"/>
          </a:xfrm>
          <a:prstGeom prst="roundRect">
            <a:avLst>
              <a:gd name="adj" fmla="val 13333"/>
            </a:avLst>
          </a:prstGeom>
          <a:solidFill>
            <a:srgbClr val="DDF5EE"/>
          </a:solidFill>
          <a:ln w="15875">
            <a:solidFill>
              <a:srgbClr val="0E7C6B"/>
            </a:solidFill>
            <a:prstDash val="solid"/>
          </a:ln>
        </p:spPr>
      </p:sp>
      <p:sp>
        <p:nvSpPr>
          <p:cNvPr id="21" name="Text 17"/>
          <p:cNvSpPr/>
          <p:nvPr/>
        </p:nvSpPr>
        <p:spPr>
          <a:xfrm>
            <a:off x="2103120"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22" name="Shape 18"/>
          <p:cNvSpPr/>
          <p:nvPr/>
        </p:nvSpPr>
        <p:spPr>
          <a:xfrm>
            <a:off x="2898648" y="2331720"/>
            <a:ext cx="685800" cy="548640"/>
          </a:xfrm>
          <a:prstGeom prst="roundRect">
            <a:avLst>
              <a:gd name="adj" fmla="val 13333"/>
            </a:avLst>
          </a:prstGeom>
          <a:solidFill>
            <a:srgbClr val="DDF5EE"/>
          </a:solidFill>
          <a:ln w="15875">
            <a:solidFill>
              <a:srgbClr val="0E7C6B"/>
            </a:solidFill>
            <a:prstDash val="solid"/>
          </a:ln>
        </p:spPr>
      </p:sp>
      <p:sp>
        <p:nvSpPr>
          <p:cNvPr id="23" name="Text 19"/>
          <p:cNvSpPr/>
          <p:nvPr/>
        </p:nvSpPr>
        <p:spPr>
          <a:xfrm>
            <a:off x="2898648"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24" name="Shape 20"/>
          <p:cNvSpPr/>
          <p:nvPr/>
        </p:nvSpPr>
        <p:spPr>
          <a:xfrm>
            <a:off x="3694176" y="2331720"/>
            <a:ext cx="685800" cy="548640"/>
          </a:xfrm>
          <a:prstGeom prst="roundRect">
            <a:avLst>
              <a:gd name="adj" fmla="val 13333"/>
            </a:avLst>
          </a:prstGeom>
          <a:solidFill>
            <a:srgbClr val="FFFFFF"/>
          </a:solidFill>
          <a:ln w="31750">
            <a:solidFill>
              <a:srgbClr val="D06F1A"/>
            </a:solidFill>
            <a:prstDash val="solid"/>
          </a:ln>
        </p:spPr>
      </p:sp>
      <p:sp>
        <p:nvSpPr>
          <p:cNvPr id="25" name="Text 21"/>
          <p:cNvSpPr/>
          <p:nvPr/>
        </p:nvSpPr>
        <p:spPr>
          <a:xfrm>
            <a:off x="3694176"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26" name="Shape 22"/>
          <p:cNvSpPr/>
          <p:nvPr/>
        </p:nvSpPr>
        <p:spPr>
          <a:xfrm>
            <a:off x="4489704" y="2331720"/>
            <a:ext cx="685800" cy="548640"/>
          </a:xfrm>
          <a:prstGeom prst="roundRect">
            <a:avLst>
              <a:gd name="adj" fmla="val 13333"/>
            </a:avLst>
          </a:prstGeom>
          <a:solidFill>
            <a:srgbClr val="FFFFFF"/>
          </a:solidFill>
          <a:ln w="15875">
            <a:solidFill>
              <a:srgbClr val="868F8A"/>
            </a:solidFill>
            <a:prstDash val="solid"/>
          </a:ln>
        </p:spPr>
      </p:sp>
      <p:sp>
        <p:nvSpPr>
          <p:cNvPr id="27" name="Text 23"/>
          <p:cNvSpPr/>
          <p:nvPr/>
        </p:nvSpPr>
        <p:spPr>
          <a:xfrm>
            <a:off x="4489704"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28" name="Shape 24"/>
          <p:cNvSpPr/>
          <p:nvPr/>
        </p:nvSpPr>
        <p:spPr>
          <a:xfrm>
            <a:off x="5285232" y="2331720"/>
            <a:ext cx="685800" cy="548640"/>
          </a:xfrm>
          <a:prstGeom prst="roundRect">
            <a:avLst>
              <a:gd name="adj" fmla="val 13333"/>
            </a:avLst>
          </a:prstGeom>
          <a:solidFill>
            <a:srgbClr val="FFFFFF"/>
          </a:solidFill>
          <a:ln w="15875">
            <a:solidFill>
              <a:srgbClr val="868F8A"/>
            </a:solidFill>
            <a:prstDash val="solid"/>
          </a:ln>
        </p:spPr>
      </p:sp>
      <p:sp>
        <p:nvSpPr>
          <p:cNvPr id="29" name="Text 25"/>
          <p:cNvSpPr/>
          <p:nvPr/>
        </p:nvSpPr>
        <p:spPr>
          <a:xfrm>
            <a:off x="5285232" y="233172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30" name="Text 26"/>
          <p:cNvSpPr/>
          <p:nvPr/>
        </p:nvSpPr>
        <p:spPr>
          <a:xfrm>
            <a:off x="548640" y="306324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2</a:t>
            </a:r>
            <a:endParaRPr lang="en-US" sz="1700" dirty="0"/>
          </a:p>
        </p:txBody>
      </p:sp>
      <p:sp>
        <p:nvSpPr>
          <p:cNvPr id="31" name="Shape 27"/>
          <p:cNvSpPr/>
          <p:nvPr/>
        </p:nvSpPr>
        <p:spPr>
          <a:xfrm>
            <a:off x="2103120" y="3063240"/>
            <a:ext cx="685800" cy="548640"/>
          </a:xfrm>
          <a:prstGeom prst="roundRect">
            <a:avLst>
              <a:gd name="adj" fmla="val 13333"/>
            </a:avLst>
          </a:prstGeom>
          <a:solidFill>
            <a:srgbClr val="DDF5EE"/>
          </a:solidFill>
          <a:ln w="15875">
            <a:solidFill>
              <a:srgbClr val="0E7C6B"/>
            </a:solidFill>
            <a:prstDash val="solid"/>
          </a:ln>
        </p:spPr>
      </p:sp>
      <p:sp>
        <p:nvSpPr>
          <p:cNvPr id="32" name="Text 28"/>
          <p:cNvSpPr/>
          <p:nvPr/>
        </p:nvSpPr>
        <p:spPr>
          <a:xfrm>
            <a:off x="2103120"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33" name="Shape 29"/>
          <p:cNvSpPr/>
          <p:nvPr/>
        </p:nvSpPr>
        <p:spPr>
          <a:xfrm>
            <a:off x="2898648" y="3063240"/>
            <a:ext cx="685800" cy="548640"/>
          </a:xfrm>
          <a:prstGeom prst="roundRect">
            <a:avLst>
              <a:gd name="adj" fmla="val 13333"/>
            </a:avLst>
          </a:prstGeom>
          <a:solidFill>
            <a:srgbClr val="DDF5EE"/>
          </a:solidFill>
          <a:ln w="15875">
            <a:solidFill>
              <a:srgbClr val="0E7C6B"/>
            </a:solidFill>
            <a:prstDash val="solid"/>
          </a:ln>
        </p:spPr>
      </p:sp>
      <p:sp>
        <p:nvSpPr>
          <p:cNvPr id="34" name="Text 30"/>
          <p:cNvSpPr/>
          <p:nvPr/>
        </p:nvSpPr>
        <p:spPr>
          <a:xfrm>
            <a:off x="2898648"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35" name="Shape 31"/>
          <p:cNvSpPr/>
          <p:nvPr/>
        </p:nvSpPr>
        <p:spPr>
          <a:xfrm>
            <a:off x="3694176" y="3063240"/>
            <a:ext cx="685800" cy="548640"/>
          </a:xfrm>
          <a:prstGeom prst="roundRect">
            <a:avLst>
              <a:gd name="adj" fmla="val 13333"/>
            </a:avLst>
          </a:prstGeom>
          <a:solidFill>
            <a:srgbClr val="DDF5EE"/>
          </a:solidFill>
          <a:ln w="15875">
            <a:solidFill>
              <a:srgbClr val="0E7C6B"/>
            </a:solidFill>
            <a:prstDash val="solid"/>
          </a:ln>
        </p:spPr>
      </p:sp>
      <p:sp>
        <p:nvSpPr>
          <p:cNvPr id="36" name="Text 32"/>
          <p:cNvSpPr/>
          <p:nvPr/>
        </p:nvSpPr>
        <p:spPr>
          <a:xfrm>
            <a:off x="3694176"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37" name="Shape 33"/>
          <p:cNvSpPr/>
          <p:nvPr/>
        </p:nvSpPr>
        <p:spPr>
          <a:xfrm>
            <a:off x="4489704" y="3063240"/>
            <a:ext cx="685800" cy="548640"/>
          </a:xfrm>
          <a:prstGeom prst="roundRect">
            <a:avLst>
              <a:gd name="adj" fmla="val 13333"/>
            </a:avLst>
          </a:prstGeom>
          <a:solidFill>
            <a:srgbClr val="FFFFFF"/>
          </a:solidFill>
          <a:ln w="31750">
            <a:solidFill>
              <a:srgbClr val="D06F1A"/>
            </a:solidFill>
            <a:prstDash val="solid"/>
          </a:ln>
        </p:spPr>
      </p:sp>
      <p:sp>
        <p:nvSpPr>
          <p:cNvPr id="38" name="Text 34"/>
          <p:cNvSpPr/>
          <p:nvPr/>
        </p:nvSpPr>
        <p:spPr>
          <a:xfrm>
            <a:off x="4489704"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39" name="Shape 35"/>
          <p:cNvSpPr/>
          <p:nvPr/>
        </p:nvSpPr>
        <p:spPr>
          <a:xfrm>
            <a:off x="5285232" y="3063240"/>
            <a:ext cx="685800" cy="548640"/>
          </a:xfrm>
          <a:prstGeom prst="roundRect">
            <a:avLst>
              <a:gd name="adj" fmla="val 13333"/>
            </a:avLst>
          </a:prstGeom>
          <a:solidFill>
            <a:srgbClr val="FFFFFF"/>
          </a:solidFill>
          <a:ln w="15875">
            <a:solidFill>
              <a:srgbClr val="868F8A"/>
            </a:solidFill>
            <a:prstDash val="solid"/>
          </a:ln>
        </p:spPr>
      </p:sp>
      <p:sp>
        <p:nvSpPr>
          <p:cNvPr id="40" name="Text 36"/>
          <p:cNvSpPr/>
          <p:nvPr/>
        </p:nvSpPr>
        <p:spPr>
          <a:xfrm>
            <a:off x="5285232" y="306324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41" name="Text 37"/>
          <p:cNvSpPr/>
          <p:nvPr/>
        </p:nvSpPr>
        <p:spPr>
          <a:xfrm>
            <a:off x="548640" y="379476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3</a:t>
            </a:r>
            <a:endParaRPr lang="en-US" sz="1700" dirty="0"/>
          </a:p>
        </p:txBody>
      </p:sp>
      <p:sp>
        <p:nvSpPr>
          <p:cNvPr id="42" name="Shape 38"/>
          <p:cNvSpPr/>
          <p:nvPr/>
        </p:nvSpPr>
        <p:spPr>
          <a:xfrm>
            <a:off x="2103120" y="3794760"/>
            <a:ext cx="685800" cy="548640"/>
          </a:xfrm>
          <a:prstGeom prst="roundRect">
            <a:avLst>
              <a:gd name="adj" fmla="val 13333"/>
            </a:avLst>
          </a:prstGeom>
          <a:solidFill>
            <a:srgbClr val="DDF5EE"/>
          </a:solidFill>
          <a:ln w="15875">
            <a:solidFill>
              <a:srgbClr val="0E7C6B"/>
            </a:solidFill>
            <a:prstDash val="solid"/>
          </a:ln>
        </p:spPr>
      </p:sp>
      <p:sp>
        <p:nvSpPr>
          <p:cNvPr id="43" name="Text 39"/>
          <p:cNvSpPr/>
          <p:nvPr/>
        </p:nvSpPr>
        <p:spPr>
          <a:xfrm>
            <a:off x="2103120"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44" name="Shape 40"/>
          <p:cNvSpPr/>
          <p:nvPr/>
        </p:nvSpPr>
        <p:spPr>
          <a:xfrm>
            <a:off x="2898648" y="3794760"/>
            <a:ext cx="685800" cy="548640"/>
          </a:xfrm>
          <a:prstGeom prst="roundRect">
            <a:avLst>
              <a:gd name="adj" fmla="val 13333"/>
            </a:avLst>
          </a:prstGeom>
          <a:solidFill>
            <a:srgbClr val="DDF5EE"/>
          </a:solidFill>
          <a:ln w="15875">
            <a:solidFill>
              <a:srgbClr val="0E7C6B"/>
            </a:solidFill>
            <a:prstDash val="solid"/>
          </a:ln>
        </p:spPr>
      </p:sp>
      <p:sp>
        <p:nvSpPr>
          <p:cNvPr id="45" name="Text 41"/>
          <p:cNvSpPr/>
          <p:nvPr/>
        </p:nvSpPr>
        <p:spPr>
          <a:xfrm>
            <a:off x="2898648"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46" name="Shape 42"/>
          <p:cNvSpPr/>
          <p:nvPr/>
        </p:nvSpPr>
        <p:spPr>
          <a:xfrm>
            <a:off x="3694176" y="3794760"/>
            <a:ext cx="685800" cy="548640"/>
          </a:xfrm>
          <a:prstGeom prst="roundRect">
            <a:avLst>
              <a:gd name="adj" fmla="val 13333"/>
            </a:avLst>
          </a:prstGeom>
          <a:solidFill>
            <a:srgbClr val="DDF5EE"/>
          </a:solidFill>
          <a:ln w="15875">
            <a:solidFill>
              <a:srgbClr val="0E7C6B"/>
            </a:solidFill>
            <a:prstDash val="solid"/>
          </a:ln>
        </p:spPr>
      </p:sp>
      <p:sp>
        <p:nvSpPr>
          <p:cNvPr id="47" name="Text 43"/>
          <p:cNvSpPr/>
          <p:nvPr/>
        </p:nvSpPr>
        <p:spPr>
          <a:xfrm>
            <a:off x="3694176"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48" name="Shape 44"/>
          <p:cNvSpPr/>
          <p:nvPr/>
        </p:nvSpPr>
        <p:spPr>
          <a:xfrm>
            <a:off x="4489704" y="3794760"/>
            <a:ext cx="685800" cy="548640"/>
          </a:xfrm>
          <a:prstGeom prst="roundRect">
            <a:avLst>
              <a:gd name="adj" fmla="val 13333"/>
            </a:avLst>
          </a:prstGeom>
          <a:solidFill>
            <a:srgbClr val="DDF5EE"/>
          </a:solidFill>
          <a:ln w="15875">
            <a:solidFill>
              <a:srgbClr val="0E7C6B"/>
            </a:solidFill>
            <a:prstDash val="solid"/>
          </a:ln>
        </p:spPr>
      </p:sp>
      <p:sp>
        <p:nvSpPr>
          <p:cNvPr id="49" name="Text 45"/>
          <p:cNvSpPr/>
          <p:nvPr/>
        </p:nvSpPr>
        <p:spPr>
          <a:xfrm>
            <a:off x="4489704"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50" name="Shape 46"/>
          <p:cNvSpPr/>
          <p:nvPr/>
        </p:nvSpPr>
        <p:spPr>
          <a:xfrm>
            <a:off x="5285232" y="3794760"/>
            <a:ext cx="685800" cy="548640"/>
          </a:xfrm>
          <a:prstGeom prst="roundRect">
            <a:avLst>
              <a:gd name="adj" fmla="val 13333"/>
            </a:avLst>
          </a:prstGeom>
          <a:solidFill>
            <a:srgbClr val="FFFFFF"/>
          </a:solidFill>
          <a:ln w="31750">
            <a:solidFill>
              <a:srgbClr val="D06F1A"/>
            </a:solidFill>
            <a:prstDash val="solid"/>
          </a:ln>
        </p:spPr>
      </p:sp>
      <p:sp>
        <p:nvSpPr>
          <p:cNvPr id="51" name="Text 47"/>
          <p:cNvSpPr/>
          <p:nvPr/>
        </p:nvSpPr>
        <p:spPr>
          <a:xfrm>
            <a:off x="5285232" y="379476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52" name="Text 48"/>
          <p:cNvSpPr/>
          <p:nvPr/>
        </p:nvSpPr>
        <p:spPr>
          <a:xfrm>
            <a:off x="548640" y="4526280"/>
            <a:ext cx="1554480" cy="5486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After pass 4</a:t>
            </a:r>
            <a:endParaRPr lang="en-US" sz="1700" dirty="0"/>
          </a:p>
        </p:txBody>
      </p:sp>
      <p:sp>
        <p:nvSpPr>
          <p:cNvPr id="53" name="Shape 49"/>
          <p:cNvSpPr/>
          <p:nvPr/>
        </p:nvSpPr>
        <p:spPr>
          <a:xfrm>
            <a:off x="2103120" y="4526280"/>
            <a:ext cx="685800" cy="548640"/>
          </a:xfrm>
          <a:prstGeom prst="roundRect">
            <a:avLst>
              <a:gd name="adj" fmla="val 13333"/>
            </a:avLst>
          </a:prstGeom>
          <a:solidFill>
            <a:srgbClr val="DDF5EE"/>
          </a:solidFill>
          <a:ln w="15875">
            <a:solidFill>
              <a:srgbClr val="0E7C6B"/>
            </a:solidFill>
            <a:prstDash val="solid"/>
          </a:ln>
        </p:spPr>
      </p:sp>
      <p:sp>
        <p:nvSpPr>
          <p:cNvPr id="54" name="Text 50"/>
          <p:cNvSpPr/>
          <p:nvPr/>
        </p:nvSpPr>
        <p:spPr>
          <a:xfrm>
            <a:off x="2103120"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55" name="Shape 51"/>
          <p:cNvSpPr/>
          <p:nvPr/>
        </p:nvSpPr>
        <p:spPr>
          <a:xfrm>
            <a:off x="2898648" y="4526280"/>
            <a:ext cx="685800" cy="548640"/>
          </a:xfrm>
          <a:prstGeom prst="roundRect">
            <a:avLst>
              <a:gd name="adj" fmla="val 13333"/>
            </a:avLst>
          </a:prstGeom>
          <a:solidFill>
            <a:srgbClr val="DDF5EE"/>
          </a:solidFill>
          <a:ln w="15875">
            <a:solidFill>
              <a:srgbClr val="0E7C6B"/>
            </a:solidFill>
            <a:prstDash val="solid"/>
          </a:ln>
        </p:spPr>
      </p:sp>
      <p:sp>
        <p:nvSpPr>
          <p:cNvPr id="56" name="Text 52"/>
          <p:cNvSpPr/>
          <p:nvPr/>
        </p:nvSpPr>
        <p:spPr>
          <a:xfrm>
            <a:off x="2898648"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57" name="Shape 53"/>
          <p:cNvSpPr/>
          <p:nvPr/>
        </p:nvSpPr>
        <p:spPr>
          <a:xfrm>
            <a:off x="3694176" y="4526280"/>
            <a:ext cx="685800" cy="548640"/>
          </a:xfrm>
          <a:prstGeom prst="roundRect">
            <a:avLst>
              <a:gd name="adj" fmla="val 13333"/>
            </a:avLst>
          </a:prstGeom>
          <a:solidFill>
            <a:srgbClr val="DDF5EE"/>
          </a:solidFill>
          <a:ln w="15875">
            <a:solidFill>
              <a:srgbClr val="0E7C6B"/>
            </a:solidFill>
            <a:prstDash val="solid"/>
          </a:ln>
        </p:spPr>
      </p:sp>
      <p:sp>
        <p:nvSpPr>
          <p:cNvPr id="58" name="Text 54"/>
          <p:cNvSpPr/>
          <p:nvPr/>
        </p:nvSpPr>
        <p:spPr>
          <a:xfrm>
            <a:off x="3694176"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59" name="Shape 55"/>
          <p:cNvSpPr/>
          <p:nvPr/>
        </p:nvSpPr>
        <p:spPr>
          <a:xfrm>
            <a:off x="4489704" y="4526280"/>
            <a:ext cx="685800" cy="548640"/>
          </a:xfrm>
          <a:prstGeom prst="roundRect">
            <a:avLst>
              <a:gd name="adj" fmla="val 13333"/>
            </a:avLst>
          </a:prstGeom>
          <a:solidFill>
            <a:srgbClr val="DDF5EE"/>
          </a:solidFill>
          <a:ln w="15875">
            <a:solidFill>
              <a:srgbClr val="0E7C6B"/>
            </a:solidFill>
            <a:prstDash val="solid"/>
          </a:ln>
        </p:spPr>
      </p:sp>
      <p:sp>
        <p:nvSpPr>
          <p:cNvPr id="60" name="Text 56"/>
          <p:cNvSpPr/>
          <p:nvPr/>
        </p:nvSpPr>
        <p:spPr>
          <a:xfrm>
            <a:off x="4489704"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61" name="Shape 57"/>
          <p:cNvSpPr/>
          <p:nvPr/>
        </p:nvSpPr>
        <p:spPr>
          <a:xfrm>
            <a:off x="5285232" y="4526280"/>
            <a:ext cx="685800" cy="548640"/>
          </a:xfrm>
          <a:prstGeom prst="roundRect">
            <a:avLst>
              <a:gd name="adj" fmla="val 13333"/>
            </a:avLst>
          </a:prstGeom>
          <a:solidFill>
            <a:srgbClr val="DDF5EE"/>
          </a:solidFill>
          <a:ln w="15875">
            <a:solidFill>
              <a:srgbClr val="0E7C6B"/>
            </a:solidFill>
            <a:prstDash val="solid"/>
          </a:ln>
        </p:spPr>
      </p:sp>
      <p:sp>
        <p:nvSpPr>
          <p:cNvPr id="62" name="Text 58"/>
          <p:cNvSpPr/>
          <p:nvPr/>
        </p:nvSpPr>
        <p:spPr>
          <a:xfrm>
            <a:off x="5285232" y="4526280"/>
            <a:ext cx="685800" cy="54864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63" name="Shape 59"/>
          <p:cNvSpPr/>
          <p:nvPr/>
        </p:nvSpPr>
        <p:spPr>
          <a:xfrm>
            <a:off x="6400800" y="1600200"/>
            <a:ext cx="5257800" cy="4389120"/>
          </a:xfrm>
          <a:prstGeom prst="roundRect">
            <a:avLst>
              <a:gd name="adj" fmla="val 4167"/>
            </a:avLst>
          </a:prstGeom>
          <a:solidFill>
            <a:srgbClr val="E3F0FF"/>
          </a:solidFill>
          <a:ln w="12700">
            <a:solidFill>
              <a:srgbClr val="E3F0FF"/>
            </a:solidFill>
            <a:prstDash val="solid"/>
          </a:ln>
        </p:spPr>
      </p:sp>
      <p:pic>
        <p:nvPicPr>
          <p:cNvPr id="6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6675120" y="1856232"/>
            <a:ext cx="566928" cy="566928"/>
          </a:xfrm>
          <a:prstGeom prst="rect">
            <a:avLst/>
          </a:prstGeom>
        </p:spPr>
      </p:pic>
      <p:sp>
        <p:nvSpPr>
          <p:cNvPr id="65" name="Text 60"/>
          <p:cNvSpPr/>
          <p:nvPr/>
        </p:nvSpPr>
        <p:spPr>
          <a:xfrm>
            <a:off x="7452360" y="1737360"/>
            <a:ext cx="3931920" cy="411480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Each pass takes the next value (orange),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shifts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larger sorted values one spot right, and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inserts</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it in the gap.</a:t>
            </a:r>
            <a:pPr indent="0" marL="0">
              <a:buNone/>
            </a:pPr>
            <a:endParaRPr lang="en-US" sz="1700" dirty="0"/>
          </a:p>
          <a:p>
            <a:pPr indent="0" marL="0">
              <a:buNone/>
            </a:pP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shaded part is sorted, but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not final</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 later, smaller value can push in front.</a:t>
            </a:r>
            <a:endParaRPr lang="en-US" sz="17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Insertion sort in Java</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417320"/>
            <a:ext cx="7315200" cy="4297680"/>
          </a:xfrm>
          <a:prstGeom prst="roundRect">
            <a:avLst>
              <a:gd name="adj" fmla="val 2553"/>
            </a:avLst>
          </a:prstGeom>
          <a:solidFill>
            <a:srgbClr val="EEF3F1"/>
          </a:solidFill>
          <a:ln w="12700">
            <a:solidFill>
              <a:srgbClr val="E6E1D6"/>
            </a:solidFill>
            <a:prstDash val="solid"/>
          </a:ln>
        </p:spPr>
      </p:sp>
      <p:sp>
        <p:nvSpPr>
          <p:cNvPr id="9" name="Text 5"/>
          <p:cNvSpPr/>
          <p:nvPr/>
        </p:nvSpPr>
        <p:spPr>
          <a:xfrm>
            <a:off x="822960" y="1600200"/>
            <a:ext cx="6766560" cy="3931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insertionSort(int[] arr)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1; i &lt; arr.length;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current = arr[i];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j = 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while (j &gt;= 0 &amp;&amp; arr[j] &gt; current)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arr[j + 1] = arr[j];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arr[j + 1] = current;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nums = {34, 19, 8, 27, 15};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insertionSort(nums);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for (int v : nums) { System.out.print(v + " "); }</a:t>
            </a:r>
            <a:endParaRPr lang="en-US" sz="1500" dirty="0"/>
          </a:p>
        </p:txBody>
      </p:sp>
      <p:sp>
        <p:nvSpPr>
          <p:cNvPr id="10" name="Shape 6"/>
          <p:cNvSpPr/>
          <p:nvPr/>
        </p:nvSpPr>
        <p:spPr>
          <a:xfrm>
            <a:off x="8092440" y="1417320"/>
            <a:ext cx="3566160" cy="914400"/>
          </a:xfrm>
          <a:prstGeom prst="roundRect">
            <a:avLst>
              <a:gd name="adj" fmla="val 12000"/>
            </a:avLst>
          </a:prstGeom>
          <a:solidFill>
            <a:srgbClr val="1F2B28"/>
          </a:solidFill>
          <a:ln w="12700">
            <a:solidFill>
              <a:srgbClr val="1F2B28"/>
            </a:solidFill>
            <a:prstDash val="solid"/>
          </a:ln>
        </p:spPr>
      </p:sp>
      <p:sp>
        <p:nvSpPr>
          <p:cNvPr id="11" name="Text 7"/>
          <p:cNvSpPr/>
          <p:nvPr/>
        </p:nvSpPr>
        <p:spPr>
          <a:xfrm>
            <a:off x="8366760" y="15544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366760" y="1828800"/>
            <a:ext cx="301752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8 15 19 27 34</a:t>
            </a:r>
            <a:endParaRPr lang="en-US" sz="2000" dirty="0"/>
          </a:p>
        </p:txBody>
      </p:sp>
      <p:sp>
        <p:nvSpPr>
          <p:cNvPr id="13" name="Shape 9"/>
          <p:cNvSpPr/>
          <p:nvPr/>
        </p:nvSpPr>
        <p:spPr>
          <a:xfrm>
            <a:off x="8092440" y="2514600"/>
            <a:ext cx="3566160" cy="3200400"/>
          </a:xfrm>
          <a:prstGeom prst="roundRect">
            <a:avLst>
              <a:gd name="adj" fmla="val 5714"/>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366760" y="2770632"/>
            <a:ext cx="566928" cy="566928"/>
          </a:xfrm>
          <a:prstGeom prst="rect">
            <a:avLst/>
          </a:prstGeom>
        </p:spPr>
      </p:pic>
      <p:sp>
        <p:nvSpPr>
          <p:cNvPr id="15" name="Text 10"/>
          <p:cNvSpPr/>
          <p:nvPr/>
        </p:nvSpPr>
        <p:spPr>
          <a:xfrm>
            <a:off x="9144000" y="2651760"/>
            <a:ext cx="2240280" cy="2926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Save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current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first. Check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j &gt;= 0</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before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arr[j]</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Insert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j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Sorted so far is not the same as final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Insertion sort places each value in its correct spot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so far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not its final spot.</a:t>
            </a:r>
            <a:endParaRPr lang="en-US" sz="1800" dirty="0"/>
          </a:p>
        </p:txBody>
      </p:sp>
      <p:sp>
        <p:nvSpPr>
          <p:cNvPr id="11" name="Text 6"/>
          <p:cNvSpPr/>
          <p:nvPr/>
        </p:nvSpPr>
        <p:spPr>
          <a:xfrm>
            <a:off x="548640" y="2743200"/>
            <a:ext cx="5303520" cy="365760"/>
          </a:xfrm>
          <a:prstGeom prst="rect">
            <a:avLst/>
          </a:prstGeom>
          <a:noFill/>
          <a:ln/>
        </p:spPr>
        <p:txBody>
          <a:bodyPr wrap="square" lIns="0" tIns="0" rIns="0" bIns="0" rtlCol="0" anchor="ctr"/>
          <a:lstStyle/>
          <a:p>
            <a:pPr indent="0" marL="0">
              <a:buNone/>
            </a:pPr>
            <a:r>
              <a:rPr lang="en-US" sz="1900" dirty="0">
                <a:solidFill>
                  <a:srgbClr val="0B5A4D"/>
                </a:solidFill>
                <a:latin typeface="Atkinson Hyperlegible Next ExtraBold" pitchFamily="34" charset="0"/>
                <a:ea typeface="Atkinson Hyperlegible Next ExtraBold" pitchFamily="34" charset="-122"/>
                <a:cs typeface="Atkinson Hyperlegible Next ExtraBold" pitchFamily="34" charset="-120"/>
              </a:rPr>
              <a:t>Selection, after 2 passes</a:t>
            </a:r>
            <a:endParaRPr lang="en-US" sz="1900" dirty="0"/>
          </a:p>
        </p:txBody>
      </p:sp>
      <p:sp>
        <p:nvSpPr>
          <p:cNvPr id="12" name="Shape 7"/>
          <p:cNvSpPr/>
          <p:nvPr/>
        </p:nvSpPr>
        <p:spPr>
          <a:xfrm>
            <a:off x="548640" y="3200400"/>
            <a:ext cx="822960" cy="685800"/>
          </a:xfrm>
          <a:prstGeom prst="roundRect">
            <a:avLst>
              <a:gd name="adj" fmla="val 10667"/>
            </a:avLst>
          </a:prstGeom>
          <a:solidFill>
            <a:srgbClr val="DDF5EE"/>
          </a:solidFill>
          <a:ln w="15875">
            <a:solidFill>
              <a:srgbClr val="0E7C6B"/>
            </a:solidFill>
            <a:prstDash val="solid"/>
          </a:ln>
        </p:spPr>
      </p:sp>
      <p:sp>
        <p:nvSpPr>
          <p:cNvPr id="13" name="Text 8"/>
          <p:cNvSpPr/>
          <p:nvPr/>
        </p:nvSpPr>
        <p:spPr>
          <a:xfrm>
            <a:off x="548640"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14" name="Shape 9"/>
          <p:cNvSpPr/>
          <p:nvPr/>
        </p:nvSpPr>
        <p:spPr>
          <a:xfrm>
            <a:off x="1481328" y="3200400"/>
            <a:ext cx="822960" cy="685800"/>
          </a:xfrm>
          <a:prstGeom prst="roundRect">
            <a:avLst>
              <a:gd name="adj" fmla="val 10667"/>
            </a:avLst>
          </a:prstGeom>
          <a:solidFill>
            <a:srgbClr val="DDF5EE"/>
          </a:solidFill>
          <a:ln w="15875">
            <a:solidFill>
              <a:srgbClr val="0E7C6B"/>
            </a:solidFill>
            <a:prstDash val="solid"/>
          </a:ln>
        </p:spPr>
      </p:sp>
      <p:sp>
        <p:nvSpPr>
          <p:cNvPr id="15" name="Text 10"/>
          <p:cNvSpPr/>
          <p:nvPr/>
        </p:nvSpPr>
        <p:spPr>
          <a:xfrm>
            <a:off x="1481328"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16" name="Shape 11"/>
          <p:cNvSpPr/>
          <p:nvPr/>
        </p:nvSpPr>
        <p:spPr>
          <a:xfrm>
            <a:off x="2414016" y="3200400"/>
            <a:ext cx="822960" cy="685800"/>
          </a:xfrm>
          <a:prstGeom prst="roundRect">
            <a:avLst>
              <a:gd name="adj" fmla="val 10667"/>
            </a:avLst>
          </a:prstGeom>
          <a:solidFill>
            <a:srgbClr val="FFFFFF"/>
          </a:solidFill>
          <a:ln w="15875">
            <a:solidFill>
              <a:srgbClr val="868F8A"/>
            </a:solidFill>
            <a:prstDash val="solid"/>
          </a:ln>
        </p:spPr>
      </p:sp>
      <p:sp>
        <p:nvSpPr>
          <p:cNvPr id="17" name="Text 12"/>
          <p:cNvSpPr/>
          <p:nvPr/>
        </p:nvSpPr>
        <p:spPr>
          <a:xfrm>
            <a:off x="2414016"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18" name="Shape 13"/>
          <p:cNvSpPr/>
          <p:nvPr/>
        </p:nvSpPr>
        <p:spPr>
          <a:xfrm>
            <a:off x="3346704" y="3200400"/>
            <a:ext cx="822960" cy="685800"/>
          </a:xfrm>
          <a:prstGeom prst="roundRect">
            <a:avLst>
              <a:gd name="adj" fmla="val 10667"/>
            </a:avLst>
          </a:prstGeom>
          <a:solidFill>
            <a:srgbClr val="FFFFFF"/>
          </a:solidFill>
          <a:ln w="15875">
            <a:solidFill>
              <a:srgbClr val="868F8A"/>
            </a:solidFill>
            <a:prstDash val="solid"/>
          </a:ln>
        </p:spPr>
      </p:sp>
      <p:sp>
        <p:nvSpPr>
          <p:cNvPr id="19" name="Text 14"/>
          <p:cNvSpPr/>
          <p:nvPr/>
        </p:nvSpPr>
        <p:spPr>
          <a:xfrm>
            <a:off x="3346704"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20" name="Shape 15"/>
          <p:cNvSpPr/>
          <p:nvPr/>
        </p:nvSpPr>
        <p:spPr>
          <a:xfrm>
            <a:off x="4279392" y="3200400"/>
            <a:ext cx="822960" cy="685800"/>
          </a:xfrm>
          <a:prstGeom prst="roundRect">
            <a:avLst>
              <a:gd name="adj" fmla="val 10667"/>
            </a:avLst>
          </a:prstGeom>
          <a:solidFill>
            <a:srgbClr val="FFFFFF"/>
          </a:solidFill>
          <a:ln w="15875">
            <a:solidFill>
              <a:srgbClr val="868F8A"/>
            </a:solidFill>
            <a:prstDash val="solid"/>
          </a:ln>
        </p:spPr>
      </p:sp>
      <p:sp>
        <p:nvSpPr>
          <p:cNvPr id="21" name="Text 16"/>
          <p:cNvSpPr/>
          <p:nvPr/>
        </p:nvSpPr>
        <p:spPr>
          <a:xfrm>
            <a:off x="4279392"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22" name="Text 17"/>
          <p:cNvSpPr/>
          <p:nvPr/>
        </p:nvSpPr>
        <p:spPr>
          <a:xfrm>
            <a:off x="548640" y="4069080"/>
            <a:ext cx="5303520" cy="7315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8 and 15 are the two smallest of all. Final.</a:t>
            </a:r>
            <a:endParaRPr lang="en-US" sz="1700" dirty="0"/>
          </a:p>
        </p:txBody>
      </p:sp>
      <p:sp>
        <p:nvSpPr>
          <p:cNvPr id="23" name="Text 18"/>
          <p:cNvSpPr/>
          <p:nvPr/>
        </p:nvSpPr>
        <p:spPr>
          <a:xfrm>
            <a:off x="6309360" y="2743200"/>
            <a:ext cx="5303520" cy="365760"/>
          </a:xfrm>
          <a:prstGeom prst="rect">
            <a:avLst/>
          </a:prstGeom>
          <a:noFill/>
          <a:ln/>
        </p:spPr>
        <p:txBody>
          <a:bodyPr wrap="square" lIns="0" tIns="0" rIns="0" bIns="0" rtlCol="0" anchor="ctr"/>
          <a:lstStyle/>
          <a:p>
            <a:pPr indent="0" marL="0">
              <a:buNone/>
            </a:pPr>
            <a:r>
              <a:rPr lang="en-US" sz="19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Insertion, after 1 pass</a:t>
            </a:r>
            <a:endParaRPr lang="en-US" sz="1900" dirty="0"/>
          </a:p>
        </p:txBody>
      </p:sp>
      <p:sp>
        <p:nvSpPr>
          <p:cNvPr id="24" name="Shape 19"/>
          <p:cNvSpPr/>
          <p:nvPr/>
        </p:nvSpPr>
        <p:spPr>
          <a:xfrm>
            <a:off x="6309360" y="3200400"/>
            <a:ext cx="822960" cy="685800"/>
          </a:xfrm>
          <a:prstGeom prst="roundRect">
            <a:avLst>
              <a:gd name="adj" fmla="val 10667"/>
            </a:avLst>
          </a:prstGeom>
          <a:solidFill>
            <a:srgbClr val="DDF5EE"/>
          </a:solidFill>
          <a:ln w="15875">
            <a:solidFill>
              <a:srgbClr val="0E7C6B"/>
            </a:solidFill>
            <a:prstDash val="solid"/>
          </a:ln>
        </p:spPr>
      </p:sp>
      <p:sp>
        <p:nvSpPr>
          <p:cNvPr id="25" name="Text 20"/>
          <p:cNvSpPr/>
          <p:nvPr/>
        </p:nvSpPr>
        <p:spPr>
          <a:xfrm>
            <a:off x="6309360"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2000" dirty="0"/>
          </a:p>
        </p:txBody>
      </p:sp>
      <p:sp>
        <p:nvSpPr>
          <p:cNvPr id="26" name="Shape 21"/>
          <p:cNvSpPr/>
          <p:nvPr/>
        </p:nvSpPr>
        <p:spPr>
          <a:xfrm>
            <a:off x="7242048" y="3200400"/>
            <a:ext cx="822960" cy="685800"/>
          </a:xfrm>
          <a:prstGeom prst="roundRect">
            <a:avLst>
              <a:gd name="adj" fmla="val 10667"/>
            </a:avLst>
          </a:prstGeom>
          <a:solidFill>
            <a:srgbClr val="DDF5EE"/>
          </a:solidFill>
          <a:ln w="15875">
            <a:solidFill>
              <a:srgbClr val="0E7C6B"/>
            </a:solidFill>
            <a:prstDash val="solid"/>
          </a:ln>
        </p:spPr>
      </p:sp>
      <p:sp>
        <p:nvSpPr>
          <p:cNvPr id="27" name="Text 22"/>
          <p:cNvSpPr/>
          <p:nvPr/>
        </p:nvSpPr>
        <p:spPr>
          <a:xfrm>
            <a:off x="7242048"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34</a:t>
            </a:r>
            <a:endParaRPr lang="en-US" sz="2000" dirty="0"/>
          </a:p>
        </p:txBody>
      </p:sp>
      <p:sp>
        <p:nvSpPr>
          <p:cNvPr id="28" name="Shape 23"/>
          <p:cNvSpPr/>
          <p:nvPr/>
        </p:nvSpPr>
        <p:spPr>
          <a:xfrm>
            <a:off x="8174736" y="3200400"/>
            <a:ext cx="822960" cy="685800"/>
          </a:xfrm>
          <a:prstGeom prst="roundRect">
            <a:avLst>
              <a:gd name="adj" fmla="val 10667"/>
            </a:avLst>
          </a:prstGeom>
          <a:solidFill>
            <a:srgbClr val="FFFFFF"/>
          </a:solidFill>
          <a:ln w="15875">
            <a:solidFill>
              <a:srgbClr val="868F8A"/>
            </a:solidFill>
            <a:prstDash val="solid"/>
          </a:ln>
        </p:spPr>
      </p:sp>
      <p:sp>
        <p:nvSpPr>
          <p:cNvPr id="29" name="Text 24"/>
          <p:cNvSpPr/>
          <p:nvPr/>
        </p:nvSpPr>
        <p:spPr>
          <a:xfrm>
            <a:off x="8174736"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000" dirty="0"/>
          </a:p>
        </p:txBody>
      </p:sp>
      <p:sp>
        <p:nvSpPr>
          <p:cNvPr id="30" name="Shape 25"/>
          <p:cNvSpPr/>
          <p:nvPr/>
        </p:nvSpPr>
        <p:spPr>
          <a:xfrm>
            <a:off x="9107424" y="3200400"/>
            <a:ext cx="822960" cy="685800"/>
          </a:xfrm>
          <a:prstGeom prst="roundRect">
            <a:avLst>
              <a:gd name="adj" fmla="val 10667"/>
            </a:avLst>
          </a:prstGeom>
          <a:solidFill>
            <a:srgbClr val="FFFFFF"/>
          </a:solidFill>
          <a:ln w="15875">
            <a:solidFill>
              <a:srgbClr val="868F8A"/>
            </a:solidFill>
            <a:prstDash val="solid"/>
          </a:ln>
        </p:spPr>
      </p:sp>
      <p:sp>
        <p:nvSpPr>
          <p:cNvPr id="31" name="Text 26"/>
          <p:cNvSpPr/>
          <p:nvPr/>
        </p:nvSpPr>
        <p:spPr>
          <a:xfrm>
            <a:off x="9107424"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2000" dirty="0"/>
          </a:p>
        </p:txBody>
      </p:sp>
      <p:sp>
        <p:nvSpPr>
          <p:cNvPr id="32" name="Shape 27"/>
          <p:cNvSpPr/>
          <p:nvPr/>
        </p:nvSpPr>
        <p:spPr>
          <a:xfrm>
            <a:off x="10040112" y="3200400"/>
            <a:ext cx="822960" cy="685800"/>
          </a:xfrm>
          <a:prstGeom prst="roundRect">
            <a:avLst>
              <a:gd name="adj" fmla="val 10667"/>
            </a:avLst>
          </a:prstGeom>
          <a:solidFill>
            <a:srgbClr val="FFFFFF"/>
          </a:solidFill>
          <a:ln w="15875">
            <a:solidFill>
              <a:srgbClr val="868F8A"/>
            </a:solidFill>
            <a:prstDash val="solid"/>
          </a:ln>
        </p:spPr>
      </p:sp>
      <p:sp>
        <p:nvSpPr>
          <p:cNvPr id="33" name="Text 28"/>
          <p:cNvSpPr/>
          <p:nvPr/>
        </p:nvSpPr>
        <p:spPr>
          <a:xfrm>
            <a:off x="10040112" y="3200400"/>
            <a:ext cx="822960" cy="685800"/>
          </a:xfrm>
          <a:prstGeom prst="rect">
            <a:avLst/>
          </a:prstGeom>
          <a:noFill/>
          <a:ln/>
        </p:spPr>
        <p:txBody>
          <a:bodyPr wrap="square" lIns="0" tIns="0" rIns="0" bIns="0" rtlCol="0" anchor="ctr"/>
          <a:lstStyle/>
          <a:p>
            <a:pPr algn="ct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000" dirty="0"/>
          </a:p>
        </p:txBody>
      </p:sp>
      <p:sp>
        <p:nvSpPr>
          <p:cNvPr id="34" name="Text 29"/>
          <p:cNvSpPr/>
          <p:nvPr/>
        </p:nvSpPr>
        <p:spPr>
          <a:xfrm>
            <a:off x="6309360" y="4069080"/>
            <a:ext cx="5303520" cy="82296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19 and 34 are in order, but 8 will push in front of them on the next pass.</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Your turn: insertion sort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array after passes 1, 2, and 3. Count the shifts.</a:t>
            </a:r>
            <a:endParaRPr lang="en-US" sz="2200" dirty="0"/>
          </a:p>
        </p:txBody>
      </p:sp>
      <p:sp>
        <p:nvSpPr>
          <p:cNvPr id="12" name="Shape 8"/>
          <p:cNvSpPr/>
          <p:nvPr/>
        </p:nvSpPr>
        <p:spPr>
          <a:xfrm>
            <a:off x="1188720" y="2971800"/>
            <a:ext cx="914400" cy="731520"/>
          </a:xfrm>
          <a:prstGeom prst="roundRect">
            <a:avLst>
              <a:gd name="adj" fmla="val 10000"/>
            </a:avLst>
          </a:prstGeom>
          <a:solidFill>
            <a:srgbClr val="FFFFFF"/>
          </a:solidFill>
          <a:ln w="15875">
            <a:solidFill>
              <a:srgbClr val="868F8A"/>
            </a:solidFill>
            <a:prstDash val="solid"/>
          </a:ln>
        </p:spPr>
      </p:sp>
      <p:sp>
        <p:nvSpPr>
          <p:cNvPr id="13" name="Text 9"/>
          <p:cNvSpPr/>
          <p:nvPr/>
        </p:nvSpPr>
        <p:spPr>
          <a:xfrm>
            <a:off x="118872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35</a:t>
            </a:r>
            <a:endParaRPr lang="en-US" sz="2400" dirty="0"/>
          </a:p>
        </p:txBody>
      </p:sp>
      <p:sp>
        <p:nvSpPr>
          <p:cNvPr id="14" name="Shape 10"/>
          <p:cNvSpPr/>
          <p:nvPr/>
        </p:nvSpPr>
        <p:spPr>
          <a:xfrm>
            <a:off x="2286000" y="2971800"/>
            <a:ext cx="914400" cy="731520"/>
          </a:xfrm>
          <a:prstGeom prst="roundRect">
            <a:avLst>
              <a:gd name="adj" fmla="val 10000"/>
            </a:avLst>
          </a:prstGeom>
          <a:solidFill>
            <a:srgbClr val="FFFFFF"/>
          </a:solidFill>
          <a:ln w="15875">
            <a:solidFill>
              <a:srgbClr val="868F8A"/>
            </a:solidFill>
            <a:prstDash val="solid"/>
          </a:ln>
        </p:spPr>
      </p:sp>
      <p:sp>
        <p:nvSpPr>
          <p:cNvPr id="15" name="Text 11"/>
          <p:cNvSpPr/>
          <p:nvPr/>
        </p:nvSpPr>
        <p:spPr>
          <a:xfrm>
            <a:off x="228600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2400" dirty="0"/>
          </a:p>
        </p:txBody>
      </p:sp>
      <p:sp>
        <p:nvSpPr>
          <p:cNvPr id="16" name="Shape 12"/>
          <p:cNvSpPr/>
          <p:nvPr/>
        </p:nvSpPr>
        <p:spPr>
          <a:xfrm>
            <a:off x="3383280" y="2971800"/>
            <a:ext cx="914400" cy="731520"/>
          </a:xfrm>
          <a:prstGeom prst="roundRect">
            <a:avLst>
              <a:gd name="adj" fmla="val 10000"/>
            </a:avLst>
          </a:prstGeom>
          <a:solidFill>
            <a:srgbClr val="FFFFFF"/>
          </a:solidFill>
          <a:ln w="15875">
            <a:solidFill>
              <a:srgbClr val="868F8A"/>
            </a:solidFill>
            <a:prstDash val="solid"/>
          </a:ln>
        </p:spPr>
      </p:sp>
      <p:sp>
        <p:nvSpPr>
          <p:cNvPr id="17" name="Text 13"/>
          <p:cNvSpPr/>
          <p:nvPr/>
        </p:nvSpPr>
        <p:spPr>
          <a:xfrm>
            <a:off x="338328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25</a:t>
            </a:r>
            <a:endParaRPr lang="en-US" sz="2400" dirty="0"/>
          </a:p>
        </p:txBody>
      </p:sp>
      <p:sp>
        <p:nvSpPr>
          <p:cNvPr id="18" name="Shape 14"/>
          <p:cNvSpPr/>
          <p:nvPr/>
        </p:nvSpPr>
        <p:spPr>
          <a:xfrm>
            <a:off x="4480560" y="2971800"/>
            <a:ext cx="914400" cy="731520"/>
          </a:xfrm>
          <a:prstGeom prst="roundRect">
            <a:avLst>
              <a:gd name="adj" fmla="val 10000"/>
            </a:avLst>
          </a:prstGeom>
          <a:solidFill>
            <a:srgbClr val="FFFFFF"/>
          </a:solidFill>
          <a:ln w="15875">
            <a:solidFill>
              <a:srgbClr val="868F8A"/>
            </a:solidFill>
            <a:prstDash val="solid"/>
          </a:ln>
        </p:spPr>
      </p:sp>
      <p:sp>
        <p:nvSpPr>
          <p:cNvPr id="19" name="Text 15"/>
          <p:cNvSpPr/>
          <p:nvPr/>
        </p:nvSpPr>
        <p:spPr>
          <a:xfrm>
            <a:off x="448056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2400" dirty="0"/>
          </a:p>
        </p:txBody>
      </p:sp>
      <p:sp>
        <p:nvSpPr>
          <p:cNvPr id="20" name="Shape 16"/>
          <p:cNvSpPr/>
          <p:nvPr/>
        </p:nvSpPr>
        <p:spPr>
          <a:xfrm>
            <a:off x="5577840" y="2971800"/>
            <a:ext cx="914400" cy="731520"/>
          </a:xfrm>
          <a:prstGeom prst="roundRect">
            <a:avLst>
              <a:gd name="adj" fmla="val 10000"/>
            </a:avLst>
          </a:prstGeom>
          <a:solidFill>
            <a:srgbClr val="FFFFFF"/>
          </a:solidFill>
          <a:ln w="15875">
            <a:solidFill>
              <a:srgbClr val="868F8A"/>
            </a:solidFill>
            <a:prstDash val="solid"/>
          </a:ln>
        </p:spPr>
      </p:sp>
      <p:sp>
        <p:nvSpPr>
          <p:cNvPr id="21" name="Text 17"/>
          <p:cNvSpPr/>
          <p:nvPr/>
        </p:nvSpPr>
        <p:spPr>
          <a:xfrm>
            <a:off x="557784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45</a:t>
            </a:r>
            <a:endParaRPr lang="en-US" sz="2400" dirty="0"/>
          </a:p>
        </p:txBody>
      </p:sp>
      <p:sp>
        <p:nvSpPr>
          <p:cNvPr id="22" name="Text 18"/>
          <p:cNvSpPr/>
          <p:nvPr/>
        </p:nvSpPr>
        <p:spPr>
          <a:xfrm>
            <a:off x="6949440" y="2926080"/>
            <a:ext cx="457200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pass 1:  ______________________</a:t>
            </a:r>
            <a:endParaRPr lang="en-US" sz="1800" dirty="0"/>
          </a:p>
        </p:txBody>
      </p:sp>
      <p:sp>
        <p:nvSpPr>
          <p:cNvPr id="23" name="Text 19"/>
          <p:cNvSpPr/>
          <p:nvPr/>
        </p:nvSpPr>
        <p:spPr>
          <a:xfrm>
            <a:off x="6949440" y="3611880"/>
            <a:ext cx="457200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pass 2:  ______________________</a:t>
            </a:r>
            <a:endParaRPr lang="en-US" sz="1800" dirty="0"/>
          </a:p>
        </p:txBody>
      </p:sp>
      <p:sp>
        <p:nvSpPr>
          <p:cNvPr id="24" name="Text 20"/>
          <p:cNvSpPr/>
          <p:nvPr/>
        </p:nvSpPr>
        <p:spPr>
          <a:xfrm>
            <a:off x="6949440" y="4297680"/>
            <a:ext cx="4572000"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After pass 3:  ______________________</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ArrayLists and telling them apart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Insertion sort on an ArrayList of Strings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371600"/>
            <a:ext cx="11094415" cy="3154680"/>
          </a:xfrm>
          <a:prstGeom prst="roundRect">
            <a:avLst>
              <a:gd name="adj" fmla="val 3478"/>
            </a:avLst>
          </a:prstGeom>
          <a:solidFill>
            <a:srgbClr val="EEF3F1"/>
          </a:solidFill>
          <a:ln w="12700">
            <a:solidFill>
              <a:srgbClr val="E6E1D6"/>
            </a:solidFill>
            <a:prstDash val="solid"/>
          </a:ln>
        </p:spPr>
      </p:sp>
      <p:sp>
        <p:nvSpPr>
          <p:cNvPr id="9" name="Text 5"/>
          <p:cNvSpPr/>
          <p:nvPr/>
        </p:nvSpPr>
        <p:spPr>
          <a:xfrm>
            <a:off x="822960" y="1554480"/>
            <a:ext cx="10545775" cy="27889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sort(ArrayList&lt;String&gt; list)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1; i &lt; list.size();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String current = list.get(i);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j = 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while (j &gt;= 0 &amp;&amp; list.get(j).compareTo(current) &gt;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list.set(j + 1, list.get(j));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j--;</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list.set(j + 1, current);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548640" y="4617720"/>
            <a:ext cx="7315200" cy="1572768"/>
          </a:xfrm>
          <a:prstGeom prst="roundRect">
            <a:avLst>
              <a:gd name="adj" fmla="val 6977"/>
            </a:avLst>
          </a:prstGeom>
          <a:solidFill>
            <a:srgbClr val="EEF3F1"/>
          </a:solidFill>
          <a:ln w="12700">
            <a:solidFill>
              <a:srgbClr val="E6E1D6"/>
            </a:solidFill>
            <a:prstDash val="solid"/>
          </a:ln>
        </p:spPr>
      </p:sp>
      <p:sp>
        <p:nvSpPr>
          <p:cNvPr id="11" name="Text 7"/>
          <p:cNvSpPr/>
          <p:nvPr/>
        </p:nvSpPr>
        <p:spPr>
          <a:xfrm>
            <a:off x="822960" y="4800600"/>
            <a:ext cx="6766560" cy="1207008"/>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names =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names.add("Pia"); names.add("Ben");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names.add("Zara"); names.add("Cal");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sort(names);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System.out.println(names);</a:t>
            </a:r>
            <a:endParaRPr lang="en-US" sz="1500" dirty="0"/>
          </a:p>
        </p:txBody>
      </p:sp>
      <p:sp>
        <p:nvSpPr>
          <p:cNvPr id="12" name="Shape 8"/>
          <p:cNvSpPr/>
          <p:nvPr/>
        </p:nvSpPr>
        <p:spPr>
          <a:xfrm>
            <a:off x="8092440" y="4617720"/>
            <a:ext cx="3566160" cy="1572768"/>
          </a:xfrm>
          <a:prstGeom prst="roundRect">
            <a:avLst>
              <a:gd name="adj" fmla="val 6977"/>
            </a:avLst>
          </a:prstGeom>
          <a:solidFill>
            <a:srgbClr val="1F2B28"/>
          </a:solidFill>
          <a:ln w="12700">
            <a:solidFill>
              <a:srgbClr val="1F2B28"/>
            </a:solidFill>
            <a:prstDash val="solid"/>
          </a:ln>
        </p:spPr>
      </p:sp>
      <p:sp>
        <p:nvSpPr>
          <p:cNvPr id="13" name="Text 9"/>
          <p:cNvSpPr/>
          <p:nvPr/>
        </p:nvSpPr>
        <p:spPr>
          <a:xfrm>
            <a:off x="8366760" y="47548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4" name="Text 10"/>
          <p:cNvSpPr/>
          <p:nvPr/>
        </p:nvSpPr>
        <p:spPr>
          <a:xfrm>
            <a:off x="8366760" y="5029200"/>
            <a:ext cx="3017520" cy="1069848"/>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[Ben, Cal, Pia, Zara]</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 sorts, side by side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094415" cy="914400"/>
        </p:xfrm>
        <a:graphic>
          <a:graphicData uri="http://schemas.openxmlformats.org/drawingml/2006/table">
            <a:tbl>
              <a:tblPr/>
              <a:tblGrid>
                <a:gridCol w="2743200"/>
                <a:gridCol w="4175150"/>
                <a:gridCol w="4175150"/>
              </a:tblGrid>
              <a:tr h="640080">
                <a:tc>
                  <a:txBody>
                    <a:bodyPr/>
                    <a:lstStyle/>
                    <a:p>
                      <a:pPr indent="0" marL="0">
                        <a:buNone/>
                      </a:pP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Selection sort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Insertion sort</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Each pass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Find the smallest left, swap it in</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Take the next value, shift, insert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What moves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Exactly two elements trade places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block slides right one spot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Front part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Smallest of the whole list; final</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Original front values, in order; not final</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Back part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Can be rearranged by swaps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Untouched until reached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40080">
                <a:tc>
                  <a:txBody>
                    <a:bodyP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8 values, already sorted</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28 comparisons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0 shifts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sort made this?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Both started as 9 3 7 1 8 and ran 2 passes. Which sort made each?</a:t>
            </a:r>
            <a:endParaRPr lang="en-US" sz="2200" dirty="0"/>
          </a:p>
        </p:txBody>
      </p:sp>
      <p:sp>
        <p:nvSpPr>
          <p:cNvPr id="12" name="Text 8"/>
          <p:cNvSpPr/>
          <p:nvPr/>
        </p:nvSpPr>
        <p:spPr>
          <a:xfrm>
            <a:off x="1097280" y="2971800"/>
            <a:ext cx="548640" cy="73152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A</a:t>
            </a:r>
            <a:endParaRPr lang="en-US" sz="2800" dirty="0"/>
          </a:p>
        </p:txBody>
      </p:sp>
      <p:sp>
        <p:nvSpPr>
          <p:cNvPr id="13" name="Shape 9"/>
          <p:cNvSpPr/>
          <p:nvPr/>
        </p:nvSpPr>
        <p:spPr>
          <a:xfrm>
            <a:off x="1828800" y="2971800"/>
            <a:ext cx="914400" cy="731520"/>
          </a:xfrm>
          <a:prstGeom prst="roundRect">
            <a:avLst>
              <a:gd name="adj" fmla="val 10000"/>
            </a:avLst>
          </a:prstGeom>
          <a:solidFill>
            <a:srgbClr val="FFFFFF"/>
          </a:solidFill>
          <a:ln w="15875">
            <a:solidFill>
              <a:srgbClr val="868F8A"/>
            </a:solidFill>
            <a:prstDash val="solid"/>
          </a:ln>
        </p:spPr>
      </p:sp>
      <p:sp>
        <p:nvSpPr>
          <p:cNvPr id="14" name="Text 10"/>
          <p:cNvSpPr/>
          <p:nvPr/>
        </p:nvSpPr>
        <p:spPr>
          <a:xfrm>
            <a:off x="182880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2400" dirty="0"/>
          </a:p>
        </p:txBody>
      </p:sp>
      <p:sp>
        <p:nvSpPr>
          <p:cNvPr id="15" name="Shape 11"/>
          <p:cNvSpPr/>
          <p:nvPr/>
        </p:nvSpPr>
        <p:spPr>
          <a:xfrm>
            <a:off x="2926080" y="2971800"/>
            <a:ext cx="914400" cy="731520"/>
          </a:xfrm>
          <a:prstGeom prst="roundRect">
            <a:avLst>
              <a:gd name="adj" fmla="val 10000"/>
            </a:avLst>
          </a:prstGeom>
          <a:solidFill>
            <a:srgbClr val="FFFFFF"/>
          </a:solidFill>
          <a:ln w="15875">
            <a:solidFill>
              <a:srgbClr val="868F8A"/>
            </a:solidFill>
            <a:prstDash val="solid"/>
          </a:ln>
        </p:spPr>
      </p:sp>
      <p:sp>
        <p:nvSpPr>
          <p:cNvPr id="16" name="Text 12"/>
          <p:cNvSpPr/>
          <p:nvPr/>
        </p:nvSpPr>
        <p:spPr>
          <a:xfrm>
            <a:off x="292608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2400" dirty="0"/>
          </a:p>
        </p:txBody>
      </p:sp>
      <p:sp>
        <p:nvSpPr>
          <p:cNvPr id="17" name="Shape 13"/>
          <p:cNvSpPr/>
          <p:nvPr/>
        </p:nvSpPr>
        <p:spPr>
          <a:xfrm>
            <a:off x="4023360" y="2971800"/>
            <a:ext cx="914400" cy="731520"/>
          </a:xfrm>
          <a:prstGeom prst="roundRect">
            <a:avLst>
              <a:gd name="adj" fmla="val 10000"/>
            </a:avLst>
          </a:prstGeom>
          <a:solidFill>
            <a:srgbClr val="FFFFFF"/>
          </a:solidFill>
          <a:ln w="15875">
            <a:solidFill>
              <a:srgbClr val="868F8A"/>
            </a:solidFill>
            <a:prstDash val="solid"/>
          </a:ln>
        </p:spPr>
      </p:sp>
      <p:sp>
        <p:nvSpPr>
          <p:cNvPr id="18" name="Text 14"/>
          <p:cNvSpPr/>
          <p:nvPr/>
        </p:nvSpPr>
        <p:spPr>
          <a:xfrm>
            <a:off x="402336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7</a:t>
            </a:r>
            <a:endParaRPr lang="en-US" sz="2400" dirty="0"/>
          </a:p>
        </p:txBody>
      </p:sp>
      <p:sp>
        <p:nvSpPr>
          <p:cNvPr id="19" name="Shape 15"/>
          <p:cNvSpPr/>
          <p:nvPr/>
        </p:nvSpPr>
        <p:spPr>
          <a:xfrm>
            <a:off x="5120640" y="2971800"/>
            <a:ext cx="914400" cy="731520"/>
          </a:xfrm>
          <a:prstGeom prst="roundRect">
            <a:avLst>
              <a:gd name="adj" fmla="val 10000"/>
            </a:avLst>
          </a:prstGeom>
          <a:solidFill>
            <a:srgbClr val="FFFFFF"/>
          </a:solidFill>
          <a:ln w="15875">
            <a:solidFill>
              <a:srgbClr val="868F8A"/>
            </a:solidFill>
            <a:prstDash val="solid"/>
          </a:ln>
        </p:spPr>
      </p:sp>
      <p:sp>
        <p:nvSpPr>
          <p:cNvPr id="20" name="Text 16"/>
          <p:cNvSpPr/>
          <p:nvPr/>
        </p:nvSpPr>
        <p:spPr>
          <a:xfrm>
            <a:off x="512064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2400" dirty="0"/>
          </a:p>
        </p:txBody>
      </p:sp>
      <p:sp>
        <p:nvSpPr>
          <p:cNvPr id="21" name="Shape 17"/>
          <p:cNvSpPr/>
          <p:nvPr/>
        </p:nvSpPr>
        <p:spPr>
          <a:xfrm>
            <a:off x="6217920" y="2971800"/>
            <a:ext cx="914400" cy="731520"/>
          </a:xfrm>
          <a:prstGeom prst="roundRect">
            <a:avLst>
              <a:gd name="adj" fmla="val 10000"/>
            </a:avLst>
          </a:prstGeom>
          <a:solidFill>
            <a:srgbClr val="FFFFFF"/>
          </a:solidFill>
          <a:ln w="15875">
            <a:solidFill>
              <a:srgbClr val="868F8A"/>
            </a:solidFill>
            <a:prstDash val="solid"/>
          </a:ln>
        </p:spPr>
      </p:sp>
      <p:sp>
        <p:nvSpPr>
          <p:cNvPr id="22" name="Text 18"/>
          <p:cNvSpPr/>
          <p:nvPr/>
        </p:nvSpPr>
        <p:spPr>
          <a:xfrm>
            <a:off x="6217920" y="297180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400" dirty="0"/>
          </a:p>
        </p:txBody>
      </p:sp>
      <p:sp>
        <p:nvSpPr>
          <p:cNvPr id="23" name="Text 19"/>
          <p:cNvSpPr/>
          <p:nvPr/>
        </p:nvSpPr>
        <p:spPr>
          <a:xfrm>
            <a:off x="1097280" y="4069080"/>
            <a:ext cx="548640" cy="731520"/>
          </a:xfrm>
          <a:prstGeom prst="rect">
            <a:avLst/>
          </a:prstGeom>
          <a:noFill/>
          <a:ln/>
        </p:spPr>
        <p:txBody>
          <a:bodyPr wrap="square" lIns="0" tIns="0" rIns="0" bIns="0" rtlCol="0" anchor="ctr"/>
          <a:lstStyle/>
          <a:p>
            <a:pPr indent="0" marL="0">
              <a:buNone/>
            </a:pPr>
            <a:r>
              <a:rPr lang="en-US" sz="28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B</a:t>
            </a:r>
            <a:endParaRPr lang="en-US" sz="2800" dirty="0"/>
          </a:p>
        </p:txBody>
      </p:sp>
      <p:sp>
        <p:nvSpPr>
          <p:cNvPr id="24" name="Shape 20"/>
          <p:cNvSpPr/>
          <p:nvPr/>
        </p:nvSpPr>
        <p:spPr>
          <a:xfrm>
            <a:off x="1828800" y="4069080"/>
            <a:ext cx="914400" cy="731520"/>
          </a:xfrm>
          <a:prstGeom prst="roundRect">
            <a:avLst>
              <a:gd name="adj" fmla="val 10000"/>
            </a:avLst>
          </a:prstGeom>
          <a:solidFill>
            <a:srgbClr val="FFFFFF"/>
          </a:solidFill>
          <a:ln w="15875">
            <a:solidFill>
              <a:srgbClr val="868F8A"/>
            </a:solidFill>
            <a:prstDash val="solid"/>
          </a:ln>
        </p:spPr>
      </p:sp>
      <p:sp>
        <p:nvSpPr>
          <p:cNvPr id="25" name="Text 21"/>
          <p:cNvSpPr/>
          <p:nvPr/>
        </p:nvSpPr>
        <p:spPr>
          <a:xfrm>
            <a:off x="1828800" y="406908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2400" dirty="0"/>
          </a:p>
        </p:txBody>
      </p:sp>
      <p:sp>
        <p:nvSpPr>
          <p:cNvPr id="26" name="Shape 22"/>
          <p:cNvSpPr/>
          <p:nvPr/>
        </p:nvSpPr>
        <p:spPr>
          <a:xfrm>
            <a:off x="2926080" y="4069080"/>
            <a:ext cx="914400" cy="731520"/>
          </a:xfrm>
          <a:prstGeom prst="roundRect">
            <a:avLst>
              <a:gd name="adj" fmla="val 10000"/>
            </a:avLst>
          </a:prstGeom>
          <a:solidFill>
            <a:srgbClr val="FFFFFF"/>
          </a:solidFill>
          <a:ln w="15875">
            <a:solidFill>
              <a:srgbClr val="868F8A"/>
            </a:solidFill>
            <a:prstDash val="solid"/>
          </a:ln>
        </p:spPr>
      </p:sp>
      <p:sp>
        <p:nvSpPr>
          <p:cNvPr id="27" name="Text 23"/>
          <p:cNvSpPr/>
          <p:nvPr/>
        </p:nvSpPr>
        <p:spPr>
          <a:xfrm>
            <a:off x="2926080" y="406908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7</a:t>
            </a:r>
            <a:endParaRPr lang="en-US" sz="2400" dirty="0"/>
          </a:p>
        </p:txBody>
      </p:sp>
      <p:sp>
        <p:nvSpPr>
          <p:cNvPr id="28" name="Shape 24"/>
          <p:cNvSpPr/>
          <p:nvPr/>
        </p:nvSpPr>
        <p:spPr>
          <a:xfrm>
            <a:off x="4023360" y="4069080"/>
            <a:ext cx="914400" cy="731520"/>
          </a:xfrm>
          <a:prstGeom prst="roundRect">
            <a:avLst>
              <a:gd name="adj" fmla="val 10000"/>
            </a:avLst>
          </a:prstGeom>
          <a:solidFill>
            <a:srgbClr val="FFFFFF"/>
          </a:solidFill>
          <a:ln w="15875">
            <a:solidFill>
              <a:srgbClr val="868F8A"/>
            </a:solidFill>
            <a:prstDash val="solid"/>
          </a:ln>
        </p:spPr>
      </p:sp>
      <p:sp>
        <p:nvSpPr>
          <p:cNvPr id="29" name="Text 25"/>
          <p:cNvSpPr/>
          <p:nvPr/>
        </p:nvSpPr>
        <p:spPr>
          <a:xfrm>
            <a:off x="4023360" y="406908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2400" dirty="0"/>
          </a:p>
        </p:txBody>
      </p:sp>
      <p:sp>
        <p:nvSpPr>
          <p:cNvPr id="30" name="Shape 26"/>
          <p:cNvSpPr/>
          <p:nvPr/>
        </p:nvSpPr>
        <p:spPr>
          <a:xfrm>
            <a:off x="5120640" y="4069080"/>
            <a:ext cx="914400" cy="731520"/>
          </a:xfrm>
          <a:prstGeom prst="roundRect">
            <a:avLst>
              <a:gd name="adj" fmla="val 10000"/>
            </a:avLst>
          </a:prstGeom>
          <a:solidFill>
            <a:srgbClr val="FFFFFF"/>
          </a:solidFill>
          <a:ln w="15875">
            <a:solidFill>
              <a:srgbClr val="868F8A"/>
            </a:solidFill>
            <a:prstDash val="solid"/>
          </a:ln>
        </p:spPr>
      </p:sp>
      <p:sp>
        <p:nvSpPr>
          <p:cNvPr id="31" name="Text 27"/>
          <p:cNvSpPr/>
          <p:nvPr/>
        </p:nvSpPr>
        <p:spPr>
          <a:xfrm>
            <a:off x="5120640" y="406908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2400" dirty="0"/>
          </a:p>
        </p:txBody>
      </p:sp>
      <p:sp>
        <p:nvSpPr>
          <p:cNvPr id="32" name="Shape 28"/>
          <p:cNvSpPr/>
          <p:nvPr/>
        </p:nvSpPr>
        <p:spPr>
          <a:xfrm>
            <a:off x="6217920" y="4069080"/>
            <a:ext cx="914400" cy="731520"/>
          </a:xfrm>
          <a:prstGeom prst="roundRect">
            <a:avLst>
              <a:gd name="adj" fmla="val 10000"/>
            </a:avLst>
          </a:prstGeom>
          <a:solidFill>
            <a:srgbClr val="FFFFFF"/>
          </a:solidFill>
          <a:ln w="15875">
            <a:solidFill>
              <a:srgbClr val="868F8A"/>
            </a:solidFill>
            <a:prstDash val="solid"/>
          </a:ln>
        </p:spPr>
      </p:sp>
      <p:sp>
        <p:nvSpPr>
          <p:cNvPr id="33" name="Text 29"/>
          <p:cNvSpPr/>
          <p:nvPr/>
        </p:nvSpPr>
        <p:spPr>
          <a:xfrm>
            <a:off x="6217920" y="4069080"/>
            <a:ext cx="914400" cy="731520"/>
          </a:xfrm>
          <a:prstGeom prst="rect">
            <a:avLst/>
          </a:prstGeom>
          <a:noFill/>
          <a:ln/>
        </p:spPr>
        <p:txBody>
          <a:bodyPr wrap="square" lIns="0" tIns="0" rIns="0" bIns="0" rtlCol="0" anchor="ctr"/>
          <a:lstStyle/>
          <a:p>
            <a:pPr algn="ctr" indent="0" marL="0">
              <a:buNone/>
            </a:pPr>
            <a:r>
              <a:rPr lang="en-US" sz="24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Ascending</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Smallest first: each element &lt;= the next.</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Pass</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run of a sort's outer loop.</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Selection sort</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Select the smallest left and swap it into its final spot.</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Insertion sort</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Shift larger sorted values right and insert the next value.</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Swap</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Two elements trade places, using a temporary variable.</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Shift</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Copy an element one spot right to open a gap.</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Swap or shift?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4.15 Sorting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how one pass of selection sort differs from one pass of insertion sort.</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Selection sort ______ the smallest value into a ______ spot, but insertion sort ______ values right to make room.</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Sort It Out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4.15: Sorting Algorithms</dc:title>
  <dc:subject>PptxGenJS Presentation</dc:subject>
  <dc:creator>Hopper</dc:creator>
  <cp:lastModifiedBy>Hopper</cp:lastModifiedBy>
  <cp:revision>1</cp:revision>
  <dcterms:created xsi:type="dcterms:W3CDTF">2026-10-16T20:59:06Z</dcterms:created>
  <dcterms:modified xsi:type="dcterms:W3CDTF">2026-10-16T20:59:06Z</dcterms:modified>
</cp:coreProperties>
</file>