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4.14 is linear (sequential) search: check each element in order until the target is found or every element has been checked. It works on arrays, ArrayLists, and, row by row, 2D arrays. It can start at either end. Students already have the pieces: traversals (4.4, 4.9, 4.12), the "at least one" algorithm (4.5), return from inside a loop (3.5), equals for strings (2.6), and counting statement executions (2.12).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Listen for: start at the top and read each line; stop as soon as you see the name; you can only say "not there" after reading every line. Ask: if the list were 500 names long and the name were missing, how many lines would you read? (All 500.) That is today's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3 is the one to watch: a search can only say "not found" after checking everything, and many bugs come from deciding too soon.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 linear search, and the value it returns when the target is missing.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findIndex(jerseys, 11): 23 no, 7 no, 11 yes, return 2. The return inside the loop ends the method at once (3.5), so later elements are never checked. For 99, every comparison is false, the loop ends, and the line after the loop returns -1. Point out the two returns and where each one 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must return an int either way, so it needs an int that can never be a real index. 0 is the first element, so it cannot mean "missing." Every valid index is 0 to length - 1, so -1 is safe. A value chosen because it can never be a real answer is a sentinel value. String indexOf (1.15) uses the same convention.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it matches, say found; otherwise, say not found" sounds right in English. But the else returns on the very first pass, so the method only ever looks at index 0. 23 works only because it is first; 30 is in the array at index 3 and the method says -1. Fix: delete the else and keep the one return -1 after the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Stopping saves work, and it decides which copy you get when the target appears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condition as "keep going while there are elements left AND this one is not the target." The body only moves index forward; all the searching is in the condition. 3 no, 8 no, 5 no, 12 stop: index is 3. If the target were missing, index would end at 5, the length, and the if after the loop would say "Not found."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target 6 (missing), index reaches 5. This condition evaluates floors[5] first, which is out of bounds, so the program crashes before printing. In a &amp;&amp; b, Java skips b when a is false (short-circuit evaluation, 2.5). Put index &lt; floors.length first so it guards the access.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then 5. With target 2, the loop stops at index 1, the first 2; the 2 at index 3 is never reached. With target 5, nothing matches, index moves through 0 to 4 and on to 5, and 5 &lt; 5 is false, so the loop stops without reading rolls[5]. 5 is the length: not found.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work does a search do? Count how many times it compares an element with the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comparisons is a class variable (3.7), reset at the start of each search. comparisons++ sits right before the if, so it counts every comparison, including the one that finds the target. 62 is at index 2: 40, 15, 62, so 3. 77 is missing: all 6 elements. The table rows come from running the same method for each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checked by running the counting search on a 200-element array: fewest is 1, when the target is the first element checked. Index 37 costs 38. Most is 200, in two situations: the target is the last element checked, or it is not there at all. Doubling the array to 400 doubles the worst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variations on the same search: compare with equals, start at the end, or search a grid one row at a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swaps from the array version: size() and get(i) for the ArrayList (4.8), and equals for String (2.6). equals is case-sensitive, so "tides" is not found. With == the search compares references, not letters, and can miss a name that is really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the loop header changes: start at length - 1 (the last valid index, not length), continue while i &gt;= 0, and count down. 58 appears at 1 and 3; from the end the search checks 70, then 58 at index 3: 2 comparisons. 61 is first in the array, so from the end it costs all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grid[r] is row r, an ordinary 1D array, so locate hands each row to the same findIndex from Part 1. For 41: row 0 has no 41 (3 comparisons), row 1 finds it at column 1 (2 more): 5 in all. For 50: every row fails, 3 * 3 = 9 comparisons. Report "not found" only after the loop, never after one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11. Row 0 is searched completely without a match: 6 comparisons. In row 1, columns 0 through 4 are compared, and column 4 matches: 5 more. 6 + 5 = 11 (checked by running the counting version). Common wrong answers: 1 + 4 = 5 (adding indexes) and 10 (forgetting the comparison that finds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the line of code where it shows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answer using the sentence starter; cold-call two pairs. Listen for: only after every element has been checked, which is why return -1 goes after the loop, and why a missing target is the worst case. Then hand out the Hide and Seek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2.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4.14</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Hide and Seek</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Searching algorithms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4.14</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Find the locker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list is in no particular order. How do you find Rosa's locker?</a:t>
            </a:r>
            <a:endParaRPr lang="en-US" sz="2200" dirty="0"/>
          </a:p>
        </p:txBody>
      </p:sp>
      <p:sp>
        <p:nvSpPr>
          <p:cNvPr id="12" name="Shape 8"/>
          <p:cNvSpPr/>
          <p:nvPr/>
        </p:nvSpPr>
        <p:spPr>
          <a:xfrm>
            <a:off x="868680" y="2971800"/>
            <a:ext cx="4754880" cy="2743200"/>
          </a:xfrm>
          <a:prstGeom prst="roundRect">
            <a:avLst>
              <a:gd name="adj" fmla="val 5000"/>
            </a:avLst>
          </a:prstGeom>
          <a:solidFill>
            <a:srgbClr val="FFFFFF"/>
          </a:solidFill>
          <a:ln w="12700">
            <a:solidFill>
              <a:srgbClr val="FFFFFF"/>
            </a:solidFill>
            <a:prstDash val="solid"/>
          </a:ln>
        </p:spPr>
      </p:sp>
      <p:sp>
        <p:nvSpPr>
          <p:cNvPr id="13" name="Text 9"/>
          <p:cNvSpPr/>
          <p:nvPr/>
        </p:nvSpPr>
        <p:spPr>
          <a:xfrm>
            <a:off x="1188720" y="3172968"/>
            <a:ext cx="36576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LOCKER LIST</a:t>
            </a:r>
            <a:endParaRPr lang="en-US" sz="1050" dirty="0"/>
          </a:p>
        </p:txBody>
      </p:sp>
      <p:sp>
        <p:nvSpPr>
          <p:cNvPr id="14" name="Text 10"/>
          <p:cNvSpPr/>
          <p:nvPr/>
        </p:nvSpPr>
        <p:spPr>
          <a:xfrm>
            <a:off x="1188720" y="3520440"/>
            <a:ext cx="22860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Theo</a:t>
            </a:r>
            <a:endParaRPr lang="en-US" sz="1800" dirty="0"/>
          </a:p>
        </p:txBody>
      </p:sp>
      <p:sp>
        <p:nvSpPr>
          <p:cNvPr id="15" name="Text 11"/>
          <p:cNvSpPr/>
          <p:nvPr/>
        </p:nvSpPr>
        <p:spPr>
          <a:xfrm>
            <a:off x="3840480" y="3520440"/>
            <a:ext cx="13716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214</a:t>
            </a:r>
            <a:endParaRPr lang="en-US" sz="1800" dirty="0"/>
          </a:p>
        </p:txBody>
      </p:sp>
      <p:sp>
        <p:nvSpPr>
          <p:cNvPr id="16" name="Text 12"/>
          <p:cNvSpPr/>
          <p:nvPr/>
        </p:nvSpPr>
        <p:spPr>
          <a:xfrm>
            <a:off x="1188720" y="3931920"/>
            <a:ext cx="22860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Mina</a:t>
            </a:r>
            <a:endParaRPr lang="en-US" sz="1800" dirty="0"/>
          </a:p>
        </p:txBody>
      </p:sp>
      <p:sp>
        <p:nvSpPr>
          <p:cNvPr id="17" name="Text 13"/>
          <p:cNvSpPr/>
          <p:nvPr/>
        </p:nvSpPr>
        <p:spPr>
          <a:xfrm>
            <a:off x="3840480" y="3931920"/>
            <a:ext cx="13716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108</a:t>
            </a:r>
            <a:endParaRPr lang="en-US" sz="1800" dirty="0"/>
          </a:p>
        </p:txBody>
      </p:sp>
      <p:sp>
        <p:nvSpPr>
          <p:cNvPr id="18" name="Text 14"/>
          <p:cNvSpPr/>
          <p:nvPr/>
        </p:nvSpPr>
        <p:spPr>
          <a:xfrm>
            <a:off x="1188720" y="4343400"/>
            <a:ext cx="22860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Rosa</a:t>
            </a:r>
            <a:endParaRPr lang="en-US" sz="1800" dirty="0"/>
          </a:p>
        </p:txBody>
      </p:sp>
      <p:sp>
        <p:nvSpPr>
          <p:cNvPr id="19" name="Text 15"/>
          <p:cNvSpPr/>
          <p:nvPr/>
        </p:nvSpPr>
        <p:spPr>
          <a:xfrm>
            <a:off x="3840480" y="4343400"/>
            <a:ext cx="13716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331</a:t>
            </a:r>
            <a:endParaRPr lang="en-US" sz="1800" dirty="0"/>
          </a:p>
        </p:txBody>
      </p:sp>
      <p:sp>
        <p:nvSpPr>
          <p:cNvPr id="20" name="Text 16"/>
          <p:cNvSpPr/>
          <p:nvPr/>
        </p:nvSpPr>
        <p:spPr>
          <a:xfrm>
            <a:off x="1188720" y="4754880"/>
            <a:ext cx="22860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Jules</a:t>
            </a:r>
            <a:endParaRPr lang="en-US" sz="1800" dirty="0"/>
          </a:p>
        </p:txBody>
      </p:sp>
      <p:sp>
        <p:nvSpPr>
          <p:cNvPr id="21" name="Text 17"/>
          <p:cNvSpPr/>
          <p:nvPr/>
        </p:nvSpPr>
        <p:spPr>
          <a:xfrm>
            <a:off x="3840480" y="4754880"/>
            <a:ext cx="13716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095</a:t>
            </a:r>
            <a:endParaRPr lang="en-US" sz="1800" dirty="0"/>
          </a:p>
        </p:txBody>
      </p:sp>
      <p:sp>
        <p:nvSpPr>
          <p:cNvPr id="22" name="Text 18"/>
          <p:cNvSpPr/>
          <p:nvPr/>
        </p:nvSpPr>
        <p:spPr>
          <a:xfrm>
            <a:off x="1188720" y="5166360"/>
            <a:ext cx="22860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Ari</a:t>
            </a:r>
            <a:endParaRPr lang="en-US" sz="1800" dirty="0"/>
          </a:p>
        </p:txBody>
      </p:sp>
      <p:sp>
        <p:nvSpPr>
          <p:cNvPr id="23" name="Text 19"/>
          <p:cNvSpPr/>
          <p:nvPr/>
        </p:nvSpPr>
        <p:spPr>
          <a:xfrm>
            <a:off x="3840480" y="5166360"/>
            <a:ext cx="1371600" cy="365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262</a:t>
            </a:r>
            <a:endParaRPr lang="en-US" sz="1800" dirty="0"/>
          </a:p>
        </p:txBody>
      </p:sp>
      <p:sp>
        <p:nvSpPr>
          <p:cNvPr id="24" name="Text 20"/>
          <p:cNvSpPr/>
          <p:nvPr/>
        </p:nvSpPr>
        <p:spPr>
          <a:xfrm>
            <a:off x="6035040" y="3063240"/>
            <a:ext cx="5303520" cy="2560320"/>
          </a:xfrm>
          <a:prstGeom prst="rect">
            <a:avLst/>
          </a:prstGeom>
          <a:noFill/>
          <a:ln/>
        </p:spPr>
        <p:txBody>
          <a:bodyPr wrap="square" lIns="0" tIns="0" rIns="0" bIns="0" rtlCol="0" anchor="t"/>
          <a:lstStyle/>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1.  Where do you start?</a:t>
            </a:r>
            <a:endParaRPr lang="en-US" sz="2000" dirty="0"/>
          </a:p>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2.  When can you stop?</a:t>
            </a:r>
            <a:endParaRPr lang="en-US" sz="2000" dirty="0"/>
          </a:p>
          <a:p>
            <a:pPr indent="0" marL="0">
              <a:spcAft>
                <a:spcPts val="1200"/>
              </a:spcAft>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3.  When can you say "Rosa isn't on the list"?</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Write a linear search that returns the index of the target, or -1 if it is missing.</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a search stops at the first match, and which copy it reports.</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Spot searches that give up too soon or read past the end of the array.</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Count the comparisons a search makes in the best and worst cases.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Search an ArrayList of strings, search from the end, and search a 2D array row by row.</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Check each element in order</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Linear search returns an index</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08760"/>
            <a:ext cx="7863840" cy="3749040"/>
          </a:xfrm>
          <a:prstGeom prst="roundRect">
            <a:avLst>
              <a:gd name="adj" fmla="val 2927"/>
            </a:avLst>
          </a:prstGeom>
          <a:solidFill>
            <a:srgbClr val="EEF3F1"/>
          </a:solidFill>
          <a:ln w="12700">
            <a:solidFill>
              <a:srgbClr val="E6E1D6"/>
            </a:solidFill>
            <a:prstDash val="solid"/>
          </a:ln>
        </p:spPr>
      </p:sp>
      <p:sp>
        <p:nvSpPr>
          <p:cNvPr id="9" name="Text 5"/>
          <p:cNvSpPr/>
          <p:nvPr/>
        </p:nvSpPr>
        <p:spPr>
          <a:xfrm>
            <a:off x="822960" y="1691640"/>
            <a:ext cx="7315200" cy="33832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int findIndex(int[] values, int target)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for (int i = 0; i &lt; values.length; i++)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if (values[i] == target)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i;</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jerseys = {23, 7, 11, 30, 7};</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System.out.println("11: " + findIndex(jerseys, 11));</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System.out.println("99: " + findIndex(jerseys, 99));</a:t>
            </a:r>
            <a:endParaRPr lang="en-US" sz="1600" dirty="0"/>
          </a:p>
        </p:txBody>
      </p:sp>
      <p:sp>
        <p:nvSpPr>
          <p:cNvPr id="10" name="Shape 6"/>
          <p:cNvSpPr/>
          <p:nvPr/>
        </p:nvSpPr>
        <p:spPr>
          <a:xfrm>
            <a:off x="8595360" y="1508760"/>
            <a:ext cx="3063240" cy="1234440"/>
          </a:xfrm>
          <a:prstGeom prst="roundRect">
            <a:avLst>
              <a:gd name="adj" fmla="val 8889"/>
            </a:avLst>
          </a:prstGeom>
          <a:solidFill>
            <a:srgbClr val="1F2B28"/>
          </a:solidFill>
          <a:ln w="12700">
            <a:solidFill>
              <a:srgbClr val="1F2B28"/>
            </a:solidFill>
            <a:prstDash val="solid"/>
          </a:ln>
        </p:spPr>
      </p:sp>
      <p:sp>
        <p:nvSpPr>
          <p:cNvPr id="11" name="Text 7"/>
          <p:cNvSpPr/>
          <p:nvPr/>
        </p:nvSpPr>
        <p:spPr>
          <a:xfrm>
            <a:off x="886968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869680" y="1920240"/>
            <a:ext cx="2514600"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11: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99: -1</a:t>
            </a:r>
            <a:endParaRPr lang="en-US" sz="2000" dirty="0"/>
          </a:p>
        </p:txBody>
      </p:sp>
      <p:sp>
        <p:nvSpPr>
          <p:cNvPr id="13" name="Shape 9"/>
          <p:cNvSpPr/>
          <p:nvPr/>
        </p:nvSpPr>
        <p:spPr>
          <a:xfrm>
            <a:off x="8595360" y="2926080"/>
            <a:ext cx="3063240" cy="2331720"/>
          </a:xfrm>
          <a:prstGeom prst="roundRect">
            <a:avLst>
              <a:gd name="adj" fmla="val 7843"/>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869680" y="3182112"/>
            <a:ext cx="566928" cy="566928"/>
          </a:xfrm>
          <a:prstGeom prst="rect">
            <a:avLst/>
          </a:prstGeom>
        </p:spPr>
      </p:pic>
      <p:sp>
        <p:nvSpPr>
          <p:cNvPr id="15" name="Text 10"/>
          <p:cNvSpPr/>
          <p:nvPr/>
        </p:nvSpPr>
        <p:spPr>
          <a:xfrm>
            <a:off x="9646920" y="3063240"/>
            <a:ext cx="1737360" cy="20574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linear search</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checks each element in order until it finds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target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or runs out.</a:t>
            </a:r>
            <a:endParaRPr lang="en-US" sz="1600" dirty="0"/>
          </a:p>
        </p:txBody>
      </p:sp>
      <p:sp>
        <p:nvSpPr>
          <p:cNvPr id="16" name="Text 11"/>
          <p:cNvSpPr/>
          <p:nvPr/>
        </p:nvSpPr>
        <p:spPr>
          <a:xfrm>
            <a:off x="548640" y="5440680"/>
            <a:ext cx="11094415" cy="548640"/>
          </a:xfrm>
          <a:prstGeom prst="rect">
            <a:avLst/>
          </a:prstGeom>
          <a:noFill/>
          <a:ln/>
        </p:spPr>
        <p:txBody>
          <a:bodyPr wrap="square" lIns="0" tIns="0" rIns="0" bIns="0" rtlCol="0" anchor="ctr"/>
          <a:lstStyle/>
          <a:p>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Found: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return the index right away.   </a:t>
            </a:r>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Missing: </a:t>
            </a:r>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return -1 after the loop.</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Why -1 means "not found"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600200"/>
          <a:ext cx="11094415" cy="914400"/>
        </p:xfrm>
        <a:graphic>
          <a:graphicData uri="http://schemas.openxmlformats.org/drawingml/2006/table">
            <a:tbl>
              <a:tblPr/>
              <a:tblGrid>
                <a:gridCol w="2377440"/>
                <a:gridCol w="4754880"/>
                <a:gridCol w="3962095"/>
              </a:tblGrid>
              <a:tr h="59436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 value</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it could mean</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Safe for "not found"?</a:t>
                      </a:r>
                      <a:endParaRPr lang="en-US" sz="16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target is the first element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No: it is a real index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length - 1</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target is the last element</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No: it is a real index</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Nothing: no array has index -1</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0B5A4D"/>
                          </a:solidFill>
                          <a:latin typeface="Atkinson Hyperlegible Next" pitchFamily="34" charset="0"/>
                          <a:ea typeface="Atkinson Hyperlegible Next" pitchFamily="34" charset="-122"/>
                          <a:cs typeface="Atkinson Hyperlegible Next" pitchFamily="34" charset="-120"/>
                        </a:rPr>
                        <a:t>Yes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206240"/>
            <a:ext cx="11094415" cy="1783080"/>
          </a:xfrm>
          <a:prstGeom prst="roundRect">
            <a:avLst>
              <a:gd name="adj" fmla="val 10256"/>
            </a:avLst>
          </a:prstGeom>
          <a:solidFill>
            <a:srgbClr val="DDF5EE"/>
          </a:solidFill>
          <a:ln w="12700">
            <a:solidFill>
              <a:srgbClr val="DDF5EE"/>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462272"/>
            <a:ext cx="566928" cy="566928"/>
          </a:xfrm>
          <a:prstGeom prst="rect">
            <a:avLst/>
          </a:prstGeom>
        </p:spPr>
      </p:pic>
      <p:sp>
        <p:nvSpPr>
          <p:cNvPr id="11" name="Text 5"/>
          <p:cNvSpPr/>
          <p:nvPr/>
        </p:nvSpPr>
        <p:spPr>
          <a:xfrm>
            <a:off x="1600200" y="4343400"/>
            <a:ext cx="9768535" cy="150876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sentinel value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can never be a real answer, so it can signal "not found." You have seen it before: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"hopper".indexOf("z")</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-1.</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mismatch does not prove it is missing</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08760"/>
            <a:ext cx="786384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91640"/>
            <a:ext cx="7315200" cy="4251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findIndex(int[] values, int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0; i &lt; values.length;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(values[i] ==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jerseys = {23, 7, 11, 30, 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System.out.println("23: " + findIndex(jerseys, 23));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System.out.println("30: " + findIndex(jerseys, 30));</a:t>
            </a:r>
            <a:endParaRPr lang="en-US" sz="1500" dirty="0"/>
          </a:p>
        </p:txBody>
      </p:sp>
      <p:sp>
        <p:nvSpPr>
          <p:cNvPr id="10" name="Shape 6"/>
          <p:cNvSpPr/>
          <p:nvPr/>
        </p:nvSpPr>
        <p:spPr>
          <a:xfrm>
            <a:off x="8595360" y="1508760"/>
            <a:ext cx="3063240" cy="1188720"/>
          </a:xfrm>
          <a:prstGeom prst="roundRect">
            <a:avLst>
              <a:gd name="adj" fmla="val 9231"/>
            </a:avLst>
          </a:prstGeom>
          <a:solidFill>
            <a:srgbClr val="1F2B28"/>
          </a:solidFill>
          <a:ln w="12700">
            <a:solidFill>
              <a:srgbClr val="1F2B28"/>
            </a:solidFill>
            <a:prstDash val="solid"/>
          </a:ln>
        </p:spPr>
      </p:sp>
      <p:sp>
        <p:nvSpPr>
          <p:cNvPr id="11" name="Text 7"/>
          <p:cNvSpPr/>
          <p:nvPr/>
        </p:nvSpPr>
        <p:spPr>
          <a:xfrm>
            <a:off x="886968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869680" y="1920240"/>
            <a:ext cx="25146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23: 0</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30: -1</a:t>
            </a:r>
            <a:endParaRPr lang="en-US" sz="2000" dirty="0"/>
          </a:p>
        </p:txBody>
      </p:sp>
      <p:sp>
        <p:nvSpPr>
          <p:cNvPr id="13" name="Shape 9"/>
          <p:cNvSpPr/>
          <p:nvPr/>
        </p:nvSpPr>
        <p:spPr>
          <a:xfrm>
            <a:off x="8595360" y="2880360"/>
            <a:ext cx="3063240" cy="2103120"/>
          </a:xfrm>
          <a:prstGeom prst="roundRect">
            <a:avLst>
              <a:gd name="adj" fmla="val 8696"/>
            </a:avLst>
          </a:prstGeom>
          <a:solidFill>
            <a:srgbClr val="FFF1DD"/>
          </a:solidFill>
          <a:ln w="12700">
            <a:solidFill>
              <a:srgbClr val="FFF1DD"/>
            </a:solidFill>
            <a:prstDash val="solid"/>
          </a:ln>
        </p:spPr>
      </p:sp>
      <p:pic>
        <p:nvPicPr>
          <p:cNvPr id="14"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869680" y="3136392"/>
            <a:ext cx="566928" cy="566928"/>
          </a:xfrm>
          <a:prstGeom prst="rect">
            <a:avLst/>
          </a:prstGeom>
        </p:spPr>
      </p:pic>
      <p:sp>
        <p:nvSpPr>
          <p:cNvPr id="15" name="Text 10"/>
          <p:cNvSpPr/>
          <p:nvPr/>
        </p:nvSpPr>
        <p:spPr>
          <a:xfrm>
            <a:off x="9646920" y="3017520"/>
            <a:ext cx="1737360" cy="18288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"Not found" can only be decided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after the loop</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600" dirty="0"/>
          </a:p>
        </p:txBody>
      </p:sp>
      <p:sp>
        <p:nvSpPr>
          <p:cNvPr id="16" name="Text 11"/>
          <p:cNvSpPr/>
          <p:nvPr/>
        </p:nvSpPr>
        <p:spPr>
          <a:xfrm>
            <a:off x="8595360" y="5166360"/>
            <a:ext cx="3063240" cy="914400"/>
          </a:xfrm>
          <a:prstGeom prst="rect">
            <a:avLst/>
          </a:prstGeom>
          <a:noFill/>
          <a:ln/>
        </p:spPr>
        <p:txBody>
          <a:bodyPr wrap="square" lIns="0" tIns="0" rIns="0" bIns="0" rtlCol="0" anchor="t"/>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delete the else. Keep return -1; after the loop.</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Stop at the first match</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search that stops in its loop condition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08760"/>
            <a:ext cx="7863840" cy="3337560"/>
          </a:xfrm>
          <a:prstGeom prst="roundRect">
            <a:avLst>
              <a:gd name="adj" fmla="val 3288"/>
            </a:avLst>
          </a:prstGeom>
          <a:solidFill>
            <a:srgbClr val="EEF3F1"/>
          </a:solidFill>
          <a:ln w="12700">
            <a:solidFill>
              <a:srgbClr val="E6E1D6"/>
            </a:solidFill>
            <a:prstDash val="solid"/>
          </a:ln>
        </p:spPr>
      </p:sp>
      <p:sp>
        <p:nvSpPr>
          <p:cNvPr id="9" name="Text 5"/>
          <p:cNvSpPr/>
          <p:nvPr/>
        </p:nvSpPr>
        <p:spPr>
          <a:xfrm>
            <a:off x="822960" y="1691640"/>
            <a:ext cx="7315200" cy="29718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floors = {3, 8, 5, 12,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target = 12;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index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(index &lt; floors.length &amp;&amp; floors[index] !=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index++;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(index &lt; floors.length)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System.out.println("Found at " + index);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System.out.println("Not found");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0" name="Shape 6"/>
          <p:cNvSpPr/>
          <p:nvPr/>
        </p:nvSpPr>
        <p:spPr>
          <a:xfrm>
            <a:off x="8595360" y="1508760"/>
            <a:ext cx="3063240" cy="914400"/>
          </a:xfrm>
          <a:prstGeom prst="roundRect">
            <a:avLst>
              <a:gd name="adj" fmla="val 12000"/>
            </a:avLst>
          </a:prstGeom>
          <a:solidFill>
            <a:srgbClr val="1F2B28"/>
          </a:solidFill>
          <a:ln w="12700">
            <a:solidFill>
              <a:srgbClr val="1F2B28"/>
            </a:solidFill>
            <a:prstDash val="solid"/>
          </a:ln>
        </p:spPr>
      </p:sp>
      <p:sp>
        <p:nvSpPr>
          <p:cNvPr id="11" name="Text 7"/>
          <p:cNvSpPr/>
          <p:nvPr/>
        </p:nvSpPr>
        <p:spPr>
          <a:xfrm>
            <a:off x="886968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869680" y="1920240"/>
            <a:ext cx="251460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Found at 3</a:t>
            </a:r>
            <a:endParaRPr lang="en-US" sz="2000" dirty="0"/>
          </a:p>
        </p:txBody>
      </p:sp>
      <p:sp>
        <p:nvSpPr>
          <p:cNvPr id="13" name="Shape 9"/>
          <p:cNvSpPr/>
          <p:nvPr/>
        </p:nvSpPr>
        <p:spPr>
          <a:xfrm>
            <a:off x="8595360" y="2606040"/>
            <a:ext cx="3063240" cy="2240280"/>
          </a:xfrm>
          <a:prstGeom prst="roundRect">
            <a:avLst>
              <a:gd name="adj" fmla="val 8163"/>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869680" y="2862072"/>
            <a:ext cx="566928" cy="566928"/>
          </a:xfrm>
          <a:prstGeom prst="rect">
            <a:avLst/>
          </a:prstGeom>
        </p:spPr>
      </p:pic>
      <p:sp>
        <p:nvSpPr>
          <p:cNvPr id="15" name="Text 10"/>
          <p:cNvSpPr/>
          <p:nvPr/>
        </p:nvSpPr>
        <p:spPr>
          <a:xfrm>
            <a:off x="9646920" y="2743200"/>
            <a:ext cx="1737360" cy="19659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When the loop ends,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index &lt; length</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means found;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index == length</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means every element was checked.</a:t>
            </a:r>
            <a:endParaRPr lang="en-US" sz="1600" dirty="0"/>
          </a:p>
        </p:txBody>
      </p:sp>
      <p:sp>
        <p:nvSpPr>
          <p:cNvPr id="16" name="Shape 11"/>
          <p:cNvSpPr/>
          <p:nvPr/>
        </p:nvSpPr>
        <p:spPr>
          <a:xfrm>
            <a:off x="548640" y="5029200"/>
            <a:ext cx="11094415" cy="1005840"/>
          </a:xfrm>
          <a:prstGeom prst="roundRect">
            <a:avLst>
              <a:gd name="adj" fmla="val 18182"/>
            </a:avLst>
          </a:prstGeom>
          <a:solidFill>
            <a:srgbClr val="DDF5EE"/>
          </a:solidFill>
          <a:ln w="12700">
            <a:solidFill>
              <a:srgbClr val="DDF5EE"/>
            </a:solidFill>
            <a:prstDash val="solid"/>
          </a:ln>
        </p:spPr>
      </p:sp>
      <p:pic>
        <p:nvPicPr>
          <p:cNvPr id="17" name="Image 2" descr="/private/tmp/claude-501/-Users-jamemclaughlin-Projects-HopperLearn/c79be0e7-6e47-4000-8505-888903230d9a/scratchpad/slides21/assets/image-5-1.png">    </p:cNvPr>
          <p:cNvPicPr>
            <a:picLocks noChangeAspect="1"/>
          </p:cNvPicPr>
          <p:nvPr/>
        </p:nvPicPr>
        <p:blipFill>
          <a:blip r:embed="rId3"/>
          <a:stretch>
            <a:fillRect/>
          </a:stretch>
        </p:blipFill>
        <p:spPr>
          <a:xfrm>
            <a:off x="822960" y="5285232"/>
            <a:ext cx="566928" cy="566928"/>
          </a:xfrm>
          <a:prstGeom prst="rect">
            <a:avLst/>
          </a:prstGeom>
        </p:spPr>
      </p:pic>
      <p:sp>
        <p:nvSpPr>
          <p:cNvPr id="18" name="Text 12"/>
          <p:cNvSpPr/>
          <p:nvPr/>
        </p:nvSpPr>
        <p:spPr>
          <a:xfrm>
            <a:off x="1600200" y="5166360"/>
            <a:ext cx="9768535"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search stops at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first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match. If the target appears twice, you get the copy it reaches first.</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Guard the array access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Check the index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before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you read the element: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index &lt; floors.length &amp;&amp; floors[index] != target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800" dirty="0"/>
          </a:p>
        </p:txBody>
      </p:sp>
      <p:sp>
        <p:nvSpPr>
          <p:cNvPr id="11" name="Shape 6"/>
          <p:cNvSpPr/>
          <p:nvPr/>
        </p:nvSpPr>
        <p:spPr>
          <a:xfrm>
            <a:off x="548640" y="2651760"/>
            <a:ext cx="7863840" cy="2514600"/>
          </a:xfrm>
          <a:prstGeom prst="roundRect">
            <a:avLst>
              <a:gd name="adj" fmla="val 4364"/>
            </a:avLst>
          </a:prstGeom>
          <a:solidFill>
            <a:srgbClr val="EEF3F1"/>
          </a:solidFill>
          <a:ln w="12700">
            <a:solidFill>
              <a:srgbClr val="E6E1D6"/>
            </a:solidFill>
            <a:prstDash val="solid"/>
          </a:ln>
        </p:spPr>
      </p:sp>
      <p:sp>
        <p:nvSpPr>
          <p:cNvPr id="12" name="Text 7"/>
          <p:cNvSpPr/>
          <p:nvPr/>
        </p:nvSpPr>
        <p:spPr>
          <a:xfrm>
            <a:off x="822960" y="2834640"/>
            <a:ext cx="7315200" cy="2148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floors = {3, 8, 5, 12,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target = 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index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(floors[index] != target &amp;&amp; index &lt; floors.length)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index++;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System.out.println("index is " + index);</a:t>
            </a:r>
            <a:endParaRPr lang="en-US" sz="1500" dirty="0"/>
          </a:p>
        </p:txBody>
      </p:sp>
      <p:sp>
        <p:nvSpPr>
          <p:cNvPr id="13" name="Shape 8"/>
          <p:cNvSpPr/>
          <p:nvPr/>
        </p:nvSpPr>
        <p:spPr>
          <a:xfrm>
            <a:off x="548640" y="5349240"/>
            <a:ext cx="11094415" cy="731520"/>
          </a:xfrm>
          <a:prstGeom prst="roundRect">
            <a:avLst>
              <a:gd name="adj" fmla="val 15000"/>
            </a:avLst>
          </a:prstGeom>
          <a:solidFill>
            <a:srgbClr val="1F2B28"/>
          </a:solidFill>
          <a:ln w="12700">
            <a:solidFill>
              <a:srgbClr val="1F2B28"/>
            </a:solidFill>
            <a:prstDash val="solid"/>
          </a:ln>
        </p:spPr>
      </p:sp>
      <p:sp>
        <p:nvSpPr>
          <p:cNvPr id="14" name="Text 9"/>
          <p:cNvSpPr/>
          <p:nvPr/>
        </p:nvSpPr>
        <p:spPr>
          <a:xfrm>
            <a:off x="822960" y="54406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ERROR</a:t>
            </a:r>
            <a:endParaRPr lang="en-US" sz="1050" dirty="0"/>
          </a:p>
        </p:txBody>
      </p:sp>
      <p:sp>
        <p:nvSpPr>
          <p:cNvPr id="15" name="Text 10"/>
          <p:cNvSpPr/>
          <p:nvPr/>
        </p:nvSpPr>
        <p:spPr>
          <a:xfrm>
            <a:off x="822960" y="5669280"/>
            <a:ext cx="10545775" cy="36576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java.lang.ArrayIndexOutOfBoundsException: Index 5 out of bounds for length 5</a:t>
            </a:r>
            <a:endParaRPr lang="en-US" sz="1600" dirty="0"/>
          </a:p>
        </p:txBody>
      </p:sp>
      <p:sp>
        <p:nvSpPr>
          <p:cNvPr id="16" name="Text 11"/>
          <p:cNvSpPr/>
          <p:nvPr/>
        </p:nvSpPr>
        <p:spPr>
          <a:xfrm>
            <a:off x="8595360" y="2743200"/>
            <a:ext cx="3063240" cy="219456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 target is missing, so index reaches 5, and floors[5] is read first.</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index?</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 Then: what prints if target is 5?</a:t>
            </a:r>
            <a:endParaRPr lang="en-US" sz="2200" dirty="0"/>
          </a:p>
        </p:txBody>
      </p:sp>
      <p:sp>
        <p:nvSpPr>
          <p:cNvPr id="12" name="Shape 8"/>
          <p:cNvSpPr/>
          <p:nvPr/>
        </p:nvSpPr>
        <p:spPr>
          <a:xfrm>
            <a:off x="868680" y="2880360"/>
            <a:ext cx="7680960" cy="2331720"/>
          </a:xfrm>
          <a:prstGeom prst="roundRect">
            <a:avLst>
              <a:gd name="adj" fmla="val 4706"/>
            </a:avLst>
          </a:prstGeom>
          <a:solidFill>
            <a:srgbClr val="EEF3F1"/>
          </a:solidFill>
          <a:ln w="12700">
            <a:solidFill>
              <a:srgbClr val="E6E1D6"/>
            </a:solidFill>
            <a:prstDash val="solid"/>
          </a:ln>
        </p:spPr>
      </p:sp>
      <p:sp>
        <p:nvSpPr>
          <p:cNvPr id="13" name="Text 9"/>
          <p:cNvSpPr/>
          <p:nvPr/>
        </p:nvSpPr>
        <p:spPr>
          <a:xfrm>
            <a:off x="1143000" y="3063240"/>
            <a:ext cx="7132320" cy="1965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rolls = {4, 2, 6, 2, 4};</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target = 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index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while (index &lt; rolls.length &amp;&amp; rolls[index] !=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index++;</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System.out.println(index);</a:t>
            </a:r>
            <a:endParaRPr lang="en-US" sz="1500" dirty="0"/>
          </a:p>
        </p:txBody>
      </p:sp>
      <p:sp>
        <p:nvSpPr>
          <p:cNvPr id="14" name="Text 10"/>
          <p:cNvSpPr/>
          <p:nvPr/>
        </p:nvSpPr>
        <p:spPr>
          <a:xfrm>
            <a:off x="8869680" y="2971800"/>
            <a:ext cx="2560320" cy="137160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Two answers. Which 2 does it find?</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Count the comparisons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Found at index k: k + 1 comparisons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417320"/>
            <a:ext cx="7315200" cy="4754880"/>
          </a:xfrm>
          <a:prstGeom prst="roundRect">
            <a:avLst>
              <a:gd name="adj" fmla="val 2308"/>
            </a:avLst>
          </a:prstGeom>
          <a:solidFill>
            <a:srgbClr val="EEF3F1"/>
          </a:solidFill>
          <a:ln w="12700">
            <a:solidFill>
              <a:srgbClr val="E6E1D6"/>
            </a:solidFill>
            <a:prstDash val="solid"/>
          </a:ln>
        </p:spPr>
      </p:sp>
      <p:sp>
        <p:nvSpPr>
          <p:cNvPr id="9" name="Text 5"/>
          <p:cNvSpPr/>
          <p:nvPr/>
        </p:nvSpPr>
        <p:spPr>
          <a:xfrm>
            <a:off x="822960" y="1600200"/>
            <a:ext cx="6766560" cy="43891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comparisons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findIndex(int[] values, int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comparisons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0; i &lt; values.length;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comparisons++;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(values[i] ==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ids = {40, 15, 62, 15, 88, 9};</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findIndex(ids, 62);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System.out.println(comparisons);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findIndex(ids, 77);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System.out.println(comparisons);</a:t>
            </a:r>
            <a:endParaRPr lang="en-US" sz="1500" dirty="0"/>
          </a:p>
        </p:txBody>
      </p:sp>
      <p:sp>
        <p:nvSpPr>
          <p:cNvPr id="10" name="Shape 6"/>
          <p:cNvSpPr/>
          <p:nvPr/>
        </p:nvSpPr>
        <p:spPr>
          <a:xfrm>
            <a:off x="8092440" y="1508760"/>
            <a:ext cx="3566160" cy="1188720"/>
          </a:xfrm>
          <a:prstGeom prst="roundRect">
            <a:avLst>
              <a:gd name="adj" fmla="val 9231"/>
            </a:avLst>
          </a:prstGeom>
          <a:solidFill>
            <a:srgbClr val="1F2B28"/>
          </a:solidFill>
          <a:ln w="12700">
            <a:solidFill>
              <a:srgbClr val="1F2B28"/>
            </a:solidFill>
            <a:prstDash val="solid"/>
          </a:ln>
        </p:spPr>
      </p:sp>
      <p:sp>
        <p:nvSpPr>
          <p:cNvPr id="11" name="Text 7"/>
          <p:cNvSpPr/>
          <p:nvPr/>
        </p:nvSpPr>
        <p:spPr>
          <a:xfrm>
            <a:off x="836676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366760" y="1920240"/>
            <a:ext cx="301752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8092440" y="2880360"/>
          <a:ext cx="3566160" cy="914400"/>
        </p:xfrm>
        <a:graphic>
          <a:graphicData uri="http://schemas.openxmlformats.org/drawingml/2006/table">
            <a:tbl>
              <a:tblPr/>
              <a:tblGrid>
                <a:gridCol w="1005840"/>
                <a:gridCol w="914400"/>
                <a:gridCol w="1645920"/>
              </a:tblGrid>
              <a:tr h="457200">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Target</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Index</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Comparisons</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62</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5720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77</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4" name="Text 9"/>
          <p:cNvSpPr/>
          <p:nvPr/>
        </p:nvSpPr>
        <p:spPr>
          <a:xfrm>
            <a:off x="8092440" y="5349240"/>
            <a:ext cx="3566160" cy="7315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Missing costs one comparison per element.</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Best case, worst case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linear search runs on an array of 200 values.</a:t>
            </a:r>
            <a:endParaRPr lang="en-US" sz="2200" dirty="0"/>
          </a:p>
        </p:txBody>
      </p:sp>
      <p:sp>
        <p:nvSpPr>
          <p:cNvPr id="12" name="Shape 8"/>
          <p:cNvSpPr/>
          <p:nvPr/>
        </p:nvSpPr>
        <p:spPr>
          <a:xfrm>
            <a:off x="868680" y="2971800"/>
            <a:ext cx="10469880" cy="822960"/>
          </a:xfrm>
          <a:prstGeom prst="roundRect">
            <a:avLst>
              <a:gd name="adj" fmla="val 16667"/>
            </a:avLst>
          </a:prstGeom>
          <a:solidFill>
            <a:srgbClr val="FFFFFF"/>
          </a:solidFill>
          <a:ln w="12700">
            <a:solidFill>
              <a:srgbClr val="FFFFFF"/>
            </a:solidFill>
            <a:prstDash val="solid"/>
          </a:ln>
        </p:spPr>
      </p:sp>
      <p:sp>
        <p:nvSpPr>
          <p:cNvPr id="13" name="Text 9"/>
          <p:cNvSpPr/>
          <p:nvPr/>
        </p:nvSpPr>
        <p:spPr>
          <a:xfrm>
            <a:off x="1097280" y="2971800"/>
            <a:ext cx="548640" cy="822960"/>
          </a:xfrm>
          <a:prstGeom prst="rect">
            <a:avLst/>
          </a:prstGeom>
          <a:noFill/>
          <a:ln/>
        </p:spPr>
        <p:txBody>
          <a:bodyPr wrap="square" lIns="0" tIns="0" rIns="0" bIns="0" rtlCol="0" anchor="ctr"/>
          <a:lstStyle/>
          <a:p>
            <a:pPr indent="0" marL="0">
              <a:buNone/>
            </a:pPr>
            <a:r>
              <a:rPr lang="en-US" sz="26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A</a:t>
            </a:r>
            <a:endParaRPr lang="en-US" sz="2600" dirty="0"/>
          </a:p>
        </p:txBody>
      </p:sp>
      <p:sp>
        <p:nvSpPr>
          <p:cNvPr id="14" name="Text 10"/>
          <p:cNvSpPr/>
          <p:nvPr/>
        </p:nvSpPr>
        <p:spPr>
          <a:xfrm>
            <a:off x="1737360" y="2971800"/>
            <a:ext cx="9326880" cy="8229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What is the fewest comparisons it can make? When?</a:t>
            </a:r>
            <a:endParaRPr lang="en-US" sz="2000" dirty="0"/>
          </a:p>
        </p:txBody>
      </p:sp>
      <p:sp>
        <p:nvSpPr>
          <p:cNvPr id="15" name="Shape 11"/>
          <p:cNvSpPr/>
          <p:nvPr/>
        </p:nvSpPr>
        <p:spPr>
          <a:xfrm>
            <a:off x="868680" y="3931920"/>
            <a:ext cx="10469880" cy="822960"/>
          </a:xfrm>
          <a:prstGeom prst="roundRect">
            <a:avLst>
              <a:gd name="adj" fmla="val 16667"/>
            </a:avLst>
          </a:prstGeom>
          <a:solidFill>
            <a:srgbClr val="FFFFFF"/>
          </a:solidFill>
          <a:ln w="12700">
            <a:solidFill>
              <a:srgbClr val="FFFFFF"/>
            </a:solidFill>
            <a:prstDash val="solid"/>
          </a:ln>
        </p:spPr>
      </p:sp>
      <p:sp>
        <p:nvSpPr>
          <p:cNvPr id="16" name="Text 12"/>
          <p:cNvSpPr/>
          <p:nvPr/>
        </p:nvSpPr>
        <p:spPr>
          <a:xfrm>
            <a:off x="1097280" y="3931920"/>
            <a:ext cx="548640" cy="822960"/>
          </a:xfrm>
          <a:prstGeom prst="rect">
            <a:avLst/>
          </a:prstGeom>
          <a:noFill/>
          <a:ln/>
        </p:spPr>
        <p:txBody>
          <a:bodyPr wrap="square" lIns="0" tIns="0" rIns="0" bIns="0" rtlCol="0" anchor="ctr"/>
          <a:lstStyle/>
          <a:p>
            <a:pPr indent="0" marL="0">
              <a:buNone/>
            </a:pPr>
            <a:r>
              <a:rPr lang="en-US" sz="26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B</a:t>
            </a:r>
            <a:endParaRPr lang="en-US" sz="2600" dirty="0"/>
          </a:p>
        </p:txBody>
      </p:sp>
      <p:sp>
        <p:nvSpPr>
          <p:cNvPr id="17" name="Text 13"/>
          <p:cNvSpPr/>
          <p:nvPr/>
        </p:nvSpPr>
        <p:spPr>
          <a:xfrm>
            <a:off x="1737360" y="3931920"/>
            <a:ext cx="9326880" cy="8229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The target is at index 37. How many comparisons?</a:t>
            </a:r>
            <a:endParaRPr lang="en-US" sz="2000" dirty="0"/>
          </a:p>
        </p:txBody>
      </p:sp>
      <p:sp>
        <p:nvSpPr>
          <p:cNvPr id="18" name="Shape 14"/>
          <p:cNvSpPr/>
          <p:nvPr/>
        </p:nvSpPr>
        <p:spPr>
          <a:xfrm>
            <a:off x="868680" y="4892040"/>
            <a:ext cx="10469880" cy="822960"/>
          </a:xfrm>
          <a:prstGeom prst="roundRect">
            <a:avLst>
              <a:gd name="adj" fmla="val 16667"/>
            </a:avLst>
          </a:prstGeom>
          <a:solidFill>
            <a:srgbClr val="FFFFFF"/>
          </a:solidFill>
          <a:ln w="12700">
            <a:solidFill>
              <a:srgbClr val="FFFFFF"/>
            </a:solidFill>
            <a:prstDash val="solid"/>
          </a:ln>
        </p:spPr>
      </p:sp>
      <p:sp>
        <p:nvSpPr>
          <p:cNvPr id="19" name="Text 15"/>
          <p:cNvSpPr/>
          <p:nvPr/>
        </p:nvSpPr>
        <p:spPr>
          <a:xfrm>
            <a:off x="1097280" y="4892040"/>
            <a:ext cx="548640" cy="822960"/>
          </a:xfrm>
          <a:prstGeom prst="rect">
            <a:avLst/>
          </a:prstGeom>
          <a:noFill/>
          <a:ln/>
        </p:spPr>
        <p:txBody>
          <a:bodyPr wrap="square" lIns="0" tIns="0" rIns="0" bIns="0" rtlCol="0" anchor="ctr"/>
          <a:lstStyle/>
          <a:p>
            <a:pPr indent="0" marL="0">
              <a:buNone/>
            </a:pPr>
            <a:r>
              <a:rPr lang="en-US" sz="2600" dirty="0">
                <a:solidFill>
                  <a:srgbClr val="8A4B0F"/>
                </a:solidFill>
                <a:latin typeface="Atkinson Hyperlegible Next ExtraBold" pitchFamily="34" charset="0"/>
                <a:ea typeface="Atkinson Hyperlegible Next ExtraBold" pitchFamily="34" charset="-122"/>
                <a:cs typeface="Atkinson Hyperlegible Next ExtraBold" pitchFamily="34" charset="-120"/>
              </a:rPr>
              <a:t>C</a:t>
            </a:r>
            <a:endParaRPr lang="en-US" sz="2600" dirty="0"/>
          </a:p>
        </p:txBody>
      </p:sp>
      <p:sp>
        <p:nvSpPr>
          <p:cNvPr id="20" name="Text 16"/>
          <p:cNvSpPr/>
          <p:nvPr/>
        </p:nvSpPr>
        <p:spPr>
          <a:xfrm>
            <a:off x="1737360" y="4892040"/>
            <a:ext cx="9326880" cy="82296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What is the most it can make? Name two situations that cause it.</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Strings, the other end, and 2D</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Searching an ArrayList of strings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16</a:t>
            </a:r>
            <a:endParaRPr lang="en-US" sz="1000" dirty="0"/>
          </a:p>
        </p:txBody>
      </p:sp>
      <p:sp>
        <p:nvSpPr>
          <p:cNvPr id="8" name="Shape 4"/>
          <p:cNvSpPr/>
          <p:nvPr/>
        </p:nvSpPr>
        <p:spPr>
          <a:xfrm>
            <a:off x="548640" y="1508760"/>
            <a:ext cx="786384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91640"/>
            <a:ext cx="7315200" cy="4251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import java.util.ArrayList;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find(ArrayList&lt;String&gt; list, String 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0; i &lt; list.size();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(list.get(i).equals(t))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ArrayList&lt;String&gt; songs = new ArrayList&lt;String&gt;();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songs.add("Glow");</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songs.add("Static");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songs.add("Tides");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System.out.println("Tides: " + find(songs, "Tides"));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System.out.println("tides: " + find(songs, "tides"));</a:t>
            </a:r>
            <a:endParaRPr lang="en-US" sz="1500" dirty="0"/>
          </a:p>
        </p:txBody>
      </p:sp>
      <p:sp>
        <p:nvSpPr>
          <p:cNvPr id="10" name="Shape 6"/>
          <p:cNvSpPr/>
          <p:nvPr/>
        </p:nvSpPr>
        <p:spPr>
          <a:xfrm>
            <a:off x="8595360" y="1508760"/>
            <a:ext cx="3063240" cy="1188720"/>
          </a:xfrm>
          <a:prstGeom prst="roundRect">
            <a:avLst>
              <a:gd name="adj" fmla="val 9231"/>
            </a:avLst>
          </a:prstGeom>
          <a:solidFill>
            <a:srgbClr val="1F2B28"/>
          </a:solidFill>
          <a:ln w="12700">
            <a:solidFill>
              <a:srgbClr val="1F2B28"/>
            </a:solidFill>
            <a:prstDash val="solid"/>
          </a:ln>
        </p:spPr>
      </p:sp>
      <p:sp>
        <p:nvSpPr>
          <p:cNvPr id="11" name="Text 7"/>
          <p:cNvSpPr/>
          <p:nvPr/>
        </p:nvSpPr>
        <p:spPr>
          <a:xfrm>
            <a:off x="886968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869680" y="1920240"/>
            <a:ext cx="25146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Tides: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tides: -1</a:t>
            </a:r>
            <a:endParaRPr lang="en-US" sz="2000" dirty="0"/>
          </a:p>
        </p:txBody>
      </p:sp>
      <p:sp>
        <p:nvSpPr>
          <p:cNvPr id="13" name="Shape 9"/>
          <p:cNvSpPr/>
          <p:nvPr/>
        </p:nvSpPr>
        <p:spPr>
          <a:xfrm>
            <a:off x="8595360" y="2880360"/>
            <a:ext cx="3063240" cy="3246120"/>
          </a:xfrm>
          <a:prstGeom prst="roundRect">
            <a:avLst>
              <a:gd name="adj" fmla="val 5970"/>
            </a:avLst>
          </a:prstGeom>
          <a:solidFill>
            <a:srgbClr val="FFF1DD"/>
          </a:solidFill>
          <a:ln w="12700">
            <a:solidFill>
              <a:srgbClr val="FFF1DD"/>
            </a:solidFill>
            <a:prstDash val="solid"/>
          </a:ln>
        </p:spPr>
      </p:sp>
      <p:pic>
        <p:nvPicPr>
          <p:cNvPr id="14"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869680" y="3136392"/>
            <a:ext cx="566928" cy="566928"/>
          </a:xfrm>
          <a:prstGeom prst="rect">
            <a:avLst/>
          </a:prstGeom>
        </p:spPr>
      </p:pic>
      <p:sp>
        <p:nvSpPr>
          <p:cNvPr id="15" name="Text 10"/>
          <p:cNvSpPr/>
          <p:nvPr/>
        </p:nvSpPr>
        <p:spPr>
          <a:xfrm>
            <a:off x="9646920" y="3017520"/>
            <a:ext cx="1737360" cy="29718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Compare strings with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equals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never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And equals is case-sensitive.</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Start at the end to find the last copy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417320"/>
            <a:ext cx="7863840" cy="4754880"/>
          </a:xfrm>
          <a:prstGeom prst="roundRect">
            <a:avLst>
              <a:gd name="adj" fmla="val 2308"/>
            </a:avLst>
          </a:prstGeom>
          <a:solidFill>
            <a:srgbClr val="EEF3F1"/>
          </a:solidFill>
          <a:ln w="12700">
            <a:solidFill>
              <a:srgbClr val="E6E1D6"/>
            </a:solidFill>
            <a:prstDash val="solid"/>
          </a:ln>
        </p:spPr>
      </p:sp>
      <p:sp>
        <p:nvSpPr>
          <p:cNvPr id="9" name="Text 5"/>
          <p:cNvSpPr/>
          <p:nvPr/>
        </p:nvSpPr>
        <p:spPr>
          <a:xfrm>
            <a:off x="822960" y="1600200"/>
            <a:ext cx="7315200" cy="43891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comparisons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lastIndex(int[] values, int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comparisons =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i = values.length - 1; i &gt;= 0;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comparisons++;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(values[i] ==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i;</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temps = {61, 58, 64, 58, 70};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spot = lastIndex(temps, 58);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System.out.println(spot + " after " + comparisons);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spot = lastIndex(temps, 61);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System.out.println(spot + " after " + comparisons);</a:t>
            </a:r>
            <a:endParaRPr lang="en-US" sz="1500" dirty="0"/>
          </a:p>
        </p:txBody>
      </p:sp>
      <p:sp>
        <p:nvSpPr>
          <p:cNvPr id="10" name="Shape 6"/>
          <p:cNvSpPr/>
          <p:nvPr/>
        </p:nvSpPr>
        <p:spPr>
          <a:xfrm>
            <a:off x="8595360" y="1508760"/>
            <a:ext cx="3063240" cy="1188720"/>
          </a:xfrm>
          <a:prstGeom prst="roundRect">
            <a:avLst>
              <a:gd name="adj" fmla="val 9231"/>
            </a:avLst>
          </a:prstGeom>
          <a:solidFill>
            <a:srgbClr val="1F2B28"/>
          </a:solidFill>
          <a:ln w="12700">
            <a:solidFill>
              <a:srgbClr val="1F2B28"/>
            </a:solidFill>
            <a:prstDash val="solid"/>
          </a:ln>
        </p:spPr>
      </p:sp>
      <p:sp>
        <p:nvSpPr>
          <p:cNvPr id="11" name="Text 7"/>
          <p:cNvSpPr/>
          <p:nvPr/>
        </p:nvSpPr>
        <p:spPr>
          <a:xfrm>
            <a:off x="886968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869680" y="1920240"/>
            <a:ext cx="25146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3 after 2</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0 after 5</a:t>
            </a:r>
            <a:endParaRPr lang="en-US" sz="2000" dirty="0"/>
          </a:p>
        </p:txBody>
      </p:sp>
      <p:sp>
        <p:nvSpPr>
          <p:cNvPr id="13" name="Shape 9"/>
          <p:cNvSpPr/>
          <p:nvPr/>
        </p:nvSpPr>
        <p:spPr>
          <a:xfrm>
            <a:off x="8595360" y="2880360"/>
            <a:ext cx="3063240" cy="2926080"/>
          </a:xfrm>
          <a:prstGeom prst="roundRect">
            <a:avLst>
              <a:gd name="adj" fmla="val 6250"/>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869680" y="3136392"/>
            <a:ext cx="566928" cy="566928"/>
          </a:xfrm>
          <a:prstGeom prst="rect">
            <a:avLst/>
          </a:prstGeom>
        </p:spPr>
      </p:pic>
      <p:sp>
        <p:nvSpPr>
          <p:cNvPr id="15" name="Text 10"/>
          <p:cNvSpPr/>
          <p:nvPr/>
        </p:nvSpPr>
        <p:spPr>
          <a:xfrm>
            <a:off x="9646920" y="3017520"/>
            <a:ext cx="1737360" cy="265176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linear search can start at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either end</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Start at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length - 1</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starting at length crashes.</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2D array: search one row at a time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08760"/>
            <a:ext cx="7863840" cy="4617720"/>
          </a:xfrm>
          <a:prstGeom prst="roundRect">
            <a:avLst>
              <a:gd name="adj" fmla="val 2376"/>
            </a:avLst>
          </a:prstGeom>
          <a:solidFill>
            <a:srgbClr val="EEF3F1"/>
          </a:solidFill>
          <a:ln w="12700">
            <a:solidFill>
              <a:srgbClr val="E6E1D6"/>
            </a:solidFill>
            <a:prstDash val="solid"/>
          </a:ln>
        </p:spPr>
      </p:sp>
      <p:sp>
        <p:nvSpPr>
          <p:cNvPr id="9" name="Text 5"/>
          <p:cNvSpPr/>
          <p:nvPr/>
        </p:nvSpPr>
        <p:spPr>
          <a:xfrm>
            <a:off x="822960" y="1691640"/>
            <a:ext cx="7315200" cy="42519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findIndex is the method from Part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String locate(int[][] grid, int target)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for (int r = 0; r &lt; grid.length; r++)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c = findIndex(grid[r], target);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(c != -1)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"row " + r + ", col " + c;</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"not found";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 main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bins = { {14, 3, 27},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{8, 41, 19},</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{33, 6, 22}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System.out.println(locate(bins, 41));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System.out.println(locate(bins, 50));</a:t>
            </a:r>
            <a:endParaRPr lang="en-US" sz="1500" dirty="0"/>
          </a:p>
        </p:txBody>
      </p:sp>
      <p:sp>
        <p:nvSpPr>
          <p:cNvPr id="10" name="Shape 6"/>
          <p:cNvSpPr/>
          <p:nvPr/>
        </p:nvSpPr>
        <p:spPr>
          <a:xfrm>
            <a:off x="8595360" y="1508760"/>
            <a:ext cx="3063240" cy="1188720"/>
          </a:xfrm>
          <a:prstGeom prst="roundRect">
            <a:avLst>
              <a:gd name="adj" fmla="val 9231"/>
            </a:avLst>
          </a:prstGeom>
          <a:solidFill>
            <a:srgbClr val="1F2B28"/>
          </a:solidFill>
          <a:ln w="12700">
            <a:solidFill>
              <a:srgbClr val="1F2B28"/>
            </a:solidFill>
            <a:prstDash val="solid"/>
          </a:ln>
        </p:spPr>
      </p:sp>
      <p:sp>
        <p:nvSpPr>
          <p:cNvPr id="11" name="Text 7"/>
          <p:cNvSpPr/>
          <p:nvPr/>
        </p:nvSpPr>
        <p:spPr>
          <a:xfrm>
            <a:off x="8869680" y="16459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869680" y="1920240"/>
            <a:ext cx="251460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row 1, col 1</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not found</a:t>
            </a:r>
            <a:endParaRPr lang="en-US" sz="2000" dirty="0"/>
          </a:p>
        </p:txBody>
      </p:sp>
      <p:sp>
        <p:nvSpPr>
          <p:cNvPr id="13" name="Shape 9"/>
          <p:cNvSpPr/>
          <p:nvPr/>
        </p:nvSpPr>
        <p:spPr>
          <a:xfrm>
            <a:off x="8595360" y="2880360"/>
            <a:ext cx="3063240" cy="3246120"/>
          </a:xfrm>
          <a:prstGeom prst="roundRect">
            <a:avLst>
              <a:gd name="adj" fmla="val 5970"/>
            </a:avLst>
          </a:prstGeom>
          <a:solidFill>
            <a:srgbClr val="E3F0FF"/>
          </a:solidFill>
          <a:ln w="12700">
            <a:solidFill>
              <a:srgbClr val="E3F0FF"/>
            </a:solidFill>
            <a:prstDash val="solid"/>
          </a:ln>
        </p:spPr>
      </p:sp>
      <p:pic>
        <p:nvPicPr>
          <p:cNvPr id="14"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869680" y="3136392"/>
            <a:ext cx="566928" cy="566928"/>
          </a:xfrm>
          <a:prstGeom prst="rect">
            <a:avLst/>
          </a:prstGeom>
        </p:spPr>
      </p:pic>
      <p:sp>
        <p:nvSpPr>
          <p:cNvPr id="15" name="Text 10"/>
          <p:cNvSpPr/>
          <p:nvPr/>
        </p:nvSpPr>
        <p:spPr>
          <a:xfrm>
            <a:off x="9646920" y="3017520"/>
            <a:ext cx="1737360" cy="297180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Access each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row</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then run a linear search on that row. Stop when a row has the target.</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Count the comparisons in a grid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2D array has 3 rows and 6 columns.</a:t>
            </a:r>
            <a:endParaRPr lang="en-US" sz="2200" dirty="0"/>
          </a:p>
        </p:txBody>
      </p:sp>
      <p:sp>
        <p:nvSpPr>
          <p:cNvPr id="12" name="Shape 8"/>
          <p:cNvSpPr/>
          <p:nvPr/>
        </p:nvSpPr>
        <p:spPr>
          <a:xfrm>
            <a:off x="868680" y="2971800"/>
            <a:ext cx="10469880" cy="1188720"/>
          </a:xfrm>
          <a:prstGeom prst="roundRect">
            <a:avLst>
              <a:gd name="adj" fmla="val 11538"/>
            </a:avLst>
          </a:prstGeom>
          <a:solidFill>
            <a:srgbClr val="FFFFFF"/>
          </a:solidFill>
          <a:ln w="12700">
            <a:solidFill>
              <a:srgbClr val="FFFFFF"/>
            </a:solidFill>
            <a:prstDash val="solid"/>
          </a:ln>
        </p:spPr>
      </p:sp>
      <p:sp>
        <p:nvSpPr>
          <p:cNvPr id="13" name="Text 9"/>
          <p:cNvSpPr/>
          <p:nvPr/>
        </p:nvSpPr>
        <p:spPr>
          <a:xfrm>
            <a:off x="1188720" y="2971800"/>
            <a:ext cx="9875520" cy="118872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Its only copy of the target is at row 1, column 4. How many comparisons does a row-by-row search make before it finds it?</a:t>
            </a:r>
            <a:endParaRPr lang="en-US" sz="2100" dirty="0"/>
          </a:p>
        </p:txBody>
      </p:sp>
      <p:sp>
        <p:nvSpPr>
          <p:cNvPr id="14" name="Shape 10"/>
          <p:cNvSpPr/>
          <p:nvPr/>
        </p:nvSpPr>
        <p:spPr>
          <a:xfrm>
            <a:off x="3291840" y="4389120"/>
            <a:ext cx="548640" cy="384048"/>
          </a:xfrm>
          <a:prstGeom prst="roundRect">
            <a:avLst>
              <a:gd name="adj" fmla="val 14286"/>
            </a:avLst>
          </a:prstGeom>
          <a:solidFill>
            <a:srgbClr val="FFFFFF"/>
          </a:solidFill>
          <a:ln w="12700">
            <a:solidFill>
              <a:srgbClr val="868F8A"/>
            </a:solidFill>
            <a:prstDash val="solid"/>
          </a:ln>
        </p:spPr>
      </p:sp>
      <p:sp>
        <p:nvSpPr>
          <p:cNvPr id="15" name="Shape 11"/>
          <p:cNvSpPr/>
          <p:nvPr/>
        </p:nvSpPr>
        <p:spPr>
          <a:xfrm>
            <a:off x="3977640" y="4389120"/>
            <a:ext cx="548640" cy="384048"/>
          </a:xfrm>
          <a:prstGeom prst="roundRect">
            <a:avLst>
              <a:gd name="adj" fmla="val 14286"/>
            </a:avLst>
          </a:prstGeom>
          <a:solidFill>
            <a:srgbClr val="FFFFFF"/>
          </a:solidFill>
          <a:ln w="12700">
            <a:solidFill>
              <a:srgbClr val="868F8A"/>
            </a:solidFill>
            <a:prstDash val="solid"/>
          </a:ln>
        </p:spPr>
      </p:sp>
      <p:sp>
        <p:nvSpPr>
          <p:cNvPr id="16" name="Shape 12"/>
          <p:cNvSpPr/>
          <p:nvPr/>
        </p:nvSpPr>
        <p:spPr>
          <a:xfrm>
            <a:off x="4663440" y="4389120"/>
            <a:ext cx="548640" cy="384048"/>
          </a:xfrm>
          <a:prstGeom prst="roundRect">
            <a:avLst>
              <a:gd name="adj" fmla="val 14286"/>
            </a:avLst>
          </a:prstGeom>
          <a:solidFill>
            <a:srgbClr val="FFFFFF"/>
          </a:solidFill>
          <a:ln w="12700">
            <a:solidFill>
              <a:srgbClr val="868F8A"/>
            </a:solidFill>
            <a:prstDash val="solid"/>
          </a:ln>
        </p:spPr>
      </p:sp>
      <p:sp>
        <p:nvSpPr>
          <p:cNvPr id="17" name="Shape 13"/>
          <p:cNvSpPr/>
          <p:nvPr/>
        </p:nvSpPr>
        <p:spPr>
          <a:xfrm>
            <a:off x="5349240" y="4389120"/>
            <a:ext cx="548640" cy="384048"/>
          </a:xfrm>
          <a:prstGeom prst="roundRect">
            <a:avLst>
              <a:gd name="adj" fmla="val 14286"/>
            </a:avLst>
          </a:prstGeom>
          <a:solidFill>
            <a:srgbClr val="FFFFFF"/>
          </a:solidFill>
          <a:ln w="12700">
            <a:solidFill>
              <a:srgbClr val="868F8A"/>
            </a:solidFill>
            <a:prstDash val="solid"/>
          </a:ln>
        </p:spPr>
      </p:sp>
      <p:sp>
        <p:nvSpPr>
          <p:cNvPr id="18" name="Shape 14"/>
          <p:cNvSpPr/>
          <p:nvPr/>
        </p:nvSpPr>
        <p:spPr>
          <a:xfrm>
            <a:off x="6035040" y="4389120"/>
            <a:ext cx="548640" cy="384048"/>
          </a:xfrm>
          <a:prstGeom prst="roundRect">
            <a:avLst>
              <a:gd name="adj" fmla="val 14286"/>
            </a:avLst>
          </a:prstGeom>
          <a:solidFill>
            <a:srgbClr val="FFFFFF"/>
          </a:solidFill>
          <a:ln w="12700">
            <a:solidFill>
              <a:srgbClr val="868F8A"/>
            </a:solidFill>
            <a:prstDash val="solid"/>
          </a:ln>
        </p:spPr>
      </p:sp>
      <p:sp>
        <p:nvSpPr>
          <p:cNvPr id="19" name="Shape 15"/>
          <p:cNvSpPr/>
          <p:nvPr/>
        </p:nvSpPr>
        <p:spPr>
          <a:xfrm>
            <a:off x="6720840" y="4389120"/>
            <a:ext cx="548640" cy="384048"/>
          </a:xfrm>
          <a:prstGeom prst="roundRect">
            <a:avLst>
              <a:gd name="adj" fmla="val 14286"/>
            </a:avLst>
          </a:prstGeom>
          <a:solidFill>
            <a:srgbClr val="FFFFFF"/>
          </a:solidFill>
          <a:ln w="12700">
            <a:solidFill>
              <a:srgbClr val="868F8A"/>
            </a:solidFill>
            <a:prstDash val="solid"/>
          </a:ln>
        </p:spPr>
      </p:sp>
      <p:sp>
        <p:nvSpPr>
          <p:cNvPr id="20" name="Shape 16"/>
          <p:cNvSpPr/>
          <p:nvPr/>
        </p:nvSpPr>
        <p:spPr>
          <a:xfrm>
            <a:off x="3291840" y="4892040"/>
            <a:ext cx="548640" cy="384048"/>
          </a:xfrm>
          <a:prstGeom prst="roundRect">
            <a:avLst>
              <a:gd name="adj" fmla="val 14286"/>
            </a:avLst>
          </a:prstGeom>
          <a:solidFill>
            <a:srgbClr val="FFFFFF"/>
          </a:solidFill>
          <a:ln w="12700">
            <a:solidFill>
              <a:srgbClr val="868F8A"/>
            </a:solidFill>
            <a:prstDash val="solid"/>
          </a:ln>
        </p:spPr>
      </p:sp>
      <p:sp>
        <p:nvSpPr>
          <p:cNvPr id="21" name="Shape 17"/>
          <p:cNvSpPr/>
          <p:nvPr/>
        </p:nvSpPr>
        <p:spPr>
          <a:xfrm>
            <a:off x="3977640" y="4892040"/>
            <a:ext cx="548640" cy="384048"/>
          </a:xfrm>
          <a:prstGeom prst="roundRect">
            <a:avLst>
              <a:gd name="adj" fmla="val 14286"/>
            </a:avLst>
          </a:prstGeom>
          <a:solidFill>
            <a:srgbClr val="FFFFFF"/>
          </a:solidFill>
          <a:ln w="12700">
            <a:solidFill>
              <a:srgbClr val="868F8A"/>
            </a:solidFill>
            <a:prstDash val="solid"/>
          </a:ln>
        </p:spPr>
      </p:sp>
      <p:sp>
        <p:nvSpPr>
          <p:cNvPr id="22" name="Shape 18"/>
          <p:cNvSpPr/>
          <p:nvPr/>
        </p:nvSpPr>
        <p:spPr>
          <a:xfrm>
            <a:off x="4663440" y="4892040"/>
            <a:ext cx="548640" cy="384048"/>
          </a:xfrm>
          <a:prstGeom prst="roundRect">
            <a:avLst>
              <a:gd name="adj" fmla="val 14286"/>
            </a:avLst>
          </a:prstGeom>
          <a:solidFill>
            <a:srgbClr val="FFFFFF"/>
          </a:solidFill>
          <a:ln w="12700">
            <a:solidFill>
              <a:srgbClr val="868F8A"/>
            </a:solidFill>
            <a:prstDash val="solid"/>
          </a:ln>
        </p:spPr>
      </p:sp>
      <p:sp>
        <p:nvSpPr>
          <p:cNvPr id="23" name="Shape 19"/>
          <p:cNvSpPr/>
          <p:nvPr/>
        </p:nvSpPr>
        <p:spPr>
          <a:xfrm>
            <a:off x="5349240" y="4892040"/>
            <a:ext cx="548640" cy="384048"/>
          </a:xfrm>
          <a:prstGeom prst="roundRect">
            <a:avLst>
              <a:gd name="adj" fmla="val 14286"/>
            </a:avLst>
          </a:prstGeom>
          <a:solidFill>
            <a:srgbClr val="FFFFFF"/>
          </a:solidFill>
          <a:ln w="12700">
            <a:solidFill>
              <a:srgbClr val="868F8A"/>
            </a:solidFill>
            <a:prstDash val="solid"/>
          </a:ln>
        </p:spPr>
      </p:sp>
      <p:sp>
        <p:nvSpPr>
          <p:cNvPr id="24" name="Shape 20"/>
          <p:cNvSpPr/>
          <p:nvPr/>
        </p:nvSpPr>
        <p:spPr>
          <a:xfrm>
            <a:off x="6035040" y="4892040"/>
            <a:ext cx="548640" cy="384048"/>
          </a:xfrm>
          <a:prstGeom prst="roundRect">
            <a:avLst>
              <a:gd name="adj" fmla="val 14286"/>
            </a:avLst>
          </a:prstGeom>
          <a:solidFill>
            <a:srgbClr val="FFE28A"/>
          </a:solidFill>
          <a:ln w="12700">
            <a:solidFill>
              <a:srgbClr val="868F8A"/>
            </a:solidFill>
            <a:prstDash val="solid"/>
          </a:ln>
        </p:spPr>
      </p:sp>
      <p:sp>
        <p:nvSpPr>
          <p:cNvPr id="25" name="Shape 21"/>
          <p:cNvSpPr/>
          <p:nvPr/>
        </p:nvSpPr>
        <p:spPr>
          <a:xfrm>
            <a:off x="6720840" y="4892040"/>
            <a:ext cx="548640" cy="384048"/>
          </a:xfrm>
          <a:prstGeom prst="roundRect">
            <a:avLst>
              <a:gd name="adj" fmla="val 14286"/>
            </a:avLst>
          </a:prstGeom>
          <a:solidFill>
            <a:srgbClr val="FFFFFF"/>
          </a:solidFill>
          <a:ln w="12700">
            <a:solidFill>
              <a:srgbClr val="868F8A"/>
            </a:solidFill>
            <a:prstDash val="solid"/>
          </a:ln>
        </p:spPr>
      </p:sp>
      <p:sp>
        <p:nvSpPr>
          <p:cNvPr id="26" name="Shape 22"/>
          <p:cNvSpPr/>
          <p:nvPr/>
        </p:nvSpPr>
        <p:spPr>
          <a:xfrm>
            <a:off x="3291840" y="5394960"/>
            <a:ext cx="548640" cy="384048"/>
          </a:xfrm>
          <a:prstGeom prst="roundRect">
            <a:avLst>
              <a:gd name="adj" fmla="val 14286"/>
            </a:avLst>
          </a:prstGeom>
          <a:solidFill>
            <a:srgbClr val="FFFFFF"/>
          </a:solidFill>
          <a:ln w="12700">
            <a:solidFill>
              <a:srgbClr val="868F8A"/>
            </a:solidFill>
            <a:prstDash val="solid"/>
          </a:ln>
        </p:spPr>
      </p:sp>
      <p:sp>
        <p:nvSpPr>
          <p:cNvPr id="27" name="Shape 23"/>
          <p:cNvSpPr/>
          <p:nvPr/>
        </p:nvSpPr>
        <p:spPr>
          <a:xfrm>
            <a:off x="3977640" y="5394960"/>
            <a:ext cx="548640" cy="384048"/>
          </a:xfrm>
          <a:prstGeom prst="roundRect">
            <a:avLst>
              <a:gd name="adj" fmla="val 14286"/>
            </a:avLst>
          </a:prstGeom>
          <a:solidFill>
            <a:srgbClr val="FFFFFF"/>
          </a:solidFill>
          <a:ln w="12700">
            <a:solidFill>
              <a:srgbClr val="868F8A"/>
            </a:solidFill>
            <a:prstDash val="solid"/>
          </a:ln>
        </p:spPr>
      </p:sp>
      <p:sp>
        <p:nvSpPr>
          <p:cNvPr id="28" name="Shape 24"/>
          <p:cNvSpPr/>
          <p:nvPr/>
        </p:nvSpPr>
        <p:spPr>
          <a:xfrm>
            <a:off x="4663440" y="5394960"/>
            <a:ext cx="548640" cy="384048"/>
          </a:xfrm>
          <a:prstGeom prst="roundRect">
            <a:avLst>
              <a:gd name="adj" fmla="val 14286"/>
            </a:avLst>
          </a:prstGeom>
          <a:solidFill>
            <a:srgbClr val="FFFFFF"/>
          </a:solidFill>
          <a:ln w="12700">
            <a:solidFill>
              <a:srgbClr val="868F8A"/>
            </a:solidFill>
            <a:prstDash val="solid"/>
          </a:ln>
        </p:spPr>
      </p:sp>
      <p:sp>
        <p:nvSpPr>
          <p:cNvPr id="29" name="Shape 25"/>
          <p:cNvSpPr/>
          <p:nvPr/>
        </p:nvSpPr>
        <p:spPr>
          <a:xfrm>
            <a:off x="5349240" y="5394960"/>
            <a:ext cx="548640" cy="384048"/>
          </a:xfrm>
          <a:prstGeom prst="roundRect">
            <a:avLst>
              <a:gd name="adj" fmla="val 14286"/>
            </a:avLst>
          </a:prstGeom>
          <a:solidFill>
            <a:srgbClr val="FFFFFF"/>
          </a:solidFill>
          <a:ln w="12700">
            <a:solidFill>
              <a:srgbClr val="868F8A"/>
            </a:solidFill>
            <a:prstDash val="solid"/>
          </a:ln>
        </p:spPr>
      </p:sp>
      <p:sp>
        <p:nvSpPr>
          <p:cNvPr id="30" name="Shape 26"/>
          <p:cNvSpPr/>
          <p:nvPr/>
        </p:nvSpPr>
        <p:spPr>
          <a:xfrm>
            <a:off x="6035040" y="5394960"/>
            <a:ext cx="548640" cy="384048"/>
          </a:xfrm>
          <a:prstGeom prst="roundRect">
            <a:avLst>
              <a:gd name="adj" fmla="val 14286"/>
            </a:avLst>
          </a:prstGeom>
          <a:solidFill>
            <a:srgbClr val="FFFFFF"/>
          </a:solidFill>
          <a:ln w="12700">
            <a:solidFill>
              <a:srgbClr val="868F8A"/>
            </a:solidFill>
            <a:prstDash val="solid"/>
          </a:ln>
        </p:spPr>
      </p:sp>
      <p:sp>
        <p:nvSpPr>
          <p:cNvPr id="31" name="Shape 27"/>
          <p:cNvSpPr/>
          <p:nvPr/>
        </p:nvSpPr>
        <p:spPr>
          <a:xfrm>
            <a:off x="6720840" y="5394960"/>
            <a:ext cx="548640" cy="384048"/>
          </a:xfrm>
          <a:prstGeom prst="roundRect">
            <a:avLst>
              <a:gd name="adj" fmla="val 14286"/>
            </a:avLst>
          </a:prstGeom>
          <a:solidFill>
            <a:srgbClr val="FFFFFF"/>
          </a:solidFill>
          <a:ln w="12700">
            <a:solidFill>
              <a:srgbClr val="868F8A"/>
            </a:solidFill>
            <a:prstDash val="solid"/>
          </a:ln>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Linear search</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Check each element in order until the target is found or all are checked.</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Sequential search</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Another name for linear search.</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Target</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value the search is looking for.</a:t>
            </a:r>
            <a:endParaRPr lang="en-US" sz="17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Sentinel value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value that can never be a real answer, like -1 for "not found."</a:t>
            </a:r>
            <a:endParaRPr lang="en-US" sz="17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Comparison</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One check of an element against the target.</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Short-circuit</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In a &amp;&amp; b, Java skips b when a is false.</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When can a search say "not found"?</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4.14 Searching Algorithms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when a linear search may stop, and when it may say "not found."</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 search can stop as soon as ______, but it can only return -1 after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Hide and Seek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4.14: Searching Algorithms</dc:title>
  <dc:subject>PptxGenJS Presentation</dc:subject>
  <dc:creator>Hopper</dc:creator>
  <cp:lastModifiedBy>Hopper</cp:lastModifiedBy>
  <cp:revision>1</cp:revision>
  <dcterms:created xsi:type="dcterms:W3CDTF">2026-10-16T20:47:05Z</dcterms:created>
  <dcterms:modified xsi:type="dcterms:W3CDTF">2026-10-16T20:47:05Z</dcterms:modified>
</cp:coreProperties>
</file>