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4.13 takes every 1D algorithm from 4.5 (total, average, min/max, flags, counters, pairs, duplicates, shift, rotate, reverse) and runs it on a 2D array. Students already know 2D creation and access (4.11) and nested traversals (4.12). The one big new decision today: which elements do the loops visit? A whole grid, one row, one column, or a smaller region.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Collect answers: (1) the elements of row 2, so one loop across that row; (2) column 0, one loop down that column; (3) every element, nested loops. The point: the question tells you which elements to visit before you write any code. Today is about matching the loops to the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Every one of these is a 1D algorithm from 4.5; the new skill is aiming it at the right part of a 2D array.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choosing an algorithm, choose the region: which elements will the loops visit?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table top to bottom. The bound rule is the one to repeat: a row has one element per column, so a row loop stops at grid[row].length; a column has one element per row, so a column loop stops at grid.length. The main diagonal only exists in a square array.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Rows are days, columns are bake-sale items. Row 2 is 10 + 5 + 13 + 9 = 37. Column 1 is 8 + 14 + 5 = 27, and there are 3 rows, so the average divides by sales.length: 27.0 / 3 = 9.0. Point out the cast happens before the division; without it, int division would drop any fraction.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sales[0].length is 4, the number of columns. The column only has 3 elements. Passes with r = 0, 1, 2 work; r = 3 asks for sales[3][1], and there is no row 3. Ask: which index does r stand for? It is a row index, so its bound is the number of rows, sales.length. On a square array this bug hides, which is why it survives.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loops, different jobs: the best value, a yes-or-no answer, or a 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best at a real element, scores[0][0], never 0: if every value were negative, 0 would win and it is not even in the array. When a bigger value appears, update all three variables together. Trace: 340 is replaced by 560 (row 0), then 720 (row 1), then 810 (row 2, col 1). Because the test is &gt;, a tie keeps the first location found.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flag is set once, before the loops, and switched only when one element decides the answer; it is never switched back. "Any" starts false; "all" starts true and one failure makes it false. A counter starts at 0. Where you set either one to its start decides the scope: before all the loops for one answer, at the top of the outer loop for one answer per 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Rows are weeks, columns are days. count is declared at the top of the outer loop, so each week starts over at 0 and is printed before the next week begins. Week 0: 45 and 35. Week 1: 50, 40, 60 (30 is not over 30). Week 2: none. Ask: what would print if int count = 0 moved above the outer loop? (2, 5, 5: a running total.)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true true. Column 1 holds "shut" and "shut", so nothing ever switches colShut to false. Row 1 holds "shut", "shut", "open", and the "open" switches rowOpen to true. Each element is an int code, 1 for open and 0 for shut.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0 has an open locker, so anyOpen becomes true during row 0. Then the reset line runs again at the top of row 1 and sets it back to false, and row 1 has nothing open. The final value describes only the last row. Resetting per row is right only when you want one answer per row and use it before the next row starts.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algorithms that compare elements with each other instead of with a fixed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Column 0 reads 61, 64, 59, 66. The pairs are (61, 64), (64, 59), (59, 66): three pairs for four rows. Only 64 to 59 is a drop. The bound temps.length - 1 keeps r + 1 inside the array; without the - 1, the last pass asks for row 4 and crashes.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0 is 7, 3, 9, 3. The pairs checked are (0,1), (0,2), (0,3), (1,2), (1,3), (2,3); positions 1 and 3 both hold 3. Starting j at i + 1 skips comparing an element with itself and skips pairs already checked. If j started at 0, the first comparison would be picks[0][0] with itself, and every row would look like it has a repeat.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5 neighbor pairs (positions 0-1, 1-2, 2-3, 3-4, 4-5). The duplicate check makes 5 + 4 + 3 + 2 + 1 = 15 comparisons: i = 0 is compared with 5 later positions, i = 1 with 4, and so on. Both counts were checked by running loops that count passes.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group: algorithms that change the array by moving elements within one row or column.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Shift and rotate move every element one spot. The difference is the element pushed off the end: shift drops it and fills the open spot (often with 0); rotate saves it first and puts it in the open spot. Copy starting at the end the elements move toward. Moving left, start at the left: c = 0 copies from c + 1. Trace row 0: 3 8 1 6 4 becomes 8 1 6 4, then the saved 3 goes last.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Column 1 is 9, 8, 7, 6. With n = 4 the loop runs for r = 0 and r = 1: swap rows 0 and 3, then rows 1 and 2. n - 1 - r is the partner counted from the bottom. Stopping at n / 2 matters: if the loop ran all the way to n, each pair would be swapped twice and the column would end where it started. temp holds one value so the swap does not lose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ask for the line of code that matches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answer using the sentence starter; cold-call two pairs. Listen for: the region decides the loops (fixed row, fixed column, nested for the whole grid), and the question decides the algorithm (total, best, flag, counter, pairs, duplicates, move). Then hand out the Work the Grid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4  ·  TOPIC 4.13</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Work the Grid</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Implementing 2D array algorithms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4.13</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Questions about a grid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4.13 Implementing 2D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seats would you need to look at to answer each question?</a:t>
            </a:r>
            <a:endParaRPr lang="en-US" sz="2200" dirty="0"/>
          </a:p>
        </p:txBody>
      </p:sp>
      <p:sp>
        <p:nvSpPr>
          <p:cNvPr id="12" name="Shape 8"/>
          <p:cNvSpPr/>
          <p:nvPr/>
        </p:nvSpPr>
        <p:spPr>
          <a:xfrm>
            <a:off x="868680" y="2971800"/>
            <a:ext cx="6035040" cy="2697480"/>
          </a:xfrm>
          <a:prstGeom prst="roundRect">
            <a:avLst>
              <a:gd name="adj" fmla="val 5085"/>
            </a:avLst>
          </a:prstGeom>
          <a:solidFill>
            <a:srgbClr val="FFFFFF"/>
          </a:solidFill>
          <a:ln w="12700">
            <a:solidFill>
              <a:srgbClr val="FFFFFF"/>
            </a:solidFill>
            <a:prstDash val="solid"/>
          </a:ln>
        </p:spPr>
      </p:sp>
      <p:sp>
        <p:nvSpPr>
          <p:cNvPr id="13" name="Text 9"/>
          <p:cNvSpPr/>
          <p:nvPr/>
        </p:nvSpPr>
        <p:spPr>
          <a:xfrm>
            <a:off x="1188720" y="3200400"/>
            <a:ext cx="54864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A THEATER: 4 ROWS OF 6 SEATS</a:t>
            </a:r>
            <a:endParaRPr lang="en-US" sz="1050" dirty="0"/>
          </a:p>
        </p:txBody>
      </p:sp>
      <p:sp>
        <p:nvSpPr>
          <p:cNvPr id="14" name="Text 10"/>
          <p:cNvSpPr/>
          <p:nvPr/>
        </p:nvSpPr>
        <p:spPr>
          <a:xfrm>
            <a:off x="1188720" y="3566160"/>
            <a:ext cx="5486400" cy="1920240"/>
          </a:xfrm>
          <a:prstGeom prst="rect">
            <a:avLst/>
          </a:prstGeom>
          <a:noFill/>
          <a:ln/>
        </p:spPr>
        <p:txBody>
          <a:bodyPr wrap="square" lIns="0" tIns="0" rIns="0" bIns="0" rtlCol="0" anchor="t"/>
          <a:lstStyle/>
          <a:p>
            <a:pPr indent="0" marL="0">
              <a:spcAft>
                <a:spcPts val="10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1.  How many tickets were sold in row 2?</a:t>
            </a:r>
            <a:endParaRPr lang="en-US" sz="2000" dirty="0"/>
          </a:p>
          <a:p>
            <a:pPr indent="0" marL="0">
              <a:spcAft>
                <a:spcPts val="10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2.  Is any seat in the first column empty?</a:t>
            </a:r>
            <a:endParaRPr lang="en-US" sz="2000" dirty="0"/>
          </a:p>
          <a:p>
            <a:pPr indent="0" marL="0">
              <a:spcAft>
                <a:spcPts val="10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3.  Is the whole theater sold out?</a:t>
            </a:r>
            <a:endParaRPr lang="en-US" sz="2000" dirty="0"/>
          </a:p>
        </p:txBody>
      </p:sp>
      <p:sp>
        <p:nvSpPr>
          <p:cNvPr id="15" name="Shape 11"/>
          <p:cNvSpPr/>
          <p:nvPr/>
        </p:nvSpPr>
        <p:spPr>
          <a:xfrm>
            <a:off x="7315200" y="3154680"/>
            <a:ext cx="502920" cy="475488"/>
          </a:xfrm>
          <a:prstGeom prst="roundRect">
            <a:avLst>
              <a:gd name="adj" fmla="val 15385"/>
            </a:avLst>
          </a:prstGeom>
          <a:solidFill>
            <a:srgbClr val="FFFFFF"/>
          </a:solidFill>
          <a:ln w="12700">
            <a:solidFill>
              <a:srgbClr val="868F8A"/>
            </a:solidFill>
            <a:prstDash val="solid"/>
          </a:ln>
        </p:spPr>
      </p:sp>
      <p:sp>
        <p:nvSpPr>
          <p:cNvPr id="16" name="Shape 12"/>
          <p:cNvSpPr/>
          <p:nvPr/>
        </p:nvSpPr>
        <p:spPr>
          <a:xfrm>
            <a:off x="7955280" y="3154680"/>
            <a:ext cx="502920" cy="475488"/>
          </a:xfrm>
          <a:prstGeom prst="roundRect">
            <a:avLst>
              <a:gd name="adj" fmla="val 15385"/>
            </a:avLst>
          </a:prstGeom>
          <a:solidFill>
            <a:srgbClr val="FFFFFF"/>
          </a:solidFill>
          <a:ln w="12700">
            <a:solidFill>
              <a:srgbClr val="868F8A"/>
            </a:solidFill>
            <a:prstDash val="solid"/>
          </a:ln>
        </p:spPr>
      </p:sp>
      <p:sp>
        <p:nvSpPr>
          <p:cNvPr id="17" name="Shape 13"/>
          <p:cNvSpPr/>
          <p:nvPr/>
        </p:nvSpPr>
        <p:spPr>
          <a:xfrm>
            <a:off x="8595360" y="3154680"/>
            <a:ext cx="502920" cy="475488"/>
          </a:xfrm>
          <a:prstGeom prst="roundRect">
            <a:avLst>
              <a:gd name="adj" fmla="val 15385"/>
            </a:avLst>
          </a:prstGeom>
          <a:solidFill>
            <a:srgbClr val="FFFFFF"/>
          </a:solidFill>
          <a:ln w="12700">
            <a:solidFill>
              <a:srgbClr val="868F8A"/>
            </a:solidFill>
            <a:prstDash val="solid"/>
          </a:ln>
        </p:spPr>
      </p:sp>
      <p:sp>
        <p:nvSpPr>
          <p:cNvPr id="18" name="Shape 14"/>
          <p:cNvSpPr/>
          <p:nvPr/>
        </p:nvSpPr>
        <p:spPr>
          <a:xfrm>
            <a:off x="9235440" y="3154680"/>
            <a:ext cx="502920" cy="475488"/>
          </a:xfrm>
          <a:prstGeom prst="roundRect">
            <a:avLst>
              <a:gd name="adj" fmla="val 15385"/>
            </a:avLst>
          </a:prstGeom>
          <a:solidFill>
            <a:srgbClr val="FFFFFF"/>
          </a:solidFill>
          <a:ln w="12700">
            <a:solidFill>
              <a:srgbClr val="868F8A"/>
            </a:solidFill>
            <a:prstDash val="solid"/>
          </a:ln>
        </p:spPr>
      </p:sp>
      <p:sp>
        <p:nvSpPr>
          <p:cNvPr id="19" name="Shape 15"/>
          <p:cNvSpPr/>
          <p:nvPr/>
        </p:nvSpPr>
        <p:spPr>
          <a:xfrm>
            <a:off x="9875520" y="3154680"/>
            <a:ext cx="502920" cy="475488"/>
          </a:xfrm>
          <a:prstGeom prst="roundRect">
            <a:avLst>
              <a:gd name="adj" fmla="val 15385"/>
            </a:avLst>
          </a:prstGeom>
          <a:solidFill>
            <a:srgbClr val="FFFFFF"/>
          </a:solidFill>
          <a:ln w="12700">
            <a:solidFill>
              <a:srgbClr val="868F8A"/>
            </a:solidFill>
            <a:prstDash val="solid"/>
          </a:ln>
        </p:spPr>
      </p:sp>
      <p:sp>
        <p:nvSpPr>
          <p:cNvPr id="20" name="Shape 16"/>
          <p:cNvSpPr/>
          <p:nvPr/>
        </p:nvSpPr>
        <p:spPr>
          <a:xfrm>
            <a:off x="10515600" y="3154680"/>
            <a:ext cx="502920" cy="475488"/>
          </a:xfrm>
          <a:prstGeom prst="roundRect">
            <a:avLst>
              <a:gd name="adj" fmla="val 15385"/>
            </a:avLst>
          </a:prstGeom>
          <a:solidFill>
            <a:srgbClr val="FFFFFF"/>
          </a:solidFill>
          <a:ln w="12700">
            <a:solidFill>
              <a:srgbClr val="868F8A"/>
            </a:solidFill>
            <a:prstDash val="solid"/>
          </a:ln>
        </p:spPr>
      </p:sp>
      <p:sp>
        <p:nvSpPr>
          <p:cNvPr id="21" name="Shape 17"/>
          <p:cNvSpPr/>
          <p:nvPr/>
        </p:nvSpPr>
        <p:spPr>
          <a:xfrm>
            <a:off x="7315200" y="3776472"/>
            <a:ext cx="502920" cy="475488"/>
          </a:xfrm>
          <a:prstGeom prst="roundRect">
            <a:avLst>
              <a:gd name="adj" fmla="val 15385"/>
            </a:avLst>
          </a:prstGeom>
          <a:solidFill>
            <a:srgbClr val="FFFFFF"/>
          </a:solidFill>
          <a:ln w="12700">
            <a:solidFill>
              <a:srgbClr val="868F8A"/>
            </a:solidFill>
            <a:prstDash val="solid"/>
          </a:ln>
        </p:spPr>
      </p:sp>
      <p:sp>
        <p:nvSpPr>
          <p:cNvPr id="22" name="Shape 18"/>
          <p:cNvSpPr/>
          <p:nvPr/>
        </p:nvSpPr>
        <p:spPr>
          <a:xfrm>
            <a:off x="7955280" y="3776472"/>
            <a:ext cx="502920" cy="475488"/>
          </a:xfrm>
          <a:prstGeom prst="roundRect">
            <a:avLst>
              <a:gd name="adj" fmla="val 15385"/>
            </a:avLst>
          </a:prstGeom>
          <a:solidFill>
            <a:srgbClr val="FFFFFF"/>
          </a:solidFill>
          <a:ln w="12700">
            <a:solidFill>
              <a:srgbClr val="868F8A"/>
            </a:solidFill>
            <a:prstDash val="solid"/>
          </a:ln>
        </p:spPr>
      </p:sp>
      <p:sp>
        <p:nvSpPr>
          <p:cNvPr id="23" name="Shape 19"/>
          <p:cNvSpPr/>
          <p:nvPr/>
        </p:nvSpPr>
        <p:spPr>
          <a:xfrm>
            <a:off x="8595360" y="3776472"/>
            <a:ext cx="502920" cy="475488"/>
          </a:xfrm>
          <a:prstGeom prst="roundRect">
            <a:avLst>
              <a:gd name="adj" fmla="val 15385"/>
            </a:avLst>
          </a:prstGeom>
          <a:solidFill>
            <a:srgbClr val="FFFFFF"/>
          </a:solidFill>
          <a:ln w="12700">
            <a:solidFill>
              <a:srgbClr val="868F8A"/>
            </a:solidFill>
            <a:prstDash val="solid"/>
          </a:ln>
        </p:spPr>
      </p:sp>
      <p:sp>
        <p:nvSpPr>
          <p:cNvPr id="24" name="Shape 20"/>
          <p:cNvSpPr/>
          <p:nvPr/>
        </p:nvSpPr>
        <p:spPr>
          <a:xfrm>
            <a:off x="9235440" y="3776472"/>
            <a:ext cx="502920" cy="475488"/>
          </a:xfrm>
          <a:prstGeom prst="roundRect">
            <a:avLst>
              <a:gd name="adj" fmla="val 15385"/>
            </a:avLst>
          </a:prstGeom>
          <a:solidFill>
            <a:srgbClr val="FFFFFF"/>
          </a:solidFill>
          <a:ln w="12700">
            <a:solidFill>
              <a:srgbClr val="868F8A"/>
            </a:solidFill>
            <a:prstDash val="solid"/>
          </a:ln>
        </p:spPr>
      </p:sp>
      <p:sp>
        <p:nvSpPr>
          <p:cNvPr id="25" name="Shape 21"/>
          <p:cNvSpPr/>
          <p:nvPr/>
        </p:nvSpPr>
        <p:spPr>
          <a:xfrm>
            <a:off x="9875520" y="3776472"/>
            <a:ext cx="502920" cy="475488"/>
          </a:xfrm>
          <a:prstGeom prst="roundRect">
            <a:avLst>
              <a:gd name="adj" fmla="val 15385"/>
            </a:avLst>
          </a:prstGeom>
          <a:solidFill>
            <a:srgbClr val="FFFFFF"/>
          </a:solidFill>
          <a:ln w="12700">
            <a:solidFill>
              <a:srgbClr val="868F8A"/>
            </a:solidFill>
            <a:prstDash val="solid"/>
          </a:ln>
        </p:spPr>
      </p:sp>
      <p:sp>
        <p:nvSpPr>
          <p:cNvPr id="26" name="Shape 22"/>
          <p:cNvSpPr/>
          <p:nvPr/>
        </p:nvSpPr>
        <p:spPr>
          <a:xfrm>
            <a:off x="10515600" y="3776472"/>
            <a:ext cx="502920" cy="475488"/>
          </a:xfrm>
          <a:prstGeom prst="roundRect">
            <a:avLst>
              <a:gd name="adj" fmla="val 15385"/>
            </a:avLst>
          </a:prstGeom>
          <a:solidFill>
            <a:srgbClr val="FFFFFF"/>
          </a:solidFill>
          <a:ln w="12700">
            <a:solidFill>
              <a:srgbClr val="868F8A"/>
            </a:solidFill>
            <a:prstDash val="solid"/>
          </a:ln>
        </p:spPr>
      </p:sp>
      <p:sp>
        <p:nvSpPr>
          <p:cNvPr id="27" name="Shape 23"/>
          <p:cNvSpPr/>
          <p:nvPr/>
        </p:nvSpPr>
        <p:spPr>
          <a:xfrm>
            <a:off x="7315200" y="4398264"/>
            <a:ext cx="502920" cy="475488"/>
          </a:xfrm>
          <a:prstGeom prst="roundRect">
            <a:avLst>
              <a:gd name="adj" fmla="val 15385"/>
            </a:avLst>
          </a:prstGeom>
          <a:solidFill>
            <a:srgbClr val="FFE28A"/>
          </a:solidFill>
          <a:ln w="12700">
            <a:solidFill>
              <a:srgbClr val="868F8A"/>
            </a:solidFill>
            <a:prstDash val="solid"/>
          </a:ln>
        </p:spPr>
      </p:sp>
      <p:sp>
        <p:nvSpPr>
          <p:cNvPr id="28" name="Shape 24"/>
          <p:cNvSpPr/>
          <p:nvPr/>
        </p:nvSpPr>
        <p:spPr>
          <a:xfrm>
            <a:off x="7955280" y="4398264"/>
            <a:ext cx="502920" cy="475488"/>
          </a:xfrm>
          <a:prstGeom prst="roundRect">
            <a:avLst>
              <a:gd name="adj" fmla="val 15385"/>
            </a:avLst>
          </a:prstGeom>
          <a:solidFill>
            <a:srgbClr val="FFE28A"/>
          </a:solidFill>
          <a:ln w="12700">
            <a:solidFill>
              <a:srgbClr val="868F8A"/>
            </a:solidFill>
            <a:prstDash val="solid"/>
          </a:ln>
        </p:spPr>
      </p:sp>
      <p:sp>
        <p:nvSpPr>
          <p:cNvPr id="29" name="Shape 25"/>
          <p:cNvSpPr/>
          <p:nvPr/>
        </p:nvSpPr>
        <p:spPr>
          <a:xfrm>
            <a:off x="8595360" y="4398264"/>
            <a:ext cx="502920" cy="475488"/>
          </a:xfrm>
          <a:prstGeom prst="roundRect">
            <a:avLst>
              <a:gd name="adj" fmla="val 15385"/>
            </a:avLst>
          </a:prstGeom>
          <a:solidFill>
            <a:srgbClr val="FFE28A"/>
          </a:solidFill>
          <a:ln w="12700">
            <a:solidFill>
              <a:srgbClr val="868F8A"/>
            </a:solidFill>
            <a:prstDash val="solid"/>
          </a:ln>
        </p:spPr>
      </p:sp>
      <p:sp>
        <p:nvSpPr>
          <p:cNvPr id="30" name="Shape 26"/>
          <p:cNvSpPr/>
          <p:nvPr/>
        </p:nvSpPr>
        <p:spPr>
          <a:xfrm>
            <a:off x="9235440" y="4398264"/>
            <a:ext cx="502920" cy="475488"/>
          </a:xfrm>
          <a:prstGeom prst="roundRect">
            <a:avLst>
              <a:gd name="adj" fmla="val 15385"/>
            </a:avLst>
          </a:prstGeom>
          <a:solidFill>
            <a:srgbClr val="FFE28A"/>
          </a:solidFill>
          <a:ln w="12700">
            <a:solidFill>
              <a:srgbClr val="868F8A"/>
            </a:solidFill>
            <a:prstDash val="solid"/>
          </a:ln>
        </p:spPr>
      </p:sp>
      <p:sp>
        <p:nvSpPr>
          <p:cNvPr id="31" name="Shape 27"/>
          <p:cNvSpPr/>
          <p:nvPr/>
        </p:nvSpPr>
        <p:spPr>
          <a:xfrm>
            <a:off x="9875520" y="4398264"/>
            <a:ext cx="502920" cy="475488"/>
          </a:xfrm>
          <a:prstGeom prst="roundRect">
            <a:avLst>
              <a:gd name="adj" fmla="val 15385"/>
            </a:avLst>
          </a:prstGeom>
          <a:solidFill>
            <a:srgbClr val="FFE28A"/>
          </a:solidFill>
          <a:ln w="12700">
            <a:solidFill>
              <a:srgbClr val="868F8A"/>
            </a:solidFill>
            <a:prstDash val="solid"/>
          </a:ln>
        </p:spPr>
      </p:sp>
      <p:sp>
        <p:nvSpPr>
          <p:cNvPr id="32" name="Shape 28"/>
          <p:cNvSpPr/>
          <p:nvPr/>
        </p:nvSpPr>
        <p:spPr>
          <a:xfrm>
            <a:off x="10515600" y="4398264"/>
            <a:ext cx="502920" cy="475488"/>
          </a:xfrm>
          <a:prstGeom prst="roundRect">
            <a:avLst>
              <a:gd name="adj" fmla="val 15385"/>
            </a:avLst>
          </a:prstGeom>
          <a:solidFill>
            <a:srgbClr val="FFE28A"/>
          </a:solidFill>
          <a:ln w="12700">
            <a:solidFill>
              <a:srgbClr val="868F8A"/>
            </a:solidFill>
            <a:prstDash val="solid"/>
          </a:ln>
        </p:spPr>
      </p:sp>
      <p:sp>
        <p:nvSpPr>
          <p:cNvPr id="33" name="Shape 29"/>
          <p:cNvSpPr/>
          <p:nvPr/>
        </p:nvSpPr>
        <p:spPr>
          <a:xfrm>
            <a:off x="7315200" y="5020056"/>
            <a:ext cx="502920" cy="475488"/>
          </a:xfrm>
          <a:prstGeom prst="roundRect">
            <a:avLst>
              <a:gd name="adj" fmla="val 15385"/>
            </a:avLst>
          </a:prstGeom>
          <a:solidFill>
            <a:srgbClr val="FFFFFF"/>
          </a:solidFill>
          <a:ln w="12700">
            <a:solidFill>
              <a:srgbClr val="868F8A"/>
            </a:solidFill>
            <a:prstDash val="solid"/>
          </a:ln>
        </p:spPr>
      </p:sp>
      <p:sp>
        <p:nvSpPr>
          <p:cNvPr id="34" name="Shape 30"/>
          <p:cNvSpPr/>
          <p:nvPr/>
        </p:nvSpPr>
        <p:spPr>
          <a:xfrm>
            <a:off x="7955280" y="5020056"/>
            <a:ext cx="502920" cy="475488"/>
          </a:xfrm>
          <a:prstGeom prst="roundRect">
            <a:avLst>
              <a:gd name="adj" fmla="val 15385"/>
            </a:avLst>
          </a:prstGeom>
          <a:solidFill>
            <a:srgbClr val="FFFFFF"/>
          </a:solidFill>
          <a:ln w="12700">
            <a:solidFill>
              <a:srgbClr val="868F8A"/>
            </a:solidFill>
            <a:prstDash val="solid"/>
          </a:ln>
        </p:spPr>
      </p:sp>
      <p:sp>
        <p:nvSpPr>
          <p:cNvPr id="35" name="Shape 31"/>
          <p:cNvSpPr/>
          <p:nvPr/>
        </p:nvSpPr>
        <p:spPr>
          <a:xfrm>
            <a:off x="8595360" y="5020056"/>
            <a:ext cx="502920" cy="475488"/>
          </a:xfrm>
          <a:prstGeom prst="roundRect">
            <a:avLst>
              <a:gd name="adj" fmla="val 15385"/>
            </a:avLst>
          </a:prstGeom>
          <a:solidFill>
            <a:srgbClr val="FFFFFF"/>
          </a:solidFill>
          <a:ln w="12700">
            <a:solidFill>
              <a:srgbClr val="868F8A"/>
            </a:solidFill>
            <a:prstDash val="solid"/>
          </a:ln>
        </p:spPr>
      </p:sp>
      <p:sp>
        <p:nvSpPr>
          <p:cNvPr id="36" name="Shape 32"/>
          <p:cNvSpPr/>
          <p:nvPr/>
        </p:nvSpPr>
        <p:spPr>
          <a:xfrm>
            <a:off x="9235440" y="5020056"/>
            <a:ext cx="502920" cy="475488"/>
          </a:xfrm>
          <a:prstGeom prst="roundRect">
            <a:avLst>
              <a:gd name="adj" fmla="val 15385"/>
            </a:avLst>
          </a:prstGeom>
          <a:solidFill>
            <a:srgbClr val="FFFFFF"/>
          </a:solidFill>
          <a:ln w="12700">
            <a:solidFill>
              <a:srgbClr val="868F8A"/>
            </a:solidFill>
            <a:prstDash val="solid"/>
          </a:ln>
        </p:spPr>
      </p:sp>
      <p:sp>
        <p:nvSpPr>
          <p:cNvPr id="37" name="Shape 33"/>
          <p:cNvSpPr/>
          <p:nvPr/>
        </p:nvSpPr>
        <p:spPr>
          <a:xfrm>
            <a:off x="9875520" y="5020056"/>
            <a:ext cx="502920" cy="475488"/>
          </a:xfrm>
          <a:prstGeom prst="roundRect">
            <a:avLst>
              <a:gd name="adj" fmla="val 15385"/>
            </a:avLst>
          </a:prstGeom>
          <a:solidFill>
            <a:srgbClr val="FFFFFF"/>
          </a:solidFill>
          <a:ln w="12700">
            <a:solidFill>
              <a:srgbClr val="868F8A"/>
            </a:solidFill>
            <a:prstDash val="solid"/>
          </a:ln>
        </p:spPr>
      </p:sp>
      <p:sp>
        <p:nvSpPr>
          <p:cNvPr id="38" name="Shape 34"/>
          <p:cNvSpPr/>
          <p:nvPr/>
        </p:nvSpPr>
        <p:spPr>
          <a:xfrm>
            <a:off x="10515600" y="5020056"/>
            <a:ext cx="502920" cy="475488"/>
          </a:xfrm>
          <a:prstGeom prst="roundRect">
            <a:avLst>
              <a:gd name="adj" fmla="val 15385"/>
            </a:avLst>
          </a:prstGeom>
          <a:solidFill>
            <a:srgbClr val="FFFFFF"/>
          </a:solidFill>
          <a:ln w="12700">
            <a:solidFill>
              <a:srgbClr val="868F8A"/>
            </a:solidFill>
            <a:prstDash val="solid"/>
          </a:ln>
        </p:spPr>
      </p:sp>
      <p:sp>
        <p:nvSpPr>
          <p:cNvPr id="39" name="Text 35"/>
          <p:cNvSpPr/>
          <p:nvPr/>
        </p:nvSpPr>
        <p:spPr>
          <a:xfrm>
            <a:off x="7315200" y="5669280"/>
            <a:ext cx="3657600" cy="274320"/>
          </a:xfrm>
          <a:prstGeom prst="rect">
            <a:avLst/>
          </a:prstGeom>
          <a:noFill/>
          <a:ln/>
        </p:spPr>
        <p:txBody>
          <a:bodyPr wrap="square" lIns="0" tIns="0" rIns="0" bIns="0" rtlCol="0" anchor="ctr"/>
          <a:lstStyle/>
          <a:p>
            <a:pPr indent="0" marL="0">
              <a:buNone/>
            </a:pPr>
            <a:r>
              <a:rPr lang="en-US" sz="1300" b="1" dirty="0">
                <a:solidFill>
                  <a:srgbClr val="8A4B0F"/>
                </a:solidFill>
                <a:latin typeface="Atkinson Hyperlegible Next" pitchFamily="34" charset="0"/>
                <a:ea typeface="Atkinson Hyperlegible Next" pitchFamily="34" charset="-122"/>
                <a:cs typeface="Atkinson Hyperlegible Next" pitchFamily="34" charset="-120"/>
              </a:rPr>
              <a:t>row 2</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4.13 Implementing 2D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Total or average a whole 2D array, one row, one column, or a smaller region.</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Find the largest or smallest value and remember where it was.</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Use a flag for "any?" and "all?" questions and a counter for "how many?".</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Compare neighbors and detect duplicates in a row or column without going out of bounds.</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Shift, rotate, and reverse one row or column, and trace each step.</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Aim the loops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Fix one index, loop the other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4.13 Implementing 2D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94415" cy="914400"/>
        </p:xfrm>
        <a:graphic>
          <a:graphicData uri="http://schemas.openxmlformats.org/drawingml/2006/table">
            <a:tbl>
              <a:tblPr/>
              <a:tblGrid>
                <a:gridCol w="2651760"/>
                <a:gridCol w="2377440"/>
                <a:gridCol w="3566160"/>
                <a:gridCol w="2499055"/>
              </a:tblGrid>
              <a:tr h="50292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Region</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What stays fixed</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Loop runs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Element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7772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Whole array</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nothing</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r &lt; grid.length</a:t>
                      </a:r>
                      <a:endParaRPr lang="en-US" sz="1600" dirty="0">
                        <a:latin typeface="Atkinson Hyperlegible Mono" charset="0"/>
                        <a:ea typeface="Atkinson Hyperlegible Mono" charset="0"/>
                        <a:cs typeface="Atkinson Hyperlegible Mono" charset="0"/>
                      </a:endParaRPr>
                    </a:p>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 &lt; grid[r].length</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grid[r][c]</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One row</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row index</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 &lt; grid[row].length</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grid[row][c]</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One column</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column index</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r &lt; grid.length</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grid[r][col]</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Main diagonal (square)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row equals column</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 &lt; grid.length</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grid[i][i]</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9" name="Shape 4"/>
          <p:cNvSpPr/>
          <p:nvPr/>
        </p:nvSpPr>
        <p:spPr>
          <a:xfrm>
            <a:off x="548640" y="4846320"/>
            <a:ext cx="11094415" cy="1143000"/>
          </a:xfrm>
          <a:prstGeom prst="roundRect">
            <a:avLst>
              <a:gd name="adj" fmla="val 16000"/>
            </a:avLst>
          </a:prstGeom>
          <a:solidFill>
            <a:srgbClr val="E3F0FF"/>
          </a:solidFill>
          <a:ln w="12700">
            <a:solidFill>
              <a:srgbClr val="E3F0FF"/>
            </a:solidFill>
            <a:prstDash val="solid"/>
          </a:ln>
        </p:spPr>
      </p:sp>
      <p:pic>
        <p:nvPicPr>
          <p:cNvPr id="10"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102352"/>
            <a:ext cx="566928" cy="566928"/>
          </a:xfrm>
          <a:prstGeom prst="rect">
            <a:avLst/>
          </a:prstGeom>
        </p:spPr>
      </p:pic>
      <p:sp>
        <p:nvSpPr>
          <p:cNvPr id="11" name="Text 5"/>
          <p:cNvSpPr/>
          <p:nvPr/>
        </p:nvSpPr>
        <p:spPr>
          <a:xfrm>
            <a:off x="1600200" y="4983480"/>
            <a:ext cx="9768535" cy="8686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Changing where a loop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starts</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and where it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stops</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aims an algorithm at any rectangle of the array.</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day's total, one item's average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4.13 Implementing 2D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08760"/>
            <a:ext cx="7040880" cy="4617720"/>
          </a:xfrm>
          <a:prstGeom prst="roundRect">
            <a:avLst>
              <a:gd name="adj" fmla="val 2376"/>
            </a:avLst>
          </a:prstGeom>
          <a:solidFill>
            <a:srgbClr val="EEF3F1"/>
          </a:solidFill>
          <a:ln w="12700">
            <a:solidFill>
              <a:srgbClr val="E6E1D6"/>
            </a:solidFill>
            <a:prstDash val="solid"/>
          </a:ln>
        </p:spPr>
      </p:sp>
      <p:sp>
        <p:nvSpPr>
          <p:cNvPr id="9" name="Text 5"/>
          <p:cNvSpPr/>
          <p:nvPr/>
        </p:nvSpPr>
        <p:spPr>
          <a:xfrm>
            <a:off x="822960" y="1691640"/>
            <a:ext cx="6492240" cy="42519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sales = { {12, 8, 15, 6},</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{9, 14, 11, 7},</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{10, 5, 13, 9}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day = 2;</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dayTotal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c = 0; c &lt; sales[day].length; c++)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dayTotal += sales[day][c];</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item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itemTotal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r = 0; r &lt; sales.length; 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itemTotal += sales[r][item];</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double avg = (double) itemTotal / sales.length;</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System.out.println("Day 2 total: " + dayTotal);</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System.out.println("Item 1 average: " + avg);</a:t>
            </a:r>
            <a:endParaRPr lang="en-US" sz="1500" dirty="0"/>
          </a:p>
        </p:txBody>
      </p:sp>
      <p:sp>
        <p:nvSpPr>
          <p:cNvPr id="10" name="Shape 6"/>
          <p:cNvSpPr/>
          <p:nvPr/>
        </p:nvSpPr>
        <p:spPr>
          <a:xfrm>
            <a:off x="7818120" y="1508760"/>
            <a:ext cx="3840480" cy="1234440"/>
          </a:xfrm>
          <a:prstGeom prst="roundRect">
            <a:avLst>
              <a:gd name="adj" fmla="val 8889"/>
            </a:avLst>
          </a:prstGeom>
          <a:solidFill>
            <a:srgbClr val="1F2B28"/>
          </a:solidFill>
          <a:ln w="12700">
            <a:solidFill>
              <a:srgbClr val="1F2B28"/>
            </a:solidFill>
            <a:prstDash val="solid"/>
          </a:ln>
        </p:spPr>
      </p:sp>
      <p:sp>
        <p:nvSpPr>
          <p:cNvPr id="11" name="Text 7"/>
          <p:cNvSpPr/>
          <p:nvPr/>
        </p:nvSpPr>
        <p:spPr>
          <a:xfrm>
            <a:off x="8092440" y="1645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092440" y="1920240"/>
            <a:ext cx="3291840" cy="731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Day 2 total: 37</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Item 1 average: 9.0</a:t>
            </a:r>
            <a:endParaRPr lang="en-US" sz="2000" dirty="0"/>
          </a:p>
        </p:txBody>
      </p:sp>
      <p:sp>
        <p:nvSpPr>
          <p:cNvPr id="13" name="Shape 9"/>
          <p:cNvSpPr/>
          <p:nvPr/>
        </p:nvSpPr>
        <p:spPr>
          <a:xfrm>
            <a:off x="7818120" y="2926080"/>
            <a:ext cx="3840480" cy="3200400"/>
          </a:xfrm>
          <a:prstGeom prst="roundRect">
            <a:avLst>
              <a:gd name="adj" fmla="val 5714"/>
            </a:avLst>
          </a:prstGeom>
          <a:solidFill>
            <a:srgbClr val="E3F0FF"/>
          </a:solidFill>
          <a:ln w="12700">
            <a:solidFill>
              <a:srgbClr val="E3F0FF"/>
            </a:solidFill>
            <a:prstDash val="solid"/>
          </a:ln>
        </p:spPr>
      </p:sp>
      <p:pic>
        <p:nvPicPr>
          <p:cNvPr id="14"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092440" y="3182112"/>
            <a:ext cx="566928" cy="566928"/>
          </a:xfrm>
          <a:prstGeom prst="rect">
            <a:avLst/>
          </a:prstGeom>
        </p:spPr>
      </p:pic>
      <p:sp>
        <p:nvSpPr>
          <p:cNvPr id="15" name="Text 10"/>
          <p:cNvSpPr/>
          <p:nvPr/>
        </p:nvSpPr>
        <p:spPr>
          <a:xfrm>
            <a:off x="8869680" y="3063240"/>
            <a:ext cx="2514600" cy="292608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Row 2 loop: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c</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runs across, up to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sales[day].length</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t>
            </a:r>
            <a:pPr indent="0" marL="0">
              <a:buNone/>
            </a:pPr>
            <a:endParaRPr lang="en-US" sz="1600" dirty="0"/>
          </a:p>
          <a:p>
            <a:pPr indent="0" marL="0">
              <a:buNone/>
            </a:pPr>
            <a:endParaRPr lang="en-US" sz="1600" dirty="0"/>
          </a:p>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Column 1 loop: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r</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runs down, up to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sales.length</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Cast to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double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before dividing.</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column has one element per row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4.13 Implementing 2D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11094415" cy="914400"/>
          </a:xfrm>
          <a:prstGeom prst="roundRect">
            <a:avLst>
              <a:gd name="adj" fmla="val 20000"/>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400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Walking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down a column</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with the number of columns as the bound runs off the bottom of the array.</a:t>
            </a:r>
            <a:endParaRPr lang="en-US" sz="1800" dirty="0"/>
          </a:p>
        </p:txBody>
      </p:sp>
      <p:sp>
        <p:nvSpPr>
          <p:cNvPr id="11" name="Shape 6"/>
          <p:cNvSpPr/>
          <p:nvPr/>
        </p:nvSpPr>
        <p:spPr>
          <a:xfrm>
            <a:off x="548640" y="2606040"/>
            <a:ext cx="7498080" cy="2651760"/>
          </a:xfrm>
          <a:prstGeom prst="roundRect">
            <a:avLst>
              <a:gd name="adj" fmla="val 4138"/>
            </a:avLst>
          </a:prstGeom>
          <a:solidFill>
            <a:srgbClr val="EEF3F1"/>
          </a:solidFill>
          <a:ln w="12700">
            <a:solidFill>
              <a:srgbClr val="E6E1D6"/>
            </a:solidFill>
            <a:prstDash val="solid"/>
          </a:ln>
        </p:spPr>
      </p:sp>
      <p:sp>
        <p:nvSpPr>
          <p:cNvPr id="12" name="Text 7"/>
          <p:cNvSpPr/>
          <p:nvPr/>
        </p:nvSpPr>
        <p:spPr>
          <a:xfrm>
            <a:off x="822960" y="2788920"/>
            <a:ext cx="6949440" cy="22860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sales = { {12, 8, 15, 6},</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{9, 14, 11, 7},</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{10, 5, 13, 9}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item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itemTotal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r = 0; r &lt; sales[0].length; 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itemTotal += sales[r][item];</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System.out.println("Item 1 total: " + itemTotal);</a:t>
            </a:r>
            <a:endParaRPr lang="en-US" sz="1500" dirty="0"/>
          </a:p>
        </p:txBody>
      </p:sp>
      <p:sp>
        <p:nvSpPr>
          <p:cNvPr id="13" name="Shape 8"/>
          <p:cNvSpPr/>
          <p:nvPr/>
        </p:nvSpPr>
        <p:spPr>
          <a:xfrm>
            <a:off x="548640" y="5349240"/>
            <a:ext cx="11094415" cy="731520"/>
          </a:xfrm>
          <a:prstGeom prst="roundRect">
            <a:avLst>
              <a:gd name="adj" fmla="val 15000"/>
            </a:avLst>
          </a:prstGeom>
          <a:solidFill>
            <a:srgbClr val="1F2B28"/>
          </a:solidFill>
          <a:ln w="12700">
            <a:solidFill>
              <a:srgbClr val="1F2B28"/>
            </a:solidFill>
            <a:prstDash val="solid"/>
          </a:ln>
        </p:spPr>
      </p:sp>
      <p:sp>
        <p:nvSpPr>
          <p:cNvPr id="14" name="Text 9"/>
          <p:cNvSpPr/>
          <p:nvPr/>
        </p:nvSpPr>
        <p:spPr>
          <a:xfrm>
            <a:off x="822960" y="54406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ERROR</a:t>
            </a:r>
            <a:endParaRPr lang="en-US" sz="1050" dirty="0"/>
          </a:p>
        </p:txBody>
      </p:sp>
      <p:sp>
        <p:nvSpPr>
          <p:cNvPr id="15" name="Text 10"/>
          <p:cNvSpPr/>
          <p:nvPr/>
        </p:nvSpPr>
        <p:spPr>
          <a:xfrm>
            <a:off x="822960" y="5669280"/>
            <a:ext cx="10545775" cy="36576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java.lang.ArrayIndexOutOfBoundsException: Index 3 out of bounds for length 3</a:t>
            </a:r>
            <a:endParaRPr lang="en-US" sz="1600" dirty="0"/>
          </a:p>
        </p:txBody>
      </p:sp>
      <p:sp>
        <p:nvSpPr>
          <p:cNvPr id="16" name="Text 11"/>
          <p:cNvSpPr/>
          <p:nvPr/>
        </p:nvSpPr>
        <p:spPr>
          <a:xfrm>
            <a:off x="8321040" y="2788920"/>
            <a:ext cx="3291840" cy="548640"/>
          </a:xfrm>
          <a:prstGeom prst="rect">
            <a:avLst/>
          </a:prstGeom>
          <a:noFill/>
          <a:ln/>
        </p:spPr>
        <p:txBody>
          <a:bodyPr wrap="square" lIns="0" tIns="0" rIns="0" bIns="0" rtlCol="0" anchor="ctr"/>
          <a:lstStyle/>
          <a:p>
            <a:pPr indent="0" marL="0">
              <a:buNone/>
            </a:pPr>
            <a:r>
              <a:rPr lang="en-US" sz="2000" b="1" dirty="0">
                <a:solidFill>
                  <a:srgbClr val="1F2B28"/>
                </a:solidFill>
                <a:latin typeface="Atkinson Hyperlegible Next" pitchFamily="34" charset="0"/>
                <a:ea typeface="Atkinson Hyperlegible Next" pitchFamily="34" charset="-122"/>
                <a:cs typeface="Atkinson Hyperlegible Next" pitchFamily="34" charset="-120"/>
              </a:rPr>
              <a:t>Fix: </a:t>
            </a:r>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r &lt; sales.length</a:t>
            </a:r>
            <a:endParaRPr lang="en-US" sz="2000" dirty="0"/>
          </a:p>
        </p:txBody>
      </p:sp>
      <p:sp>
        <p:nvSpPr>
          <p:cNvPr id="17" name="Text 12"/>
          <p:cNvSpPr/>
          <p:nvPr/>
        </p:nvSpPr>
        <p:spPr>
          <a:xfrm>
            <a:off x="8321040" y="3429000"/>
            <a:ext cx="3291840" cy="914400"/>
          </a:xfrm>
          <a:prstGeom prst="rect">
            <a:avLst/>
          </a:prstGeom>
          <a:noFill/>
          <a:ln/>
        </p:spPr>
        <p:txBody>
          <a:bodyPr wrap="square" lIns="0" tIns="0" rIns="0" bIns="0" rtlCol="0" anchor="t"/>
          <a:lstStyle/>
          <a:p>
            <a:pPr indent="0" marL="0">
              <a:buNone/>
            </a:pPr>
            <a:r>
              <a:rPr lang="en-US" sz="1600" dirty="0">
                <a:solidFill>
                  <a:srgbClr val="4F5D58"/>
                </a:solidFill>
                <a:latin typeface="Atkinson Hyperlegible Next" pitchFamily="34" charset="0"/>
                <a:ea typeface="Atkinson Hyperlegible Next" pitchFamily="34" charset="-122"/>
                <a:cs typeface="Atkinson Hyperlegible Next" pitchFamily="34" charset="-120"/>
              </a:rPr>
              <a:t>Nothing prints: the crash comes before the println.</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Best, any, all, how many</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best so far, and where it was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4.13 Implementing 2D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08760"/>
            <a:ext cx="7498080" cy="4617720"/>
          </a:xfrm>
          <a:prstGeom prst="roundRect">
            <a:avLst>
              <a:gd name="adj" fmla="val 2376"/>
            </a:avLst>
          </a:prstGeom>
          <a:solidFill>
            <a:srgbClr val="EEF3F1"/>
          </a:solidFill>
          <a:ln w="12700">
            <a:solidFill>
              <a:srgbClr val="E6E1D6"/>
            </a:solidFill>
            <a:prstDash val="solid"/>
          </a:ln>
        </p:spPr>
      </p:sp>
      <p:sp>
        <p:nvSpPr>
          <p:cNvPr id="9" name="Text 5"/>
          <p:cNvSpPr/>
          <p:nvPr/>
        </p:nvSpPr>
        <p:spPr>
          <a:xfrm>
            <a:off x="822960" y="1691640"/>
            <a:ext cx="6949440" cy="42519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scores = { {340, 560, 410},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{720, 390, 650},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{480, 810, 300}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best = scores[0][0];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bestR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bestC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r = 0; r &lt; scores.length; 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(int c = 0; c &lt; scores[r].length; c++)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(scores[r][c] &gt; best)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best = scores[r][c];</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bestR = 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bestC = c;</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System.out.println("Best: " + best);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System.out.println("Row " + bestR + ", col " + bestC);</a:t>
            </a:r>
            <a:endParaRPr lang="en-US" sz="1500" dirty="0"/>
          </a:p>
        </p:txBody>
      </p:sp>
      <p:sp>
        <p:nvSpPr>
          <p:cNvPr id="10" name="Shape 6"/>
          <p:cNvSpPr/>
          <p:nvPr/>
        </p:nvSpPr>
        <p:spPr>
          <a:xfrm>
            <a:off x="8275320" y="1508760"/>
            <a:ext cx="3383280" cy="1234440"/>
          </a:xfrm>
          <a:prstGeom prst="roundRect">
            <a:avLst>
              <a:gd name="adj" fmla="val 8889"/>
            </a:avLst>
          </a:prstGeom>
          <a:solidFill>
            <a:srgbClr val="1F2B28"/>
          </a:solidFill>
          <a:ln w="12700">
            <a:solidFill>
              <a:srgbClr val="1F2B28"/>
            </a:solidFill>
            <a:prstDash val="solid"/>
          </a:ln>
        </p:spPr>
      </p:sp>
      <p:sp>
        <p:nvSpPr>
          <p:cNvPr id="11" name="Text 7"/>
          <p:cNvSpPr/>
          <p:nvPr/>
        </p:nvSpPr>
        <p:spPr>
          <a:xfrm>
            <a:off x="8549640" y="1645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549640" y="1920240"/>
            <a:ext cx="2834640" cy="731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Best: 810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Row 2, col 1</a:t>
            </a:r>
            <a:endParaRPr lang="en-US" sz="2000" dirty="0"/>
          </a:p>
        </p:txBody>
      </p:sp>
      <p:sp>
        <p:nvSpPr>
          <p:cNvPr id="13" name="Shape 9"/>
          <p:cNvSpPr/>
          <p:nvPr/>
        </p:nvSpPr>
        <p:spPr>
          <a:xfrm>
            <a:off x="8275320" y="2926080"/>
            <a:ext cx="3383280" cy="3200400"/>
          </a:xfrm>
          <a:prstGeom prst="roundRect">
            <a:avLst>
              <a:gd name="adj" fmla="val 5714"/>
            </a:avLst>
          </a:prstGeom>
          <a:solidFill>
            <a:srgbClr val="E3F0FF"/>
          </a:solidFill>
          <a:ln w="12700">
            <a:solidFill>
              <a:srgbClr val="E3F0FF"/>
            </a:solidFill>
            <a:prstDash val="solid"/>
          </a:ln>
        </p:spPr>
      </p:sp>
      <p:pic>
        <p:nvPicPr>
          <p:cNvPr id="14"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549640" y="3182112"/>
            <a:ext cx="566928" cy="566928"/>
          </a:xfrm>
          <a:prstGeom prst="rect">
            <a:avLst/>
          </a:prstGeom>
        </p:spPr>
      </p:pic>
      <p:sp>
        <p:nvSpPr>
          <p:cNvPr id="15" name="Text 10"/>
          <p:cNvSpPr/>
          <p:nvPr/>
        </p:nvSpPr>
        <p:spPr>
          <a:xfrm>
            <a:off x="9326880" y="3063240"/>
            <a:ext cx="2057400" cy="292608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Start the best-so-far at an element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of the region</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you search.</a:t>
            </a:r>
            <a:pPr indent="0" marL="0">
              <a:buNone/>
            </a:pPr>
            <a:endParaRPr lang="en-US" sz="1600" dirty="0"/>
          </a:p>
          <a:p>
            <a:pPr indent="0" marL="0">
              <a:buNone/>
            </a:pPr>
            <a:endParaRPr lang="en-US" sz="1600" dirty="0"/>
          </a:p>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Save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r</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and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c</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at the same moment you save the value.</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Flags answer yes or no; counters answer how many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4.13 Implementing 2D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94415" cy="914400"/>
        </p:xfrm>
        <a:graphic>
          <a:graphicData uri="http://schemas.openxmlformats.org/drawingml/2006/table">
            <a:tbl>
              <a:tblPr/>
              <a:tblGrid>
                <a:gridCol w="2743200"/>
                <a:gridCol w="2194560"/>
                <a:gridCol w="1463040"/>
                <a:gridCol w="4693615"/>
              </a:tblGrid>
              <a:tr h="56692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Question</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Variable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Starts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Changes when an element...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Does at least one?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boolean flag</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false</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has the property (set to true)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Do all of them?</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boolean flag</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true</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does not have it (set to false)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How many?</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int counter</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has the property (count++)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9" name="Shape 4"/>
          <p:cNvSpPr/>
          <p:nvPr/>
        </p:nvSpPr>
        <p:spPr>
          <a:xfrm>
            <a:off x="548640" y="4114800"/>
            <a:ext cx="11094415" cy="1874520"/>
          </a:xfrm>
          <a:prstGeom prst="roundRect">
            <a:avLst>
              <a:gd name="adj" fmla="val 9756"/>
            </a:avLst>
          </a:prstGeom>
          <a:solidFill>
            <a:srgbClr val="DDF5EE"/>
          </a:solidFill>
          <a:ln w="12700">
            <a:solidFill>
              <a:srgbClr val="DDF5EE"/>
            </a:solidFill>
            <a:prstDash val="solid"/>
          </a:ln>
        </p:spPr>
      </p:sp>
      <p:pic>
        <p:nvPicPr>
          <p:cNvPr id="10"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370832"/>
            <a:ext cx="566928" cy="566928"/>
          </a:xfrm>
          <a:prstGeom prst="rect">
            <a:avLst/>
          </a:prstGeom>
        </p:spPr>
      </p:pic>
      <p:sp>
        <p:nvSpPr>
          <p:cNvPr id="11" name="Text 5"/>
          <p:cNvSpPr/>
          <p:nvPr/>
        </p:nvSpPr>
        <p:spPr>
          <a:xfrm>
            <a:off x="1600200" y="4251960"/>
            <a:ext cx="9768535" cy="16002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Set it to its start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before all the loops</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for one answer about the whole region. Set it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at the top of the outer loop</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for a separate answer for each row.</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Reading days over 30 minutes, week by week</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4.13 Implementing 2D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08760"/>
            <a:ext cx="7498080" cy="3840480"/>
          </a:xfrm>
          <a:prstGeom prst="roundRect">
            <a:avLst>
              <a:gd name="adj" fmla="val 2857"/>
            </a:avLst>
          </a:prstGeom>
          <a:solidFill>
            <a:srgbClr val="EEF3F1"/>
          </a:solidFill>
          <a:ln w="12700">
            <a:solidFill>
              <a:srgbClr val="E6E1D6"/>
            </a:solidFill>
            <a:prstDash val="solid"/>
          </a:ln>
        </p:spPr>
      </p:sp>
      <p:sp>
        <p:nvSpPr>
          <p:cNvPr id="9" name="Text 5"/>
          <p:cNvSpPr/>
          <p:nvPr/>
        </p:nvSpPr>
        <p:spPr>
          <a:xfrm>
            <a:off x="822960" y="1691640"/>
            <a:ext cx="69494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READING LOG</a:t>
            </a:r>
            <a:endParaRPr lang="en-US" sz="1050" dirty="0"/>
          </a:p>
        </p:txBody>
      </p:sp>
      <p:sp>
        <p:nvSpPr>
          <p:cNvPr id="10" name="Text 6"/>
          <p:cNvSpPr/>
          <p:nvPr/>
        </p:nvSpPr>
        <p:spPr>
          <a:xfrm>
            <a:off x="822960" y="2011680"/>
            <a:ext cx="6949440" cy="31546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minutes = { {20, 45, 35, 10},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{50, 40, 30, 60},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{15, 25, 5, 20}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r = 0; r &lt; minutes.length; 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count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(int c = 0; c &lt; minutes[r].length; c++)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(minutes[r][c] &gt; 30)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count++;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System.out.println("Week " + r + ": " + count);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8275320" y="1508760"/>
            <a:ext cx="3383280" cy="1600200"/>
          </a:xfrm>
          <a:prstGeom prst="roundRect">
            <a:avLst>
              <a:gd name="adj" fmla="val 6857"/>
            </a:avLst>
          </a:prstGeom>
          <a:solidFill>
            <a:srgbClr val="1F2B28"/>
          </a:solidFill>
          <a:ln w="12700">
            <a:solidFill>
              <a:srgbClr val="1F2B28"/>
            </a:solidFill>
            <a:prstDash val="solid"/>
          </a:ln>
        </p:spPr>
      </p:sp>
      <p:sp>
        <p:nvSpPr>
          <p:cNvPr id="12" name="Text 8"/>
          <p:cNvSpPr/>
          <p:nvPr/>
        </p:nvSpPr>
        <p:spPr>
          <a:xfrm>
            <a:off x="8549640" y="1645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549640" y="1920240"/>
            <a:ext cx="2834640" cy="10972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Week 0: 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Week 1: 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Week 2: 0</a:t>
            </a:r>
            <a:endParaRPr lang="en-US" sz="2000" dirty="0"/>
          </a:p>
        </p:txBody>
      </p:sp>
      <p:sp>
        <p:nvSpPr>
          <p:cNvPr id="14" name="Shape 10"/>
          <p:cNvSpPr/>
          <p:nvPr/>
        </p:nvSpPr>
        <p:spPr>
          <a:xfrm>
            <a:off x="8275320" y="3291840"/>
            <a:ext cx="3383280" cy="2057400"/>
          </a:xfrm>
          <a:prstGeom prst="roundRect">
            <a:avLst>
              <a:gd name="adj" fmla="val 8889"/>
            </a:avLst>
          </a:prstGeom>
          <a:solidFill>
            <a:srgbClr val="E3F0FF"/>
          </a:solidFill>
          <a:ln w="12700">
            <a:solidFill>
              <a:srgbClr val="E3F0FF"/>
            </a:solidFill>
            <a:prstDash val="solid"/>
          </a:ln>
        </p:spPr>
      </p:sp>
      <p:pic>
        <p:nvPicPr>
          <p:cNvPr id="15"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549640" y="3547872"/>
            <a:ext cx="566928" cy="566928"/>
          </a:xfrm>
          <a:prstGeom prst="rect">
            <a:avLst/>
          </a:prstGeom>
        </p:spPr>
      </p:pic>
      <p:sp>
        <p:nvSpPr>
          <p:cNvPr id="16" name="Text 11"/>
          <p:cNvSpPr/>
          <p:nvPr/>
        </p:nvSpPr>
        <p:spPr>
          <a:xfrm>
            <a:off x="9326880" y="3429000"/>
            <a:ext cx="2057400" cy="178308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fresh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count</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for every row, printed at the end of that row.</a:t>
            </a:r>
            <a:endParaRPr lang="en-US" sz="1600" dirty="0"/>
          </a:p>
        </p:txBody>
      </p:sp>
      <p:sp>
        <p:nvSpPr>
          <p:cNvPr id="17" name="Text 12"/>
          <p:cNvSpPr/>
          <p:nvPr/>
        </p:nvSpPr>
        <p:spPr>
          <a:xfrm>
            <a:off x="548640" y="5532120"/>
            <a:ext cx="11094415" cy="54864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Try it: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what prints if the counter moves above the outer loop?</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Shut or open?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4.13 Implementing 2D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does this print? Which question does each flag answer?</a:t>
            </a:r>
            <a:endParaRPr lang="en-US" sz="2200" dirty="0"/>
          </a:p>
        </p:txBody>
      </p:sp>
      <p:sp>
        <p:nvSpPr>
          <p:cNvPr id="12" name="Shape 8"/>
          <p:cNvSpPr/>
          <p:nvPr/>
        </p:nvSpPr>
        <p:spPr>
          <a:xfrm>
            <a:off x="868680" y="2880360"/>
            <a:ext cx="7589520" cy="2971800"/>
          </a:xfrm>
          <a:prstGeom prst="roundRect">
            <a:avLst>
              <a:gd name="adj" fmla="val 3692"/>
            </a:avLst>
          </a:prstGeom>
          <a:solidFill>
            <a:srgbClr val="EEF3F1"/>
          </a:solidFill>
          <a:ln w="12700">
            <a:solidFill>
              <a:srgbClr val="E6E1D6"/>
            </a:solidFill>
            <a:prstDash val="solid"/>
          </a:ln>
        </p:spPr>
      </p:sp>
      <p:sp>
        <p:nvSpPr>
          <p:cNvPr id="13" name="Text 9"/>
          <p:cNvSpPr/>
          <p:nvPr/>
        </p:nvSpPr>
        <p:spPr>
          <a:xfrm>
            <a:off x="1143000" y="3063240"/>
            <a:ext cx="7040880" cy="26060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lockers = { {1, 0, 0}, {0, 0, 1} };  // 1 = open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boolean colShut = true;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r = 0; r &lt; lockers.length; 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(lockers[r][1] == 1) { colShut = false;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boolean rowOpen = false;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c = 0; c &lt; lockers[1].length; c++)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(lockers[1][c] == 1) { rowOpen = true;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System.out.println(colShut + " " + rowOpen);</a:t>
            </a:r>
            <a:endParaRPr lang="en-US" sz="1500" dirty="0"/>
          </a:p>
        </p:txBody>
      </p:sp>
      <p:sp>
        <p:nvSpPr>
          <p:cNvPr id="14" name="Text 10"/>
          <p:cNvSpPr/>
          <p:nvPr/>
        </p:nvSpPr>
        <p:spPr>
          <a:xfrm>
            <a:off x="8778240" y="2971800"/>
            <a:ext cx="2560320" cy="137160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One line of output. Write both values.</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Resetting the flag wipes out the answer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4.13 Implementing 2D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For one answer about the whole array, set the flag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once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before both loops. A reset inside the outer loop keeps only the last row's answer.</a:t>
            </a:r>
            <a:endParaRPr lang="en-US" sz="1800" dirty="0"/>
          </a:p>
        </p:txBody>
      </p:sp>
      <p:sp>
        <p:nvSpPr>
          <p:cNvPr id="11" name="Shape 6"/>
          <p:cNvSpPr/>
          <p:nvPr/>
        </p:nvSpPr>
        <p:spPr>
          <a:xfrm>
            <a:off x="548640" y="2788920"/>
            <a:ext cx="7498080" cy="3291840"/>
          </a:xfrm>
          <a:prstGeom prst="roundRect">
            <a:avLst>
              <a:gd name="adj" fmla="val 3333"/>
            </a:avLst>
          </a:prstGeom>
          <a:solidFill>
            <a:srgbClr val="EEF3F1"/>
          </a:solidFill>
          <a:ln w="12700">
            <a:solidFill>
              <a:srgbClr val="E6E1D6"/>
            </a:solidFill>
            <a:prstDash val="solid"/>
          </a:ln>
        </p:spPr>
      </p:sp>
      <p:sp>
        <p:nvSpPr>
          <p:cNvPr id="12" name="Text 7"/>
          <p:cNvSpPr/>
          <p:nvPr/>
        </p:nvSpPr>
        <p:spPr>
          <a:xfrm>
            <a:off x="822960" y="2971800"/>
            <a:ext cx="69494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IS ANY LOCKER OPEN?</a:t>
            </a:r>
            <a:endParaRPr lang="en-US" sz="1050" dirty="0"/>
          </a:p>
        </p:txBody>
      </p:sp>
      <p:sp>
        <p:nvSpPr>
          <p:cNvPr id="13" name="Text 8"/>
          <p:cNvSpPr/>
          <p:nvPr/>
        </p:nvSpPr>
        <p:spPr>
          <a:xfrm>
            <a:off x="822960" y="3291840"/>
            <a:ext cx="6949440" cy="26060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lockers = { {"shut", "open", "shut"},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{"shut", "shut", "shut"}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boolean anyOpen = false;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(String[] row : lockers)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anyOpen = false;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(String s : row)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(s.equals("open")) { anyOpen = true;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System.out.println("Any open: " + anyOpen);</a:t>
            </a:r>
            <a:endParaRPr lang="en-US" sz="1500" dirty="0"/>
          </a:p>
        </p:txBody>
      </p:sp>
      <p:sp>
        <p:nvSpPr>
          <p:cNvPr id="14" name="Shape 9"/>
          <p:cNvSpPr/>
          <p:nvPr/>
        </p:nvSpPr>
        <p:spPr>
          <a:xfrm>
            <a:off x="8275320" y="2788920"/>
            <a:ext cx="3383280" cy="914400"/>
          </a:xfrm>
          <a:prstGeom prst="roundRect">
            <a:avLst>
              <a:gd name="adj" fmla="val 12000"/>
            </a:avLst>
          </a:prstGeom>
          <a:solidFill>
            <a:srgbClr val="1F2B28"/>
          </a:solidFill>
          <a:ln w="12700">
            <a:solidFill>
              <a:srgbClr val="1F2B28"/>
            </a:solidFill>
            <a:prstDash val="solid"/>
          </a:ln>
        </p:spPr>
      </p:sp>
      <p:sp>
        <p:nvSpPr>
          <p:cNvPr id="15" name="Text 10"/>
          <p:cNvSpPr/>
          <p:nvPr/>
        </p:nvSpPr>
        <p:spPr>
          <a:xfrm>
            <a:off x="8549640" y="2926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549640" y="3200400"/>
            <a:ext cx="283464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Any open: false</a:t>
            </a:r>
            <a:endParaRPr lang="en-US" sz="2000" dirty="0"/>
          </a:p>
        </p:txBody>
      </p:sp>
      <p:sp>
        <p:nvSpPr>
          <p:cNvPr id="17" name="Text 12"/>
          <p:cNvSpPr/>
          <p:nvPr/>
        </p:nvSpPr>
        <p:spPr>
          <a:xfrm>
            <a:off x="8275320" y="3931920"/>
            <a:ext cx="3383280" cy="1097280"/>
          </a:xfrm>
          <a:prstGeom prst="rect">
            <a:avLst/>
          </a:prstGeom>
          <a:noFill/>
          <a:ln/>
        </p:spPr>
        <p:txBody>
          <a:bodyPr wrap="square" lIns="0" tIns="0" rIns="0" bIns="0" rtlCol="0" anchor="t"/>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Fix: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delete the line anyOpen = false; inside the outer loop.</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Neighbors and repeats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Neighbor pairs stop one early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4.13 Implementing 2D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08760"/>
            <a:ext cx="7040880" cy="4023360"/>
          </a:xfrm>
          <a:prstGeom prst="roundRect">
            <a:avLst>
              <a:gd name="adj" fmla="val 2727"/>
            </a:avLst>
          </a:prstGeom>
          <a:solidFill>
            <a:srgbClr val="EEF3F1"/>
          </a:solidFill>
          <a:ln w="12700">
            <a:solidFill>
              <a:srgbClr val="E6E1D6"/>
            </a:solidFill>
            <a:prstDash val="solid"/>
          </a:ln>
        </p:spPr>
      </p:sp>
      <p:sp>
        <p:nvSpPr>
          <p:cNvPr id="9" name="Text 5"/>
          <p:cNvSpPr/>
          <p:nvPr/>
        </p:nvSpPr>
        <p:spPr>
          <a:xfrm>
            <a:off x="822960" y="1691640"/>
            <a:ext cx="64922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TEMPERATURE DROPS</a:t>
            </a:r>
            <a:endParaRPr lang="en-US" sz="1050" dirty="0"/>
          </a:p>
        </p:txBody>
      </p:sp>
      <p:sp>
        <p:nvSpPr>
          <p:cNvPr id="10" name="Text 6"/>
          <p:cNvSpPr/>
          <p:nvPr/>
        </p:nvSpPr>
        <p:spPr>
          <a:xfrm>
            <a:off x="822960" y="2011680"/>
            <a:ext cx="6492240" cy="333756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temps = { {61, 70},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{64, 68},</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{59, 73},</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{66, 71}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col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drops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r = 0; r &lt; temps.length - 1; r++)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(temps[r + 1][col] &lt; temps[r][col])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drops++;</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System.out.println("Drops: " + drops);</a:t>
            </a:r>
            <a:endParaRPr lang="en-US" sz="1600" dirty="0"/>
          </a:p>
        </p:txBody>
      </p:sp>
      <p:sp>
        <p:nvSpPr>
          <p:cNvPr id="11" name="Shape 7"/>
          <p:cNvSpPr/>
          <p:nvPr/>
        </p:nvSpPr>
        <p:spPr>
          <a:xfrm>
            <a:off x="7818120" y="1508760"/>
            <a:ext cx="3840480" cy="914400"/>
          </a:xfrm>
          <a:prstGeom prst="roundRect">
            <a:avLst>
              <a:gd name="adj" fmla="val 12000"/>
            </a:avLst>
          </a:prstGeom>
          <a:solidFill>
            <a:srgbClr val="1F2B28"/>
          </a:solidFill>
          <a:ln w="12700">
            <a:solidFill>
              <a:srgbClr val="1F2B28"/>
            </a:solidFill>
            <a:prstDash val="solid"/>
          </a:ln>
        </p:spPr>
      </p:sp>
      <p:sp>
        <p:nvSpPr>
          <p:cNvPr id="12" name="Text 8"/>
          <p:cNvSpPr/>
          <p:nvPr/>
        </p:nvSpPr>
        <p:spPr>
          <a:xfrm>
            <a:off x="8092440" y="1645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092440" y="1920240"/>
            <a:ext cx="329184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Drops: 1</a:t>
            </a:r>
            <a:endParaRPr lang="en-US" sz="20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7818120" y="2651760"/>
          <a:ext cx="3840480" cy="914400"/>
        </p:xfrm>
        <a:graphic>
          <a:graphicData uri="http://schemas.openxmlformats.org/drawingml/2006/table">
            <a:tbl>
              <a:tblPr/>
              <a:tblGrid>
                <a:gridCol w="1143000"/>
                <a:gridCol w="2697480"/>
              </a:tblGrid>
              <a:tr h="502920">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Pairs run...</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Bound</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02920">
                <a:tc>
                  <a:txBody>
                    <a:bodyP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across a row</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300" dirty="0">
                          <a:solidFill>
                            <a:srgbClr val="1F2B28"/>
                          </a:solidFill>
                          <a:latin typeface="Atkinson Hyperlegible Mono" pitchFamily="34" charset="0"/>
                          <a:ea typeface="Atkinson Hyperlegible Mono" pitchFamily="34" charset="-122"/>
                          <a:cs typeface="Atkinson Hyperlegible Mono" pitchFamily="34" charset="-120"/>
                        </a:rPr>
                        <a:t>c &lt; grid[r].length - 1</a:t>
                      </a:r>
                      <a:endParaRPr lang="en-US" sz="13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down a column</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300" dirty="0">
                          <a:solidFill>
                            <a:srgbClr val="1F2B28"/>
                          </a:solidFill>
                          <a:latin typeface="Atkinson Hyperlegible Mono" pitchFamily="34" charset="0"/>
                          <a:ea typeface="Atkinson Hyperlegible Mono" pitchFamily="34" charset="-122"/>
                          <a:cs typeface="Atkinson Hyperlegible Mono" pitchFamily="34" charset="-120"/>
                        </a:rPr>
                        <a:t>r &lt; grid.length - 1</a:t>
                      </a:r>
                      <a:endParaRPr lang="en-US" sz="13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5" name="Text 10"/>
          <p:cNvSpPr/>
          <p:nvPr/>
        </p:nvSpPr>
        <p:spPr>
          <a:xfrm>
            <a:off x="7818120" y="4343400"/>
            <a:ext cx="3840480"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4 rows have only 3 neighbor pairs.</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Duplicates: compare with every later element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4.13 Implementing 2D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08760"/>
            <a:ext cx="7040880" cy="4023360"/>
          </a:xfrm>
          <a:prstGeom prst="roundRect">
            <a:avLst>
              <a:gd name="adj" fmla="val 2727"/>
            </a:avLst>
          </a:prstGeom>
          <a:solidFill>
            <a:srgbClr val="EEF3F1"/>
          </a:solidFill>
          <a:ln w="12700">
            <a:solidFill>
              <a:srgbClr val="E6E1D6"/>
            </a:solidFill>
            <a:prstDash val="solid"/>
          </a:ln>
        </p:spPr>
      </p:sp>
      <p:sp>
        <p:nvSpPr>
          <p:cNvPr id="9" name="Text 5"/>
          <p:cNvSpPr/>
          <p:nvPr/>
        </p:nvSpPr>
        <p:spPr>
          <a:xfrm>
            <a:off x="822960" y="1691640"/>
            <a:ext cx="64922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REPEATED PICK?</a:t>
            </a:r>
            <a:endParaRPr lang="en-US" sz="1050" dirty="0"/>
          </a:p>
        </p:txBody>
      </p:sp>
      <p:sp>
        <p:nvSpPr>
          <p:cNvPr id="10" name="Text 6"/>
          <p:cNvSpPr/>
          <p:nvPr/>
        </p:nvSpPr>
        <p:spPr>
          <a:xfrm>
            <a:off x="822960" y="2011680"/>
            <a:ext cx="6492240" cy="33375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picks = { {7, 3, 9, 3},</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{1, 2, 5, 8}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row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boolean dup = false;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picks[row].length;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(int j = i + 1; j &lt; picks[row].length; j++)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(picks[row][i] == picks[row][j])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dup = true;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System.out.println("Row 0 repeats: " + dup);</a:t>
            </a:r>
            <a:endParaRPr lang="en-US" sz="1500" dirty="0"/>
          </a:p>
        </p:txBody>
      </p:sp>
      <p:sp>
        <p:nvSpPr>
          <p:cNvPr id="11" name="Shape 7"/>
          <p:cNvSpPr/>
          <p:nvPr/>
        </p:nvSpPr>
        <p:spPr>
          <a:xfrm>
            <a:off x="7818120" y="1508760"/>
            <a:ext cx="3840480" cy="914400"/>
          </a:xfrm>
          <a:prstGeom prst="roundRect">
            <a:avLst>
              <a:gd name="adj" fmla="val 12000"/>
            </a:avLst>
          </a:prstGeom>
          <a:solidFill>
            <a:srgbClr val="1F2B28"/>
          </a:solidFill>
          <a:ln w="12700">
            <a:solidFill>
              <a:srgbClr val="1F2B28"/>
            </a:solidFill>
            <a:prstDash val="solid"/>
          </a:ln>
        </p:spPr>
      </p:sp>
      <p:sp>
        <p:nvSpPr>
          <p:cNvPr id="12" name="Text 8"/>
          <p:cNvSpPr/>
          <p:nvPr/>
        </p:nvSpPr>
        <p:spPr>
          <a:xfrm>
            <a:off x="8092440" y="1645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092440" y="1920240"/>
            <a:ext cx="329184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Row 0 repeats: true</a:t>
            </a:r>
            <a:endParaRPr lang="en-US" sz="2000" dirty="0"/>
          </a:p>
        </p:txBody>
      </p:sp>
      <p:sp>
        <p:nvSpPr>
          <p:cNvPr id="14" name="Shape 10"/>
          <p:cNvSpPr/>
          <p:nvPr/>
        </p:nvSpPr>
        <p:spPr>
          <a:xfrm>
            <a:off x="7818120" y="2651760"/>
            <a:ext cx="3840480" cy="2880360"/>
          </a:xfrm>
          <a:prstGeom prst="roundRect">
            <a:avLst>
              <a:gd name="adj" fmla="val 6349"/>
            </a:avLst>
          </a:prstGeom>
          <a:solidFill>
            <a:srgbClr val="FFF1DD"/>
          </a:solidFill>
          <a:ln w="12700">
            <a:solidFill>
              <a:srgbClr val="FFF1DD"/>
            </a:solidFill>
            <a:prstDash val="solid"/>
          </a:ln>
        </p:spPr>
      </p:sp>
      <p:pic>
        <p:nvPicPr>
          <p:cNvPr id="15"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092440" y="2907792"/>
            <a:ext cx="566928" cy="566928"/>
          </a:xfrm>
          <a:prstGeom prst="rect">
            <a:avLst/>
          </a:prstGeom>
        </p:spPr>
      </p:pic>
      <p:sp>
        <p:nvSpPr>
          <p:cNvPr id="16" name="Text 11"/>
          <p:cNvSpPr/>
          <p:nvPr/>
        </p:nvSpPr>
        <p:spPr>
          <a:xfrm>
            <a:off x="8869680" y="2788920"/>
            <a:ext cx="2514600" cy="260604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Start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j = i + 1</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With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j = 0</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each element is compared with itself, and the answer is always true.</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Count before you code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4.13 Implementing 2D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row of a 2D array has 6 elements.</a:t>
            </a:r>
            <a:endParaRPr lang="en-US" sz="2200" dirty="0"/>
          </a:p>
        </p:txBody>
      </p:sp>
      <p:sp>
        <p:nvSpPr>
          <p:cNvPr id="12" name="Shape 8"/>
          <p:cNvSpPr/>
          <p:nvPr/>
        </p:nvSpPr>
        <p:spPr>
          <a:xfrm>
            <a:off x="868680" y="2971800"/>
            <a:ext cx="10469880" cy="1097280"/>
          </a:xfrm>
          <a:prstGeom prst="roundRect">
            <a:avLst>
              <a:gd name="adj" fmla="val 12500"/>
            </a:avLst>
          </a:prstGeom>
          <a:solidFill>
            <a:srgbClr val="FFFFFF"/>
          </a:solidFill>
          <a:ln w="12700">
            <a:solidFill>
              <a:srgbClr val="FFFFFF"/>
            </a:solidFill>
            <a:prstDash val="solid"/>
          </a:ln>
        </p:spPr>
      </p:sp>
      <p:sp>
        <p:nvSpPr>
          <p:cNvPr id="13" name="Text 9"/>
          <p:cNvSpPr/>
          <p:nvPr/>
        </p:nvSpPr>
        <p:spPr>
          <a:xfrm>
            <a:off x="1097280" y="2971800"/>
            <a:ext cx="548640" cy="1097280"/>
          </a:xfrm>
          <a:prstGeom prst="rect">
            <a:avLst/>
          </a:prstGeom>
          <a:noFill/>
          <a:ln/>
        </p:spPr>
        <p:txBody>
          <a:bodyPr wrap="square" lIns="0" tIns="0" rIns="0" bIns="0" rtlCol="0" anchor="ctr"/>
          <a:lstStyle/>
          <a:p>
            <a:pPr indent="0" marL="0">
              <a:buNone/>
            </a:pPr>
            <a:r>
              <a:rPr lang="en-US" sz="28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A</a:t>
            </a:r>
            <a:endParaRPr lang="en-US" sz="2800" dirty="0"/>
          </a:p>
        </p:txBody>
      </p:sp>
      <p:sp>
        <p:nvSpPr>
          <p:cNvPr id="14" name="Text 10"/>
          <p:cNvSpPr/>
          <p:nvPr/>
        </p:nvSpPr>
        <p:spPr>
          <a:xfrm>
            <a:off x="1737360" y="2971800"/>
            <a:ext cx="9326880" cy="109728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How many neighbor pairs does a pairs loop visit?</a:t>
            </a:r>
            <a:endParaRPr lang="en-US" sz="2100" dirty="0"/>
          </a:p>
        </p:txBody>
      </p:sp>
      <p:sp>
        <p:nvSpPr>
          <p:cNvPr id="15" name="Shape 11"/>
          <p:cNvSpPr/>
          <p:nvPr/>
        </p:nvSpPr>
        <p:spPr>
          <a:xfrm>
            <a:off x="868680" y="4297680"/>
            <a:ext cx="10469880" cy="1097280"/>
          </a:xfrm>
          <a:prstGeom prst="roundRect">
            <a:avLst>
              <a:gd name="adj" fmla="val 12500"/>
            </a:avLst>
          </a:prstGeom>
          <a:solidFill>
            <a:srgbClr val="FFFFFF"/>
          </a:solidFill>
          <a:ln w="12700">
            <a:solidFill>
              <a:srgbClr val="FFFFFF"/>
            </a:solidFill>
            <a:prstDash val="solid"/>
          </a:ln>
        </p:spPr>
      </p:sp>
      <p:sp>
        <p:nvSpPr>
          <p:cNvPr id="16" name="Text 12"/>
          <p:cNvSpPr/>
          <p:nvPr/>
        </p:nvSpPr>
        <p:spPr>
          <a:xfrm>
            <a:off x="1097280" y="4297680"/>
            <a:ext cx="548640" cy="1097280"/>
          </a:xfrm>
          <a:prstGeom prst="rect">
            <a:avLst/>
          </a:prstGeom>
          <a:noFill/>
          <a:ln/>
        </p:spPr>
        <p:txBody>
          <a:bodyPr wrap="square" lIns="0" tIns="0" rIns="0" bIns="0" rtlCol="0" anchor="ctr"/>
          <a:lstStyle/>
          <a:p>
            <a:pPr indent="0" marL="0">
              <a:buNone/>
            </a:pPr>
            <a:r>
              <a:rPr lang="en-US" sz="28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B</a:t>
            </a:r>
            <a:endParaRPr lang="en-US" sz="2800" dirty="0"/>
          </a:p>
        </p:txBody>
      </p:sp>
      <p:sp>
        <p:nvSpPr>
          <p:cNvPr id="17" name="Text 13"/>
          <p:cNvSpPr/>
          <p:nvPr/>
        </p:nvSpPr>
        <p:spPr>
          <a:xfrm>
            <a:off x="1737360" y="4297680"/>
            <a:ext cx="9326880" cy="109728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How many comparisons does the duplicate check (j starts at i + 1) make?</a:t>
            </a:r>
            <a:endParaRPr lang="en-US" sz="2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Move things around</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Shift loses the end; rotate wraps 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4.13 Implementing 2D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4206240" cy="914400"/>
        </p:xfrm>
        <a:graphic>
          <a:graphicData uri="http://schemas.openxmlformats.org/drawingml/2006/table">
            <a:tbl>
              <a:tblPr/>
              <a:tblGrid>
                <a:gridCol w="1280160"/>
                <a:gridCol w="1463040"/>
                <a:gridCol w="1463040"/>
              </a:tblGrid>
              <a:tr h="54864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Move left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Before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After</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Shift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1 2 3 4</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2 3 4 0</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Rotate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1 2 3 4</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2 3 4 1</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9" name="Shape 4"/>
          <p:cNvSpPr/>
          <p:nvPr/>
        </p:nvSpPr>
        <p:spPr>
          <a:xfrm>
            <a:off x="548640" y="3474720"/>
            <a:ext cx="4206240" cy="2606040"/>
          </a:xfrm>
          <a:prstGeom prst="roundRect">
            <a:avLst>
              <a:gd name="adj" fmla="val 7018"/>
            </a:avLst>
          </a:prstGeom>
          <a:solidFill>
            <a:srgbClr val="E3F0FF"/>
          </a:solidFill>
          <a:ln w="12700">
            <a:solidFill>
              <a:srgbClr val="E3F0FF"/>
            </a:solidFill>
            <a:prstDash val="solid"/>
          </a:ln>
        </p:spPr>
      </p:sp>
      <p:pic>
        <p:nvPicPr>
          <p:cNvPr id="10"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3730752"/>
            <a:ext cx="566928" cy="566928"/>
          </a:xfrm>
          <a:prstGeom prst="rect">
            <a:avLst/>
          </a:prstGeom>
        </p:spPr>
      </p:pic>
      <p:sp>
        <p:nvSpPr>
          <p:cNvPr id="11" name="Text 5"/>
          <p:cNvSpPr/>
          <p:nvPr/>
        </p:nvSpPr>
        <p:spPr>
          <a:xfrm>
            <a:off x="1600200" y="3611880"/>
            <a:ext cx="2880360" cy="233172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1. </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Save the element that falls off (rotate).</a:t>
            </a:r>
            <a:pPr indent="0" marL="0">
              <a:buNone/>
            </a:pPr>
            <a:endParaRPr lang="en-US" sz="1600" dirty="0"/>
          </a:p>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2. </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Copy, starting at the end things move toward.</a:t>
            </a:r>
            <a:pPr indent="0" marL="0">
              <a:buNone/>
            </a:pPr>
            <a:endParaRPr lang="en-US" sz="1600" dirty="0"/>
          </a:p>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3. </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Fill the open spot.</a:t>
            </a:r>
            <a:endParaRPr lang="en-US" sz="1600" dirty="0"/>
          </a:p>
        </p:txBody>
      </p:sp>
      <p:sp>
        <p:nvSpPr>
          <p:cNvPr id="12" name="Shape 6"/>
          <p:cNvSpPr/>
          <p:nvPr/>
        </p:nvSpPr>
        <p:spPr>
          <a:xfrm>
            <a:off x="5029200" y="1508760"/>
            <a:ext cx="6629400" cy="3566160"/>
          </a:xfrm>
          <a:prstGeom prst="roundRect">
            <a:avLst>
              <a:gd name="adj" fmla="val 3077"/>
            </a:avLst>
          </a:prstGeom>
          <a:solidFill>
            <a:srgbClr val="EEF3F1"/>
          </a:solidFill>
          <a:ln w="12700">
            <a:solidFill>
              <a:srgbClr val="E6E1D6"/>
            </a:solidFill>
            <a:prstDash val="solid"/>
          </a:ln>
        </p:spPr>
      </p:sp>
      <p:sp>
        <p:nvSpPr>
          <p:cNvPr id="13" name="Text 7"/>
          <p:cNvSpPr/>
          <p:nvPr/>
        </p:nvSpPr>
        <p:spPr>
          <a:xfrm>
            <a:off x="5303520" y="1691640"/>
            <a:ext cx="6080760" cy="32004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lanes = { {3, 8, 1, 6, 4},</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{2, 7, 5, 9,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row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len = lanes[row].length;</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first = lanes[row][0];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c = 0; c &lt; len - 1; c++)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lanes[row][c] = lanes[row][c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lanes[row][len - 1] = first;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v : lanes[row])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System.out.print(v + "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8"/>
          <p:cNvSpPr/>
          <p:nvPr/>
        </p:nvSpPr>
        <p:spPr>
          <a:xfrm>
            <a:off x="5029200" y="5212080"/>
            <a:ext cx="6629400" cy="868680"/>
          </a:xfrm>
          <a:prstGeom prst="roundRect">
            <a:avLst>
              <a:gd name="adj" fmla="val 12632"/>
            </a:avLst>
          </a:prstGeom>
          <a:solidFill>
            <a:srgbClr val="1F2B28"/>
          </a:solidFill>
          <a:ln w="12700">
            <a:solidFill>
              <a:srgbClr val="1F2B28"/>
            </a:solidFill>
            <a:prstDash val="solid"/>
          </a:ln>
        </p:spPr>
      </p:sp>
      <p:sp>
        <p:nvSpPr>
          <p:cNvPr id="15" name="Text 9"/>
          <p:cNvSpPr/>
          <p:nvPr/>
        </p:nvSpPr>
        <p:spPr>
          <a:xfrm>
            <a:off x="5303520" y="53492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0"/>
          <p:cNvSpPr/>
          <p:nvPr/>
        </p:nvSpPr>
        <p:spPr>
          <a:xfrm>
            <a:off x="5303520" y="5623560"/>
            <a:ext cx="608076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8 1 6 4 3</a:t>
            </a:r>
            <a:endParaRPr 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Reverse a column: swap the first half</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4.13 Implementing 2D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508760"/>
            <a:ext cx="7040880" cy="4617720"/>
          </a:xfrm>
          <a:prstGeom prst="roundRect">
            <a:avLst>
              <a:gd name="adj" fmla="val 2376"/>
            </a:avLst>
          </a:prstGeom>
          <a:solidFill>
            <a:srgbClr val="EEF3F1"/>
          </a:solidFill>
          <a:ln w="12700">
            <a:solidFill>
              <a:srgbClr val="E6E1D6"/>
            </a:solidFill>
            <a:prstDash val="solid"/>
          </a:ln>
        </p:spPr>
      </p:sp>
      <p:sp>
        <p:nvSpPr>
          <p:cNvPr id="9" name="Text 5"/>
          <p:cNvSpPr/>
          <p:nvPr/>
        </p:nvSpPr>
        <p:spPr>
          <a:xfrm>
            <a:off x="822960" y="1691640"/>
            <a:ext cx="64922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REVERSE COLUMN 1</a:t>
            </a:r>
            <a:endParaRPr lang="en-US" sz="1050" dirty="0"/>
          </a:p>
        </p:txBody>
      </p:sp>
      <p:sp>
        <p:nvSpPr>
          <p:cNvPr id="10" name="Text 6"/>
          <p:cNvSpPr/>
          <p:nvPr/>
        </p:nvSpPr>
        <p:spPr>
          <a:xfrm>
            <a:off x="822960" y="2011680"/>
            <a:ext cx="6492240" cy="39319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stack = { {1, 9},</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{2, 8},</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{3, 7},</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{4, 6}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col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n = stack.length;</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r = 0; r &lt; n / 2; 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temp = stack[r][col];</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stack[r][col] = stack[n - 1 - r][col];</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stack[n - 1 - r][col] = temp;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row : stack)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System.out.println(row[0] + " " + row[1]);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7818120" y="1508760"/>
            <a:ext cx="3840480" cy="1737360"/>
          </a:xfrm>
          <a:prstGeom prst="roundRect">
            <a:avLst>
              <a:gd name="adj" fmla="val 6316"/>
            </a:avLst>
          </a:prstGeom>
          <a:solidFill>
            <a:srgbClr val="1F2B28"/>
          </a:solidFill>
          <a:ln w="12700">
            <a:solidFill>
              <a:srgbClr val="1F2B28"/>
            </a:solidFill>
            <a:prstDash val="solid"/>
          </a:ln>
        </p:spPr>
      </p:sp>
      <p:sp>
        <p:nvSpPr>
          <p:cNvPr id="12" name="Text 8"/>
          <p:cNvSpPr/>
          <p:nvPr/>
        </p:nvSpPr>
        <p:spPr>
          <a:xfrm>
            <a:off x="8092440" y="1645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092440" y="1920240"/>
            <a:ext cx="3291840" cy="12344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1 6</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2 7</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3 8</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4 9</a:t>
            </a:r>
            <a:endParaRPr lang="en-US" sz="2000" dirty="0"/>
          </a:p>
        </p:txBody>
      </p:sp>
      <p:sp>
        <p:nvSpPr>
          <p:cNvPr id="14" name="Shape 10"/>
          <p:cNvSpPr/>
          <p:nvPr/>
        </p:nvSpPr>
        <p:spPr>
          <a:xfrm>
            <a:off x="7818120" y="3429000"/>
            <a:ext cx="3840480" cy="2697480"/>
          </a:xfrm>
          <a:prstGeom prst="roundRect">
            <a:avLst>
              <a:gd name="adj" fmla="val 6780"/>
            </a:avLst>
          </a:prstGeom>
          <a:solidFill>
            <a:srgbClr val="FFF1DD"/>
          </a:solidFill>
          <a:ln w="12700">
            <a:solidFill>
              <a:srgbClr val="FFF1DD"/>
            </a:solidFill>
            <a:prstDash val="solid"/>
          </a:ln>
        </p:spPr>
      </p:sp>
      <p:pic>
        <p:nvPicPr>
          <p:cNvPr id="15"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092440" y="3685032"/>
            <a:ext cx="566928" cy="566928"/>
          </a:xfrm>
          <a:prstGeom prst="rect">
            <a:avLst/>
          </a:prstGeom>
        </p:spPr>
      </p:pic>
      <p:sp>
        <p:nvSpPr>
          <p:cNvPr id="16" name="Text 11"/>
          <p:cNvSpPr/>
          <p:nvPr/>
        </p:nvSpPr>
        <p:spPr>
          <a:xfrm>
            <a:off x="8869680" y="3566160"/>
            <a:ext cx="2514600" cy="242316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Stop at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n / 2</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Going all the way swaps every pair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twice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and two swaps cancel out.</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4.13 Implementing 2D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Accumulator</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Collects a result, like a running total, across loop passes.</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Flag</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boolean set before the loops and switched when one element decides.</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Counter</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int that starts at 0 and goes up by 1 for each match.</a:t>
            </a:r>
            <a:endParaRPr lang="en-US" sz="1700" dirty="0"/>
          </a:p>
        </p:txBody>
      </p:sp>
      <p:sp>
        <p:nvSpPr>
          <p:cNvPr id="17" name="Shape 13"/>
          <p:cNvSpPr/>
          <p:nvPr/>
        </p:nvSpPr>
        <p:spPr>
          <a:xfrm>
            <a:off x="548640" y="3840480"/>
            <a:ext cx="3520440" cy="2011680"/>
          </a:xfrm>
          <a:prstGeom prst="roundRect">
            <a:avLst>
              <a:gd name="adj" fmla="val 9091"/>
            </a:avLst>
          </a:prstGeom>
          <a:solidFill>
            <a:srgbClr val="F0E9FF"/>
          </a:solidFill>
          <a:ln w="12700">
            <a:solidFill>
              <a:srgbClr val="F0E9FF"/>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Consecutive</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Side by side: c and c + 1 in a row, or r and r + 1 in a column.</a:t>
            </a:r>
            <a:endParaRPr lang="en-US" sz="1700" dirty="0"/>
          </a:p>
        </p:txBody>
      </p:sp>
      <p:sp>
        <p:nvSpPr>
          <p:cNvPr id="20" name="Shape 16"/>
          <p:cNvSpPr/>
          <p:nvPr/>
        </p:nvSpPr>
        <p:spPr>
          <a:xfrm>
            <a:off x="4297680" y="3840480"/>
            <a:ext cx="3520440" cy="2011680"/>
          </a:xfrm>
          <a:prstGeom prst="roundRect">
            <a:avLst>
              <a:gd name="adj" fmla="val 9091"/>
            </a:avLst>
          </a:prstGeom>
          <a:solidFill>
            <a:srgbClr val="FFF1DD"/>
          </a:solidFill>
          <a:ln w="12700">
            <a:solidFill>
              <a:srgbClr val="FFF1DD"/>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Shift / rotate</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Move every element one spot; shift loses the end, rotate wraps it.</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Swap</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Trade two elements, saving one in a temporary variable first.</a:t>
            </a:r>
            <a:endParaRPr lang="en-US" sz="1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elements, then what?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4.13 Implementing 2D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22</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2D algorithm makes two choices. Explain both to your partner, using the theater from the warm-up.</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First I pick ______ to visit, so my loops ______. Then I pick ______ to do with each one.</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Work the Grid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4.13: Implementing 2D Array Algorithms</dc:title>
  <dc:subject>PptxGenJS Presentation</dc:subject>
  <dc:creator>Hopper</dc:creator>
  <cp:lastModifiedBy>Hopper</cp:lastModifiedBy>
  <cp:revision>1</cp:revision>
  <dcterms:created xsi:type="dcterms:W3CDTF">2026-10-16T20:36:01Z</dcterms:created>
  <dcterms:modified xsi:type="dcterms:W3CDTF">2026-10-16T20:36:01Z</dcterms:modified>
</cp:coreProperties>
</file>