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 4.12 visits every element of a 2D array with nested loops: row-major, column-major, other orders, and nested enhanced for loops. It combines nested iteration (2.11) with 2D access (4.11). Standard 2D algorithms such as sums, maximums, and counts are Topic 4.13; today is about the traversal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pairs 1 minute. Most students read left to right, top to bottom, without thinking about it. Ask: how would you read only the Game 2 column? How would you describe your order in steps? Each answer is a nested loop: one thing held still while the other moves.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goals aloud. Goal 5 is the one that trips students up on the exam: an enhanced for loop cannot change the array through its inner variable.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Across each row, then down to the next: the way you read a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to each piece. The outer loop holds a row still; the inner loop walks across it. The inner loop finishes all its passes before the outer loop moves on (Topic 2.11). Each loop is bounded by its own length: rows by grid.length, columns by grid[0].length. Use &lt;, not &lt;=.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games.length is 2, so r takes 0 and 1. games[0].length is 3, so c takes 0, 1, 2. The label prints once per row, before the inner loop; println runs once per row, after it. Ask: what if println moved inside the inner loop? (Each score would land on its own line.)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outer loop runs r over the column count (3), but there are only 2 rows. The inner loop uses the row count (2), so each line is missing its last element. When r reaches 2, games[2] does not exist. Fix: r &lt; games.length and c &lt; games[0].length.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*** 12. The star is in the outer body, so it prints once per row: 3 rows, 3 stars. visits++ is in the inner body, so it runs once per element: 3 * 4 = 12. The final println runs once, after both loops.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Down each column, then right to the next.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 with slide 6: the two loop headers traded places, so the outer loop now picks a column and the inner loop walks down the rows. The element is still games[r][c]: the first bracket always picks the row. Each output line is now one game.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the column loop outside, students often write games[c][r] because c comes first in the loops. But c is used as a row index: at c = 0 it reads row 0, not column 0, and at c = 2 it asks for games[2], which does not exist. The brackets never move: games[r][c].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choose which loop is outside, where each starts, and which way it counts.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loops count down. Each starts at its last valid index, length - 1, and keeps going while the index is &gt;= 0, so index 0 is still visited. Starting at games.length would ask for row 2 on the very first visit and crash. This is still row-major, just reversed.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loop holds the row at 1 and walks the columns, so its bound is the column count. The second holds the column at 2 and walks the rows, so its bound is the row count. Only one index changes, so only one loop is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map. sq.length is 3, so k takes 0, 1, 2, and the visits are sq[0][0], sq[1][1], sq[2][2]: the diagonal from top-left to bottom-right. Follow-up: what would sq[k][sq.length - 1 - k] visit? (The other diagonal: x, a, x.)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indexes at all: one row at a time, then one element at a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menu is a String[][], so each element of the outer array is a row, a String[]: that is the outer variable's type. The inner loop goes through that row, so dish is a String. Writing String day would not compile. A nested enhanced for loop always visits in row-major order; for any other order, use indexes.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Left: n holds a copy of each element. n = 10 changes the copy, and the next pass gets a fresh copy, so stock is unchanged: 4. Right: row holds a reference to the real row inside stock, so row[i] = 10 assigns to the array and the change sticks: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table. Enhanced for is shortest and safest for a plain row-major read. Indexed loops are needed whenever you change elements, need positions, or want any other order. Ask students to classify: print every element (either), add 1 to every element (indexed), print column 0 (indexed, one loop).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check: point to a card and have a student write the loop headers for it on the board.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explain using the sentence starter; cold-call two pairs. Listen for: column-major swaps the loop headers, keeps each bound with its own index, and keeps grid[r][c] row first. Then hand out the Every Box, In Order puzzle worksheet.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D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2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011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UNIT 4  ·  TOPIC 4.12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237744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Every Box, In Order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548640" y="361188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2D array traversals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 rot="240000">
            <a:off x="8138160" y="1417320"/>
            <a:ext cx="3017520" cy="2148840"/>
          </a:xfrm>
          <a:prstGeom prst="roundRect">
            <a:avLst>
              <a:gd name="adj" fmla="val 12766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 rot="240000">
            <a:off x="8458200" y="1600200"/>
            <a:ext cx="24688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9F7F2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TOPIC</a:t>
            </a:r>
            <a:endParaRPr lang="en-US" sz="1200" dirty="0"/>
          </a:p>
          <a:p>
            <a:pPr indent="0" marL="0">
              <a:buNone/>
            </a:pPr>
            <a:r>
              <a:rPr lang="en-US" sz="64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4.12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818120" y="4069080"/>
            <a:ext cx="502920" cy="502920"/>
          </a:xfrm>
          <a:prstGeom prst="ellipse">
            <a:avLst/>
          </a:prstGeom>
          <a:solidFill>
            <a:srgbClr val="2F6FD0"/>
          </a:solidFill>
          <a:ln w="12700">
            <a:solidFill>
              <a:srgbClr val="2F6FD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300000">
            <a:off x="8778240" y="3977640"/>
            <a:ext cx="1371600" cy="1097280"/>
          </a:xfrm>
          <a:prstGeom prst="roundRect">
            <a:avLst>
              <a:gd name="adj" fmla="val 16667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480000">
            <a:off x="10332720" y="3749040"/>
            <a:ext cx="914400" cy="868680"/>
          </a:xfrm>
          <a:prstGeom prst="roundRect">
            <a:avLst>
              <a:gd name="adj" fmla="val 18947"/>
            </a:avLst>
          </a:prstGeom>
          <a:solidFill>
            <a:srgbClr val="7A5AF5"/>
          </a:solidFill>
          <a:ln w="12700">
            <a:solidFill>
              <a:srgbClr val="7A5AF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WARM-UP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Read the whole table aloud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4.12 2D Array Traversals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Read every number in this table to your partner. What order did you use?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1691640" y="29718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0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2880360" y="29718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1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4069080" y="29718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2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868680" y="329184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0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1691640" y="3291840"/>
            <a:ext cx="11887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1691640" y="3291840"/>
            <a:ext cx="1188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Shape 14"/>
          <p:cNvSpPr/>
          <p:nvPr/>
        </p:nvSpPr>
        <p:spPr>
          <a:xfrm>
            <a:off x="2880360" y="3291840"/>
            <a:ext cx="11887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2880360" y="3291840"/>
            <a:ext cx="1188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</a:t>
            </a:r>
            <a:endParaRPr lang="en-US" sz="2200" dirty="0"/>
          </a:p>
        </p:txBody>
      </p:sp>
      <p:sp>
        <p:nvSpPr>
          <p:cNvPr id="20" name="Shape 16"/>
          <p:cNvSpPr/>
          <p:nvPr/>
        </p:nvSpPr>
        <p:spPr>
          <a:xfrm>
            <a:off x="4069080" y="3291840"/>
            <a:ext cx="11887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069080" y="3291840"/>
            <a:ext cx="1188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868680" y="40690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1</a:t>
            </a:r>
            <a:endParaRPr lang="en-US" sz="1200" dirty="0"/>
          </a:p>
        </p:txBody>
      </p:sp>
      <p:sp>
        <p:nvSpPr>
          <p:cNvPr id="23" name="Shape 19"/>
          <p:cNvSpPr/>
          <p:nvPr/>
        </p:nvSpPr>
        <p:spPr>
          <a:xfrm>
            <a:off x="1691640" y="4069080"/>
            <a:ext cx="11887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1691640" y="4069080"/>
            <a:ext cx="1188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</a:t>
            </a:r>
            <a:endParaRPr lang="en-US" sz="2200" dirty="0"/>
          </a:p>
        </p:txBody>
      </p:sp>
      <p:sp>
        <p:nvSpPr>
          <p:cNvPr id="25" name="Shape 21"/>
          <p:cNvSpPr/>
          <p:nvPr/>
        </p:nvSpPr>
        <p:spPr>
          <a:xfrm>
            <a:off x="2880360" y="4069080"/>
            <a:ext cx="11887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2880360" y="4069080"/>
            <a:ext cx="1188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2200" dirty="0"/>
          </a:p>
        </p:txBody>
      </p:sp>
      <p:sp>
        <p:nvSpPr>
          <p:cNvPr id="27" name="Shape 23"/>
          <p:cNvSpPr/>
          <p:nvPr/>
        </p:nvSpPr>
        <p:spPr>
          <a:xfrm>
            <a:off x="4069080" y="4069080"/>
            <a:ext cx="11887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4069080" y="4069080"/>
            <a:ext cx="1188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5</a:t>
            </a:r>
            <a:endParaRPr lang="en-US" sz="2200" dirty="0"/>
          </a:p>
        </p:txBody>
      </p:sp>
      <p:sp>
        <p:nvSpPr>
          <p:cNvPr id="29" name="Text 25"/>
          <p:cNvSpPr/>
          <p:nvPr/>
        </p:nvSpPr>
        <p:spPr>
          <a:xfrm>
            <a:off x="5852160" y="3154680"/>
            <a:ext cx="54864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Rows are teams. Columns are games. Now read just the scores from game 2. What changed in how you read?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TODAY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By the end of class you can...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4.12 2D Array Traversals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1600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1417320" y="160020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Visit every element in row-major order with nested for loops.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548640" y="246888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48640" y="2468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1417320" y="246888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Visit every element in column-major order, still writing grid[row][col].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333756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48640" y="3337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1417320" y="333756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Write loops for other orders: backward, one row, one column.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548640" y="420624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48640" y="4206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1417320" y="420624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Traverse with nested enhanced for loops and choose each variable's type.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48640" y="507492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48640" y="5074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1417320" y="507492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Explain why assigning to an enhanced for loop variable leaves the array unchanged.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Row-major order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Two loops, one inside the other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4.12 2D Array Traversals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675120" cy="2377440"/>
          </a:xfrm>
          <a:prstGeom prst="roundRect">
            <a:avLst>
              <a:gd name="adj" fmla="val 4615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ROW-MAJOR PATTERN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61264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r = 0; r &lt; grid.length; r++)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for (int c = 0; c &lt; grid[0].length; c++)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// use grid[r][c]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4114800"/>
          <a:ext cx="667512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3474720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Piece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Job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r &lt; grid.length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every row index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c &lt; grid[0].length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every column index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grid[r][c]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row first, always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 7"/>
          <p:cNvSpPr/>
          <p:nvPr/>
        </p:nvSpPr>
        <p:spPr>
          <a:xfrm>
            <a:off x="7543800" y="160020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VISIT ORDER, 2-BY-3 GRID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366760" y="19659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0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9372600" y="19659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1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10378440" y="19659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2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7543800" y="2286000"/>
            <a:ext cx="777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0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8366760" y="228600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8366760" y="228600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1st</a:t>
            </a:r>
            <a:endParaRPr lang="en-US" sz="1600" dirty="0"/>
          </a:p>
        </p:txBody>
      </p:sp>
      <p:sp>
        <p:nvSpPr>
          <p:cNvPr id="19" name="Shape 14"/>
          <p:cNvSpPr/>
          <p:nvPr/>
        </p:nvSpPr>
        <p:spPr>
          <a:xfrm>
            <a:off x="9372600" y="228600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9372600" y="228600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2nd</a:t>
            </a:r>
            <a:endParaRPr lang="en-US" sz="1600" dirty="0"/>
          </a:p>
        </p:txBody>
      </p:sp>
      <p:sp>
        <p:nvSpPr>
          <p:cNvPr id="21" name="Shape 16"/>
          <p:cNvSpPr/>
          <p:nvPr/>
        </p:nvSpPr>
        <p:spPr>
          <a:xfrm>
            <a:off x="10378440" y="228600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10378440" y="228600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3rd</a:t>
            </a:r>
            <a:endParaRPr lang="en-US" sz="1600" dirty="0"/>
          </a:p>
        </p:txBody>
      </p:sp>
      <p:sp>
        <p:nvSpPr>
          <p:cNvPr id="23" name="Text 18"/>
          <p:cNvSpPr/>
          <p:nvPr/>
        </p:nvSpPr>
        <p:spPr>
          <a:xfrm>
            <a:off x="7543800" y="2971800"/>
            <a:ext cx="777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1</a:t>
            </a:r>
            <a:endParaRPr lang="en-US" sz="1200" dirty="0"/>
          </a:p>
        </p:txBody>
      </p:sp>
      <p:sp>
        <p:nvSpPr>
          <p:cNvPr id="24" name="Shape 19"/>
          <p:cNvSpPr/>
          <p:nvPr/>
        </p:nvSpPr>
        <p:spPr>
          <a:xfrm>
            <a:off x="8366760" y="297180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8366760" y="297180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4th</a:t>
            </a:r>
            <a:endParaRPr lang="en-US" sz="1600" dirty="0"/>
          </a:p>
        </p:txBody>
      </p:sp>
      <p:sp>
        <p:nvSpPr>
          <p:cNvPr id="26" name="Shape 21"/>
          <p:cNvSpPr/>
          <p:nvPr/>
        </p:nvSpPr>
        <p:spPr>
          <a:xfrm>
            <a:off x="9372600" y="297180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7" name="Text 22"/>
          <p:cNvSpPr/>
          <p:nvPr/>
        </p:nvSpPr>
        <p:spPr>
          <a:xfrm>
            <a:off x="9372600" y="297180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5th</a:t>
            </a:r>
            <a:endParaRPr lang="en-US" sz="1600" dirty="0"/>
          </a:p>
        </p:txBody>
      </p:sp>
      <p:sp>
        <p:nvSpPr>
          <p:cNvPr id="28" name="Shape 23"/>
          <p:cNvSpPr/>
          <p:nvPr/>
        </p:nvSpPr>
        <p:spPr>
          <a:xfrm>
            <a:off x="10378440" y="297180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9" name="Text 24"/>
          <p:cNvSpPr/>
          <p:nvPr/>
        </p:nvSpPr>
        <p:spPr>
          <a:xfrm>
            <a:off x="10378440" y="297180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6th</a:t>
            </a:r>
            <a:endParaRPr lang="en-US" sz="1600" dirty="0"/>
          </a:p>
        </p:txBody>
      </p:sp>
      <p:sp>
        <p:nvSpPr>
          <p:cNvPr id="30" name="Shape 25"/>
          <p:cNvSpPr/>
          <p:nvPr/>
        </p:nvSpPr>
        <p:spPr>
          <a:xfrm>
            <a:off x="7543800" y="4114800"/>
            <a:ext cx="4096512" cy="1920240"/>
          </a:xfrm>
          <a:prstGeom prst="roundRect">
            <a:avLst>
              <a:gd name="adj" fmla="val 9524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31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4370832"/>
            <a:ext cx="566928" cy="566928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8595360" y="4251960"/>
            <a:ext cx="277063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Row-major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: a whole row is visited before any of the next row.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Printing each team's scores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4.12 2D Array Traversals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675120" cy="3154680"/>
          </a:xfrm>
          <a:prstGeom prst="roundRect">
            <a:avLst>
              <a:gd name="adj" fmla="val 3478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SCORES.JAVA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61264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int[][] games = { {3, 1, 4},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    {2, 0, 5} };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r = 0; r &lt; games.length; r++)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System.out.print("Team " + r + ":");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for (int c = 0; c &lt; games[0].length; c++)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System.out.print(" " + games[r][c]);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48640" y="4846320"/>
            <a:ext cx="6675120" cy="1234440"/>
          </a:xfrm>
          <a:prstGeom prst="roundRect">
            <a:avLst>
              <a:gd name="adj" fmla="val 8889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9834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5257800"/>
            <a:ext cx="6126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Team 0: 3 1 4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Team 1: 2 0 5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7543800" y="1554480"/>
            <a:ext cx="4096512" cy="2103120"/>
          </a:xfrm>
          <a:prstGeom prst="roundRect">
            <a:avLst>
              <a:gd name="adj" fmla="val 8696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5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1810512"/>
            <a:ext cx="566928" cy="56692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595360" y="1691640"/>
            <a:ext cx="277063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Code in the outer body, outside the inner loop, runs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once per row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7543800" y="3840480"/>
            <a:ext cx="4096512" cy="2240280"/>
          </a:xfrm>
          <a:prstGeom prst="roundRect">
            <a:avLst>
              <a:gd name="adj" fmla="val 8163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pic>
        <p:nvPicPr>
          <p:cNvPr id="18" name="Image 2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4096512"/>
            <a:ext cx="566928" cy="56692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595360" y="3977640"/>
            <a:ext cx="2770632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Code in the inner body runs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once per element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: 2 * 3 = 6 times.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Each loop gets its own length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4.12 2D Array Traversals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914400"/>
          </a:xfrm>
          <a:prstGeom prst="roundRect">
            <a:avLst>
              <a:gd name="adj" fmla="val 20000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variable in the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first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bracket loops to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grid.length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The one in the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second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loops to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grid[0].length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697480"/>
            <a:ext cx="6675120" cy="3383280"/>
          </a:xfrm>
          <a:prstGeom prst="roundRect">
            <a:avLst>
              <a:gd name="adj" fmla="val 3243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880360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MIXUP.JAVA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3200400"/>
            <a:ext cx="612648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int[][] games = { {3, 1, 4},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    {2, 0, 5} };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r = 0; r &lt; games[0].length; r++)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for (int c = 0; c &lt; games.length; c++)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System.out.print(games[r][c] + " ");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7406640" y="2697480"/>
            <a:ext cx="4233672" cy="3383280"/>
          </a:xfrm>
          <a:prstGeom prst="roundRect">
            <a:avLst>
              <a:gd name="adj" fmla="val 3243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680960" y="28346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7680960" y="3154680"/>
            <a:ext cx="38404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3 1 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2 0 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Exception in thread "main"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java.lang.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ArrayIndexOutOfBoundsException: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Index 2 out of bounds for length 2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Stars and visits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4.12 2D Array Traversals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What does this print? Where is each statement, and how often does it run?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6766560" cy="2788920"/>
          </a:xfrm>
          <a:prstGeom prst="roundRect">
            <a:avLst>
              <a:gd name="adj" fmla="val 393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62179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int[][] m = new int[3][4];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visits = 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r = 0; r &lt; m.length; r++)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System.out.print("*");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for (int c = 0; c &lt; m[0].length; c++)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visits++;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 " + visits);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8001000" y="3154680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Hint: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new int[3][4] has 3 rows and 4 columns.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Column-major order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Swap the loops, not the brackets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4.12 2D Array Traversals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675120" cy="2971800"/>
          </a:xfrm>
          <a:prstGeom prst="roundRect">
            <a:avLst>
              <a:gd name="adj" fmla="val 3692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BYGAME.JAVA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61264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int[][] games = { {3, 1, 4},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    {2, 0, 5} };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c = 0; c &lt; games[0].length; c++)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System.out.print("Game " + c + ":");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for (int r = 0; r &lt; games.length; r++)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System.out.print(" " + games[r][c]);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4617720"/>
            <a:ext cx="6675120" cy="1481328"/>
          </a:xfrm>
          <a:prstGeom prst="roundRect">
            <a:avLst>
              <a:gd name="adj" fmla="val 7407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7548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5029200"/>
            <a:ext cx="6126480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Game 0: 3 2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Game 1: 1 0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Game 2: 4 5</a:t>
            </a:r>
            <a:endParaRPr lang="en-US" sz="2000" dirty="0"/>
          </a:p>
        </p:txBody>
      </p:sp>
      <p:sp>
        <p:nvSpPr>
          <p:cNvPr id="14" name="Text 10"/>
          <p:cNvSpPr/>
          <p:nvPr/>
        </p:nvSpPr>
        <p:spPr>
          <a:xfrm>
            <a:off x="7543800" y="160020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VISIT ORDER, 2-BY-3 GRID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8366760" y="19659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0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9372600" y="19659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1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10378440" y="19659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2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7543800" y="2286000"/>
            <a:ext cx="777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0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8366760" y="228600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8366760" y="228600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1st</a:t>
            </a:r>
            <a:endParaRPr lang="en-US" sz="1600" dirty="0"/>
          </a:p>
        </p:txBody>
      </p:sp>
      <p:sp>
        <p:nvSpPr>
          <p:cNvPr id="21" name="Shape 17"/>
          <p:cNvSpPr/>
          <p:nvPr/>
        </p:nvSpPr>
        <p:spPr>
          <a:xfrm>
            <a:off x="9372600" y="228600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9372600" y="228600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3rd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10378440" y="228600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10378440" y="228600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5th</a:t>
            </a:r>
            <a:endParaRPr lang="en-US" sz="1600" dirty="0"/>
          </a:p>
        </p:txBody>
      </p:sp>
      <p:sp>
        <p:nvSpPr>
          <p:cNvPr id="25" name="Text 21"/>
          <p:cNvSpPr/>
          <p:nvPr/>
        </p:nvSpPr>
        <p:spPr>
          <a:xfrm>
            <a:off x="7543800" y="2971800"/>
            <a:ext cx="777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1</a:t>
            </a:r>
            <a:endParaRPr lang="en-US" sz="1200" dirty="0"/>
          </a:p>
        </p:txBody>
      </p:sp>
      <p:sp>
        <p:nvSpPr>
          <p:cNvPr id="26" name="Shape 22"/>
          <p:cNvSpPr/>
          <p:nvPr/>
        </p:nvSpPr>
        <p:spPr>
          <a:xfrm>
            <a:off x="8366760" y="297180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8366760" y="297180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2nd</a:t>
            </a:r>
            <a:endParaRPr lang="en-US" sz="1600" dirty="0"/>
          </a:p>
        </p:txBody>
      </p:sp>
      <p:sp>
        <p:nvSpPr>
          <p:cNvPr id="28" name="Shape 24"/>
          <p:cNvSpPr/>
          <p:nvPr/>
        </p:nvSpPr>
        <p:spPr>
          <a:xfrm>
            <a:off x="9372600" y="297180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9372600" y="297180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4th</a:t>
            </a:r>
            <a:endParaRPr lang="en-US" sz="1600" dirty="0"/>
          </a:p>
        </p:txBody>
      </p:sp>
      <p:sp>
        <p:nvSpPr>
          <p:cNvPr id="30" name="Shape 26"/>
          <p:cNvSpPr/>
          <p:nvPr/>
        </p:nvSpPr>
        <p:spPr>
          <a:xfrm>
            <a:off x="10378440" y="297180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10378440" y="297180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6th</a:t>
            </a:r>
            <a:endParaRPr lang="en-US" sz="1600" dirty="0"/>
          </a:p>
        </p:txBody>
      </p:sp>
      <p:sp>
        <p:nvSpPr>
          <p:cNvPr id="32" name="Shape 28"/>
          <p:cNvSpPr/>
          <p:nvPr/>
        </p:nvSpPr>
        <p:spPr>
          <a:xfrm>
            <a:off x="7543800" y="4114800"/>
            <a:ext cx="4096512" cy="1920240"/>
          </a:xfrm>
          <a:prstGeom prst="roundRect">
            <a:avLst>
              <a:gd name="adj" fmla="val 9524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33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4370832"/>
            <a:ext cx="566928" cy="566928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8595360" y="4251960"/>
            <a:ext cx="277063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Column-major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: a whole column is visited before the next column.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Swapping the indexes too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4.12 2D Array Traversals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914400"/>
          </a:xfrm>
          <a:prstGeom prst="roundRect">
            <a:avLst>
              <a:gd name="adj" fmla="val 20000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order of the loops changes. The order inside the brackets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never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does: row first.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697480"/>
            <a:ext cx="6675120" cy="3383280"/>
          </a:xfrm>
          <a:prstGeom prst="roundRect">
            <a:avLst>
              <a:gd name="adj" fmla="val 3243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880360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MIXUP2.JAVA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3200400"/>
            <a:ext cx="612648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int[][] games = { {3, 1, 4},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    {2, 0, 5} };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c = 0; c &lt; games[0].length; c++)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for (int r = 0; r &lt; games.length; r++)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System.out.print(games[c][r] + " ");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7406640" y="2697480"/>
            <a:ext cx="4233672" cy="3383280"/>
          </a:xfrm>
          <a:prstGeom prst="roundRect">
            <a:avLst>
              <a:gd name="adj" fmla="val 3243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680960" y="28346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7680960" y="3154680"/>
            <a:ext cx="38404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3 1 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2 0 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Exception in thread "main"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java.lang.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ArrayIndexOutOfBoundsException: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Index 2 out of bounds for length 2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Other orders and parts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Starting from the bottom-right corner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4.12 2D Array Traversals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949440" cy="3108960"/>
          </a:xfrm>
          <a:prstGeom prst="roundRect">
            <a:avLst>
              <a:gd name="adj" fmla="val 3529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BACKWARD.JAVA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640080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int[][] games = { {3, 1, 4},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    {2, 0, 5} };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r = games.length - 1; r &gt;= 0; r--)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for (int c = games[0].length - 1; c &gt;= 0; c--)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System.out.print(games[r][c] + " ");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4846320"/>
            <a:ext cx="6949440" cy="914400"/>
          </a:xfrm>
          <a:prstGeom prst="roundRect">
            <a:avLst>
              <a:gd name="adj" fmla="val 12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9834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525780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5 0 2 4 1 3 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7726680" y="1554480"/>
            <a:ext cx="3913632" cy="2103120"/>
          </a:xfrm>
          <a:prstGeom prst="roundRect">
            <a:avLst>
              <a:gd name="adj" fmla="val 8696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5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810512"/>
            <a:ext cx="566928" cy="56692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778240" y="1691640"/>
            <a:ext cx="258775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Count down from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length - 1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while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&gt;= 0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7726680" y="3840480"/>
            <a:ext cx="3913632" cy="1920240"/>
          </a:xfrm>
          <a:prstGeom prst="roundRect">
            <a:avLst>
              <a:gd name="adj" fmla="val 9524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18" name="Image 2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096512"/>
            <a:ext cx="566928" cy="56692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778240" y="3977640"/>
            <a:ext cx="258775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Starting at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games.length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asks for a row that does not exist.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One row or one column: one loop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4.12 2D Array Traversals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675120" cy="3108960"/>
          </a:xfrm>
          <a:prstGeom prst="roundRect">
            <a:avLst>
              <a:gd name="adj" fmla="val 3529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SLICES.JAVA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612648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int[][] games = { {3, 1, 4},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    {2, 0, 5} };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c = 0; c &lt; games[0].length; c++)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System.out.print(games[1][c] + " ");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r = 0; r &lt; games.length; r++)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System.out.print(games[r][2] + " ");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48640" y="4846320"/>
            <a:ext cx="6675120" cy="1234440"/>
          </a:xfrm>
          <a:prstGeom prst="roundRect">
            <a:avLst>
              <a:gd name="adj" fmla="val 8889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9834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5257800"/>
            <a:ext cx="6126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2 0 5 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4 5 </a:t>
            </a:r>
            <a:endParaRPr lang="en-US" sz="2000" dirty="0"/>
          </a:p>
        </p:txBody>
      </p:sp>
      <p:sp>
        <p:nvSpPr>
          <p:cNvPr id="14" name="Text 10"/>
          <p:cNvSpPr/>
          <p:nvPr/>
        </p:nvSpPr>
        <p:spPr>
          <a:xfrm>
            <a:off x="8366760" y="160020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0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9372600" y="160020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1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10378440" y="160020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2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7543800" y="1920240"/>
            <a:ext cx="777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0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8366760" y="192024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366760" y="192024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</a:t>
            </a:r>
            <a:endParaRPr lang="en-US" sz="1800" dirty="0"/>
          </a:p>
        </p:txBody>
      </p:sp>
      <p:sp>
        <p:nvSpPr>
          <p:cNvPr id="20" name="Shape 16"/>
          <p:cNvSpPr/>
          <p:nvPr/>
        </p:nvSpPr>
        <p:spPr>
          <a:xfrm>
            <a:off x="9372600" y="192024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9372600" y="192024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</a:t>
            </a:r>
            <a:endParaRPr lang="en-US" sz="1800" dirty="0"/>
          </a:p>
        </p:txBody>
      </p:sp>
      <p:sp>
        <p:nvSpPr>
          <p:cNvPr id="22" name="Shape 18"/>
          <p:cNvSpPr/>
          <p:nvPr/>
        </p:nvSpPr>
        <p:spPr>
          <a:xfrm>
            <a:off x="10378440" y="1920240"/>
            <a:ext cx="1005840" cy="685800"/>
          </a:xfrm>
          <a:prstGeom prst="rect">
            <a:avLst/>
          </a:prstGeom>
          <a:solidFill>
            <a:srgbClr val="FFE28A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10378440" y="192024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</a:t>
            </a:r>
            <a:endParaRPr lang="en-US" sz="1800" dirty="0"/>
          </a:p>
        </p:txBody>
      </p:sp>
      <p:sp>
        <p:nvSpPr>
          <p:cNvPr id="24" name="Text 20"/>
          <p:cNvSpPr/>
          <p:nvPr/>
        </p:nvSpPr>
        <p:spPr>
          <a:xfrm>
            <a:off x="7543800" y="2606040"/>
            <a:ext cx="777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1</a:t>
            </a:r>
            <a:endParaRPr lang="en-US" sz="1200" dirty="0"/>
          </a:p>
        </p:txBody>
      </p:sp>
      <p:sp>
        <p:nvSpPr>
          <p:cNvPr id="25" name="Shape 21"/>
          <p:cNvSpPr/>
          <p:nvPr/>
        </p:nvSpPr>
        <p:spPr>
          <a:xfrm>
            <a:off x="8366760" y="2606040"/>
            <a:ext cx="1005840" cy="685800"/>
          </a:xfrm>
          <a:prstGeom prst="rect">
            <a:avLst/>
          </a:prstGeom>
          <a:solidFill>
            <a:srgbClr val="FFE28A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8366760" y="260604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</a:t>
            </a:r>
            <a:endParaRPr lang="en-US" sz="1800" dirty="0"/>
          </a:p>
        </p:txBody>
      </p:sp>
      <p:sp>
        <p:nvSpPr>
          <p:cNvPr id="27" name="Shape 23"/>
          <p:cNvSpPr/>
          <p:nvPr/>
        </p:nvSpPr>
        <p:spPr>
          <a:xfrm>
            <a:off x="9372600" y="2606040"/>
            <a:ext cx="1005840" cy="685800"/>
          </a:xfrm>
          <a:prstGeom prst="rect">
            <a:avLst/>
          </a:prstGeom>
          <a:solidFill>
            <a:srgbClr val="FFE28A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9372600" y="260604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1800" dirty="0"/>
          </a:p>
        </p:txBody>
      </p:sp>
      <p:sp>
        <p:nvSpPr>
          <p:cNvPr id="29" name="Shape 25"/>
          <p:cNvSpPr/>
          <p:nvPr/>
        </p:nvSpPr>
        <p:spPr>
          <a:xfrm>
            <a:off x="10378440" y="2606040"/>
            <a:ext cx="1005840" cy="685800"/>
          </a:xfrm>
          <a:prstGeom prst="rect">
            <a:avLst/>
          </a:prstGeom>
          <a:solidFill>
            <a:srgbClr val="FFE28A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10378440" y="260604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5</a:t>
            </a:r>
            <a:endParaRPr lang="en-US" sz="1800" dirty="0"/>
          </a:p>
        </p:txBody>
      </p:sp>
      <p:sp>
        <p:nvSpPr>
          <p:cNvPr id="31" name="Shape 27"/>
          <p:cNvSpPr/>
          <p:nvPr/>
        </p:nvSpPr>
        <p:spPr>
          <a:xfrm>
            <a:off x="7543800" y="3657600"/>
            <a:ext cx="4096512" cy="2423160"/>
          </a:xfrm>
          <a:prstGeom prst="roundRect">
            <a:avLst>
              <a:gd name="adj" fmla="val 7547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32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3913632"/>
            <a:ext cx="566928" cy="566928"/>
          </a:xfrm>
          <a:prstGeom prst="rect">
            <a:avLst/>
          </a:prstGeom>
        </p:spPr>
      </p:pic>
      <p:sp>
        <p:nvSpPr>
          <p:cNvPr id="33" name="Text 28"/>
          <p:cNvSpPr/>
          <p:nvPr/>
        </p:nvSpPr>
        <p:spPr>
          <a:xfrm>
            <a:off x="8595360" y="3794760"/>
            <a:ext cx="2770632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Hold one index still. Loop the other, bounded by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its own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length.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One index, both brackets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4.12 2D Array Traversals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Which boxes does this loop visit? What does it print?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6400800" cy="2377440"/>
          </a:xfrm>
          <a:prstGeom prst="roundRect">
            <a:avLst>
              <a:gd name="adj" fmla="val 4615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5852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String[][] sq = { {"m", "x", "x"},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    {"x", "a", "x"},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    {"x", "x", "p"} };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k = 0; k &lt; sq.length; k++)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System.out.print(sq[k][k]);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8458200" y="28803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0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9372600" y="28803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1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10287000" y="28803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2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7635240" y="3200400"/>
            <a:ext cx="777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0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8458200" y="3200400"/>
            <a:ext cx="9144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458200" y="3200400"/>
            <a:ext cx="914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m</a:t>
            </a:r>
            <a:endParaRPr lang="en-US" sz="1800" dirty="0"/>
          </a:p>
        </p:txBody>
      </p:sp>
      <p:sp>
        <p:nvSpPr>
          <p:cNvPr id="20" name="Shape 16"/>
          <p:cNvSpPr/>
          <p:nvPr/>
        </p:nvSpPr>
        <p:spPr>
          <a:xfrm>
            <a:off x="9372600" y="3200400"/>
            <a:ext cx="9144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9372600" y="3200400"/>
            <a:ext cx="914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x</a:t>
            </a:r>
            <a:endParaRPr lang="en-US" sz="1800" dirty="0"/>
          </a:p>
        </p:txBody>
      </p:sp>
      <p:sp>
        <p:nvSpPr>
          <p:cNvPr id="22" name="Shape 18"/>
          <p:cNvSpPr/>
          <p:nvPr/>
        </p:nvSpPr>
        <p:spPr>
          <a:xfrm>
            <a:off x="10287000" y="3200400"/>
            <a:ext cx="9144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10287000" y="3200400"/>
            <a:ext cx="914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x</a:t>
            </a:r>
            <a:endParaRPr lang="en-US" sz="1800" dirty="0"/>
          </a:p>
        </p:txBody>
      </p:sp>
      <p:sp>
        <p:nvSpPr>
          <p:cNvPr id="24" name="Text 20"/>
          <p:cNvSpPr/>
          <p:nvPr/>
        </p:nvSpPr>
        <p:spPr>
          <a:xfrm>
            <a:off x="7635240" y="3822192"/>
            <a:ext cx="777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1</a:t>
            </a:r>
            <a:endParaRPr lang="en-US" sz="1200" dirty="0"/>
          </a:p>
        </p:txBody>
      </p:sp>
      <p:sp>
        <p:nvSpPr>
          <p:cNvPr id="25" name="Shape 21"/>
          <p:cNvSpPr/>
          <p:nvPr/>
        </p:nvSpPr>
        <p:spPr>
          <a:xfrm>
            <a:off x="8458200" y="3822192"/>
            <a:ext cx="9144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8458200" y="3822192"/>
            <a:ext cx="914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x</a:t>
            </a:r>
            <a:endParaRPr lang="en-US" sz="1800" dirty="0"/>
          </a:p>
        </p:txBody>
      </p:sp>
      <p:sp>
        <p:nvSpPr>
          <p:cNvPr id="27" name="Shape 23"/>
          <p:cNvSpPr/>
          <p:nvPr/>
        </p:nvSpPr>
        <p:spPr>
          <a:xfrm>
            <a:off x="9372600" y="3822192"/>
            <a:ext cx="9144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9372600" y="3822192"/>
            <a:ext cx="914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a</a:t>
            </a:r>
            <a:endParaRPr lang="en-US" sz="1800" dirty="0"/>
          </a:p>
        </p:txBody>
      </p:sp>
      <p:sp>
        <p:nvSpPr>
          <p:cNvPr id="29" name="Shape 25"/>
          <p:cNvSpPr/>
          <p:nvPr/>
        </p:nvSpPr>
        <p:spPr>
          <a:xfrm>
            <a:off x="10287000" y="3822192"/>
            <a:ext cx="9144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10287000" y="3822192"/>
            <a:ext cx="914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x</a:t>
            </a:r>
            <a:endParaRPr lang="en-US" sz="1800" dirty="0"/>
          </a:p>
        </p:txBody>
      </p:sp>
      <p:sp>
        <p:nvSpPr>
          <p:cNvPr id="31" name="Text 27"/>
          <p:cNvSpPr/>
          <p:nvPr/>
        </p:nvSpPr>
        <p:spPr>
          <a:xfrm>
            <a:off x="7635240" y="4443984"/>
            <a:ext cx="777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2</a:t>
            </a:r>
            <a:endParaRPr lang="en-US" sz="1200" dirty="0"/>
          </a:p>
        </p:txBody>
      </p:sp>
      <p:sp>
        <p:nvSpPr>
          <p:cNvPr id="32" name="Shape 28"/>
          <p:cNvSpPr/>
          <p:nvPr/>
        </p:nvSpPr>
        <p:spPr>
          <a:xfrm>
            <a:off x="8458200" y="4443984"/>
            <a:ext cx="9144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8458200" y="4443984"/>
            <a:ext cx="914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x</a:t>
            </a:r>
            <a:endParaRPr lang="en-US" sz="1800" dirty="0"/>
          </a:p>
        </p:txBody>
      </p:sp>
      <p:sp>
        <p:nvSpPr>
          <p:cNvPr id="34" name="Shape 30"/>
          <p:cNvSpPr/>
          <p:nvPr/>
        </p:nvSpPr>
        <p:spPr>
          <a:xfrm>
            <a:off x="9372600" y="4443984"/>
            <a:ext cx="9144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9372600" y="4443984"/>
            <a:ext cx="914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x</a:t>
            </a:r>
            <a:endParaRPr lang="en-US" sz="1800" dirty="0"/>
          </a:p>
        </p:txBody>
      </p:sp>
      <p:sp>
        <p:nvSpPr>
          <p:cNvPr id="36" name="Shape 32"/>
          <p:cNvSpPr/>
          <p:nvPr/>
        </p:nvSpPr>
        <p:spPr>
          <a:xfrm>
            <a:off x="10287000" y="4443984"/>
            <a:ext cx="9144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37" name="Text 33"/>
          <p:cNvSpPr/>
          <p:nvPr/>
        </p:nvSpPr>
        <p:spPr>
          <a:xfrm>
            <a:off x="10287000" y="4443984"/>
            <a:ext cx="914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Nested enhanced for loops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outer variable is a whole row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4.12 2D Array Traversals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675120" cy="3108960"/>
          </a:xfrm>
          <a:prstGeom prst="roundRect">
            <a:avLst>
              <a:gd name="adj" fmla="val 3529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MENU.JAVA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612648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String[][] menu = { {"pho", "taco"},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      {"soup", "pie"} };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(String[] day : menu)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for (String dish : day)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System.out.print(dish + " ");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System.out.println("/");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48640" y="4846320"/>
            <a:ext cx="6675120" cy="1234440"/>
          </a:xfrm>
          <a:prstGeom prst="roundRect">
            <a:avLst>
              <a:gd name="adj" fmla="val 8889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9834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5257800"/>
            <a:ext cx="6126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pho taco /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soup pie /</a:t>
            </a:r>
            <a:endParaRPr lang="en-US" sz="20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543800" y="1554480"/>
          <a:ext cx="4096512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1645920"/>
                <a:gridCol w="144475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Variable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Type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Holds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menu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String[][]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the grid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day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String[]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one row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dish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String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one element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Shape 10"/>
          <p:cNvSpPr/>
          <p:nvPr/>
        </p:nvSpPr>
        <p:spPr>
          <a:xfrm>
            <a:off x="7543800" y="3840480"/>
            <a:ext cx="4096512" cy="2240280"/>
          </a:xfrm>
          <a:prstGeom prst="roundRect">
            <a:avLst>
              <a:gd name="adj" fmla="val 8163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6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4096512"/>
            <a:ext cx="566928" cy="56692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595360" y="3977640"/>
            <a:ext cx="2770632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Each header drops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one pair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of brackets. Always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row-major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Changing the copy, not the array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4.12 2D Array Traversals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120640" cy="3200400"/>
          </a:xfrm>
          <a:prstGeom prst="roundRect">
            <a:avLst>
              <a:gd name="adj" fmla="val 3429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COPY: NO CHANGE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45720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int[][] stock = { {4, 0},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    {7, 2} };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(int[] row : stock)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for (int n : row)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n = 10;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System.out.println(stock[0][0]);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4892040"/>
            <a:ext cx="5120640" cy="777240"/>
          </a:xfrm>
          <a:prstGeom prst="roundRect">
            <a:avLst>
              <a:gd name="adj" fmla="val 14118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50292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5303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852160" y="1554480"/>
            <a:ext cx="5788152" cy="3200400"/>
          </a:xfrm>
          <a:prstGeom prst="roundRect">
            <a:avLst>
              <a:gd name="adj" fmla="val 3429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126480" y="1737360"/>
            <a:ext cx="52395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THROUGH THE ROW: CHANGES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126480" y="2057400"/>
            <a:ext cx="5239512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int[][] stock = { {4, 0},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    {7, 2} };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(int[] row : stock)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for (int i = 0; i &lt; row.length; i++)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row[i] = 10;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System.out.println(stock[0][0]);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5852160" y="4892040"/>
            <a:ext cx="5788152" cy="777240"/>
          </a:xfrm>
          <a:prstGeom prst="roundRect">
            <a:avLst>
              <a:gd name="adj" fmla="val 14118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126480" y="50292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6126480" y="5303520"/>
            <a:ext cx="5239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10</a:t>
            </a:r>
            <a:endParaRPr lang="en-US" sz="2000" dirty="0"/>
          </a:p>
        </p:txBody>
      </p:sp>
      <p:sp>
        <p:nvSpPr>
          <p:cNvPr id="20" name="Text 16"/>
          <p:cNvSpPr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Assigning to the </a:t>
            </a:r>
            <a:pPr indent="0" marL="0">
              <a:buNone/>
            </a:pPr>
            <a:r>
              <a:rPr lang="en-US" sz="1600" b="1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inner</a:t>
            </a:r>
            <a:pPr indent="0" marL="0">
              <a:buNone/>
            </a:pPr>
            <a:r>
              <a:rPr lang="en-US" sz="160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enhanced for variable never changes the array. Assign through an index.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Which loop for which job?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4.12 2D Array Traversals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19</a:t>
            </a:r>
            <a:endParaRPr lang="en-US" sz="10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4415" cy="914400"/>
        </p:xfrm>
        <a:graphic>
          <a:graphicData uri="http://schemas.openxmlformats.org/drawingml/2006/table">
            <a:tbl>
              <a:tblPr/>
              <a:tblGrid>
                <a:gridCol w="5120640"/>
                <a:gridCol w="5973775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Job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Use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Read every element, row-major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nested enhanced for, or indexed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Change elements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indexed: grid[r][c] = ...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Column-major or backward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indexed, with the loops you choose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One row or one column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one indexed loop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Need the row or column number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indexed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548640" y="5486400"/>
            <a:ext cx="11094415" cy="640080"/>
          </a:xfrm>
          <a:prstGeom prst="roundRect">
            <a:avLst>
              <a:gd name="adj" fmla="val 2857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868680" y="5623560"/>
            <a:ext cx="105000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An enhanced for loop hands you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values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, not positions.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VOCABULARY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Words to know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4.12 2D Array Traversals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Traversal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86868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Visiting every element (or a chosen set) in some order.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29768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61772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Row-major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461772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Across each row, then down to the next row.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804672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36676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Column-major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836676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Down each column, then right to the next column.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54864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6868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Nested loop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86868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loop inside another; the inner one finishes first.</a:t>
            </a:r>
            <a:endParaRPr lang="en-US" sz="1700" dirty="0"/>
          </a:p>
        </p:txBody>
      </p:sp>
      <p:sp>
        <p:nvSpPr>
          <p:cNvPr id="20" name="Shape 16"/>
          <p:cNvSpPr/>
          <p:nvPr/>
        </p:nvSpPr>
        <p:spPr>
          <a:xfrm>
            <a:off x="429768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61772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Nested enhanced for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461772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Outer variable is a row; inner variable is an element.</a:t>
            </a:r>
            <a:endParaRPr lang="en-US" sz="1700" dirty="0"/>
          </a:p>
        </p:txBody>
      </p:sp>
      <p:sp>
        <p:nvSpPr>
          <p:cNvPr id="23" name="Shape 19"/>
          <p:cNvSpPr/>
          <p:nvPr/>
        </p:nvSpPr>
        <p:spPr>
          <a:xfrm>
            <a:off x="804672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836676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Loop variable copy</a:t>
            </a:r>
            <a:endParaRPr lang="en-US" sz="2200" dirty="0"/>
          </a:p>
        </p:txBody>
      </p:sp>
      <p:sp>
        <p:nvSpPr>
          <p:cNvPr id="25" name="Text 21"/>
          <p:cNvSpPr/>
          <p:nvPr/>
        </p:nvSpPr>
        <p:spPr>
          <a:xfrm>
            <a:off x="836676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Assigning to it does not change the array.</a:t>
            </a:r>
            <a:endParaRPr lang="en-US" sz="17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CLOSURE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Across or down?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4.12 2D Array Traversals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4480560"/>
          </a:xfrm>
          <a:prstGeom prst="roundRect">
            <a:avLst>
              <a:gd name="adj" fmla="val 5102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10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74520"/>
            <a:ext cx="640080" cy="6400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783080" y="1828800"/>
            <a:ext cx="9418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Explain to your partner how to turn a row-major traversal into a column-major one, and what stays the same.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1783080" y="324612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5A3CC9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SENTENCE STARTER</a:t>
            </a:r>
            <a:endParaRPr lang="en-US" sz="1050" dirty="0"/>
          </a:p>
        </p:txBody>
      </p:sp>
      <p:sp>
        <p:nvSpPr>
          <p:cNvPr id="12" name="Shape 7"/>
          <p:cNvSpPr/>
          <p:nvPr/>
        </p:nvSpPr>
        <p:spPr>
          <a:xfrm>
            <a:off x="1783080" y="3611880"/>
            <a:ext cx="9418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2103120" y="36118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 go column-major, I swap the ______, but the brackets stay grid[____][____].</a:t>
            </a:r>
            <a:endParaRPr lang="en-US" sz="2100" dirty="0"/>
          </a:p>
        </p:txBody>
      </p:sp>
      <p:sp>
        <p:nvSpPr>
          <p:cNvPr id="14" name="Text 9"/>
          <p:cNvSpPr/>
          <p:nvPr/>
        </p:nvSpPr>
        <p:spPr>
          <a:xfrm>
            <a:off x="1783080" y="5166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Next: the Every Box, In Order puzzle worksheet.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CSA Topic 4.12: 2D Array Traversals</dc:title>
  <dc:subject>PptxGenJS Presentation</dc:subject>
  <dc:creator>Hopper</dc:creator>
  <cp:lastModifiedBy>Hopper</cp:lastModifiedBy>
  <cp:revision>1</cp:revision>
  <dcterms:created xsi:type="dcterms:W3CDTF">2026-10-16T20:52:48Z</dcterms:created>
  <dcterms:modified xsi:type="dcterms:W3CDTF">2026-10-16T20:52:48Z</dcterms:modified>
</cp:coreProperties>
</file>