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4.11 introduces 2D arrays: how to create them, reach one element, take out a row, and ask for the size. There are no loops over a whole grid today; traversing every element with nested loops is Topic 4.12. Every grid in this course is rectangular: all rows have the same length.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2 minutes. Problems students usually raise: 30 workers means 30 variable names; you cannot pass "everyone" to a method in one argument; there is no way to say "worker number i". Hook: an array can hold any type, including arrays. That is a 2D array.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Goal 4 surprises students most: a row taken out of a grid is not a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array can hold any type of element, so it can hold arrays.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the grid picture you use to read code. Row 0 is one worker, column 2 is Wednesday for everyone. Right: how Java stores it. hours refers to an outer array of 2 elements, and each element refers to a row array. Every rule today follows from the right-hand picture.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the inner lists: 3, so 3 rows. Count the values in one inner list: 2, so 2 columns. Say rows first: a 3-by-2 array. A 2D array can hold references too: each box here refers to a String. In this course every row has the same length, so the grid is always a rectangle.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int[] promises that each element of the list is an int, but each element here is a whole row. javac reports it once for each inner list. Fix: declare int[][] hours. The number of bracket pairs in the type matches how deeply the braces nest.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indices pick one element: row first, then column.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hours[1][2] follows index 1 of the outer array to row 1, then takes index 2 of that row: 9. hours[0][1] is 8. Then hours[1][1] goes from 4 to 7, and hours[0][0] becomes 7 * 2 = 14. Each grid[r][c] is a variable: it can go on the left of =, with +=, or inside an expression.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locker number is its row then its column, so the bug is easy to see: 13 is row 1, column 3 in human counting, which is index [0][2]. The student wanted row 2, column 0 and wrote the column first. On a square grid both indices are valid, so Java runs happily and prints a wrong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6 and 7. Line 4: p[0][1] is 5 and p[1][1] is 1, so p[2][0] becomes 6. Line 5: p[1][0] goes from 8 to 5. Then 5 + p[0][0] (2) is 7. Have students redraw the grid after each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know the size but not the values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grid is created with new and never assigned, so every read gives a default: 0 for int, 0.0 for double, false for boolean, null for a reference type like String. The first size is the rows. The size is fixed once the grid exists; to add a row you would make a new, bigger grid.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creates the boxes but no String objects. crew[0][0] was filled, so its length is 3. crew[1][2] still holds null, and calling a method on null throws a NullPointerException. Printing null is fine; calling a method on it is not. The fix checks for null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pair of brackets gives a whole row. length gives the size.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hours[0] is row 0, an int[]. mon is not a copy: it refers to the same row object inside the grid. So mon[2] = 10 changes hours[0][2]. mon.length is the length of one row, the number of columns. A row can be passed to any method that takes an int[].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plot.length counts the elements of the outer array, one per row: 4. plot[0].length is the length of row 0: 6 columns. Any row works because every row has the same length; row 0 always exists. Last valid indices are length - 1: row 3, column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plot[0].length is 6, but the columns are 0 to 5, so index 6 is one past the end. Java throws an ArrayIndexOutOfBoundsException when the program runs; the message names the bad index and the length of the row. The other common slip uses plot.length for columns: on a 4-by-6 grid that reads the wrong column.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rain[3][5] is valid (last row, last column) and holds 0.0. rain[4][0]: row 4 does not exist. rain[0][6]: column 6 does not exist. rain[5][3]: swaps the sizes; row 5 does not exist. rain[2] has type double[], a row of 6 values.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students give the code for it using hours.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explain using the sentence starter; cold-call two pairs. Listen for: one pair of brackets gives a row, an int[] shared with the grid; two pairs give one element; length on the grid is rows, length on a row is columns. Then hand out the Grid Lock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4  ·  TOPIC 4.11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Grid Lock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2D array creation and access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4.11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Three workers, three arrays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shop has 30 workers now. What goes wrong with this plan?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035040" cy="1828800"/>
          </a:xfrm>
          <a:prstGeom prst="roundRect">
            <a:avLst>
              <a:gd name="adj" fmla="val 6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HOURS WORKED, MON TO WED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43000" y="3474720"/>
            <a:ext cx="5486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ana = {6, 8, 5};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ben = {7, 4, 9};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cy = {3, 6, 6};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7315200" y="3154680"/>
            <a:ext cx="4023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Each worker gets an array of hours. What would you need for 30 workers? For the whole shop in one variable?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can...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how a 2D array is an array of arrays, and picture it as rows and columns.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Create a 2D array with an initializer list or with new, and name the default values.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Read and change one element with grid[row][col].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grid[r] as a whole row, a 1D array that is shared with the grid.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Find the rows and columns with length, and predict an ArrayIndexOutOfBoundsException.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 array of arrays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pictures of one 2D array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188720"/>
          </a:xfrm>
          <a:prstGeom prst="roundRect">
            <a:avLst>
              <a:gd name="adj" fmla="val 923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hours = { {6, 8, 5},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{7, 4, 9} };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548640" y="29718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AS A GRID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1371600" y="33375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286000" y="33375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200400" y="33375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2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48640" y="365760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1371600" y="3657600"/>
            <a:ext cx="914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1371600" y="365760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2286000" y="3657600"/>
            <a:ext cx="914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2286000" y="365760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3200400" y="3657600"/>
            <a:ext cx="914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3200400" y="365760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Text 17"/>
          <p:cNvSpPr/>
          <p:nvPr/>
        </p:nvSpPr>
        <p:spPr>
          <a:xfrm>
            <a:off x="548640" y="434340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1371600" y="4343400"/>
            <a:ext cx="914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1371600" y="434340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1800" dirty="0"/>
          </a:p>
        </p:txBody>
      </p:sp>
      <p:sp>
        <p:nvSpPr>
          <p:cNvPr id="24" name="Shape 20"/>
          <p:cNvSpPr/>
          <p:nvPr/>
        </p:nvSpPr>
        <p:spPr>
          <a:xfrm>
            <a:off x="2286000" y="4343400"/>
            <a:ext cx="914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2286000" y="434340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1800" dirty="0"/>
          </a:p>
        </p:txBody>
      </p:sp>
      <p:sp>
        <p:nvSpPr>
          <p:cNvPr id="26" name="Shape 22"/>
          <p:cNvSpPr/>
          <p:nvPr/>
        </p:nvSpPr>
        <p:spPr>
          <a:xfrm>
            <a:off x="3200400" y="4343400"/>
            <a:ext cx="9144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3200400" y="4343400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9</a:t>
            </a:r>
            <a:endParaRPr lang="en-US" sz="1800" dirty="0"/>
          </a:p>
        </p:txBody>
      </p:sp>
      <p:sp>
        <p:nvSpPr>
          <p:cNvPr id="28" name="Text 24"/>
          <p:cNvSpPr/>
          <p:nvPr/>
        </p:nvSpPr>
        <p:spPr>
          <a:xfrm>
            <a:off x="6035040" y="297180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AS JAVA STORES IT</a:t>
            </a:r>
            <a:endParaRPr lang="en-US" sz="1050" dirty="0"/>
          </a:p>
        </p:txBody>
      </p:sp>
      <p:sp>
        <p:nvSpPr>
          <p:cNvPr id="29" name="Text 25"/>
          <p:cNvSpPr/>
          <p:nvPr/>
        </p:nvSpPr>
        <p:spPr>
          <a:xfrm>
            <a:off x="6035040" y="39776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hours</a:t>
            </a:r>
            <a:endParaRPr lang="en-US" sz="1700" dirty="0"/>
          </a:p>
        </p:txBody>
      </p:sp>
      <p:sp>
        <p:nvSpPr>
          <p:cNvPr id="30" name="Shape 26"/>
          <p:cNvSpPr/>
          <p:nvPr/>
        </p:nvSpPr>
        <p:spPr>
          <a:xfrm>
            <a:off x="6858000" y="4206240"/>
            <a:ext cx="41148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31" name="Shape 27"/>
          <p:cNvSpPr/>
          <p:nvPr/>
        </p:nvSpPr>
        <p:spPr>
          <a:xfrm>
            <a:off x="7269480" y="3429000"/>
            <a:ext cx="640080" cy="640080"/>
          </a:xfrm>
          <a:prstGeom prst="rect">
            <a:avLst/>
          </a:prstGeom>
          <a:solidFill>
            <a:srgbClr val="F4F1E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7269480" y="406908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100" dirty="0"/>
          </a:p>
        </p:txBody>
      </p:sp>
      <p:sp>
        <p:nvSpPr>
          <p:cNvPr id="33" name="Shape 29"/>
          <p:cNvSpPr/>
          <p:nvPr/>
        </p:nvSpPr>
        <p:spPr>
          <a:xfrm>
            <a:off x="7589520" y="3749040"/>
            <a:ext cx="91440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34" name="Shape 30"/>
          <p:cNvSpPr/>
          <p:nvPr/>
        </p:nvSpPr>
        <p:spPr>
          <a:xfrm>
            <a:off x="8503920" y="3474720"/>
            <a:ext cx="6400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5" name="Text 31"/>
          <p:cNvSpPr/>
          <p:nvPr/>
        </p:nvSpPr>
        <p:spPr>
          <a:xfrm>
            <a:off x="8503920" y="3474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</a:t>
            </a:r>
            <a:endParaRPr lang="en-US" sz="1700" dirty="0"/>
          </a:p>
        </p:txBody>
      </p:sp>
      <p:sp>
        <p:nvSpPr>
          <p:cNvPr id="36" name="Shape 32"/>
          <p:cNvSpPr/>
          <p:nvPr/>
        </p:nvSpPr>
        <p:spPr>
          <a:xfrm>
            <a:off x="9144000" y="3474720"/>
            <a:ext cx="6400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9144000" y="3474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</a:t>
            </a:r>
            <a:endParaRPr lang="en-US" sz="1700" dirty="0"/>
          </a:p>
        </p:txBody>
      </p:sp>
      <p:sp>
        <p:nvSpPr>
          <p:cNvPr id="38" name="Shape 34"/>
          <p:cNvSpPr/>
          <p:nvPr/>
        </p:nvSpPr>
        <p:spPr>
          <a:xfrm>
            <a:off x="9784080" y="3474720"/>
            <a:ext cx="6400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9" name="Text 35"/>
          <p:cNvSpPr/>
          <p:nvPr/>
        </p:nvSpPr>
        <p:spPr>
          <a:xfrm>
            <a:off x="9784080" y="347472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</a:t>
            </a:r>
            <a:endParaRPr lang="en-US" sz="1700" dirty="0"/>
          </a:p>
        </p:txBody>
      </p:sp>
      <p:sp>
        <p:nvSpPr>
          <p:cNvPr id="40" name="Shape 36"/>
          <p:cNvSpPr/>
          <p:nvPr/>
        </p:nvSpPr>
        <p:spPr>
          <a:xfrm>
            <a:off x="7269480" y="4251960"/>
            <a:ext cx="640080" cy="640080"/>
          </a:xfrm>
          <a:prstGeom prst="rect">
            <a:avLst/>
          </a:prstGeom>
          <a:solidFill>
            <a:srgbClr val="F4F1E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7269480" y="4892040"/>
            <a:ext cx="640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1100" dirty="0"/>
          </a:p>
        </p:txBody>
      </p:sp>
      <p:sp>
        <p:nvSpPr>
          <p:cNvPr id="42" name="Shape 38"/>
          <p:cNvSpPr/>
          <p:nvPr/>
        </p:nvSpPr>
        <p:spPr>
          <a:xfrm>
            <a:off x="7589520" y="4572000"/>
            <a:ext cx="91440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43" name="Shape 39"/>
          <p:cNvSpPr/>
          <p:nvPr/>
        </p:nvSpPr>
        <p:spPr>
          <a:xfrm>
            <a:off x="8503920" y="4297680"/>
            <a:ext cx="6400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44" name="Text 40"/>
          <p:cNvSpPr/>
          <p:nvPr/>
        </p:nvSpPr>
        <p:spPr>
          <a:xfrm>
            <a:off x="8503920" y="429768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1700" dirty="0"/>
          </a:p>
        </p:txBody>
      </p:sp>
      <p:sp>
        <p:nvSpPr>
          <p:cNvPr id="45" name="Shape 41"/>
          <p:cNvSpPr/>
          <p:nvPr/>
        </p:nvSpPr>
        <p:spPr>
          <a:xfrm>
            <a:off x="9144000" y="4297680"/>
            <a:ext cx="6400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46" name="Text 42"/>
          <p:cNvSpPr/>
          <p:nvPr/>
        </p:nvSpPr>
        <p:spPr>
          <a:xfrm>
            <a:off x="9144000" y="429768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1700" dirty="0"/>
          </a:p>
        </p:txBody>
      </p:sp>
      <p:sp>
        <p:nvSpPr>
          <p:cNvPr id="47" name="Shape 43"/>
          <p:cNvSpPr/>
          <p:nvPr/>
        </p:nvSpPr>
        <p:spPr>
          <a:xfrm>
            <a:off x="9784080" y="4297680"/>
            <a:ext cx="64008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48" name="Text 44"/>
          <p:cNvSpPr/>
          <p:nvPr/>
        </p:nvSpPr>
        <p:spPr>
          <a:xfrm>
            <a:off x="9784080" y="429768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9</a:t>
            </a:r>
            <a:endParaRPr lang="en-US" sz="1700" dirty="0"/>
          </a:p>
        </p:txBody>
      </p:sp>
      <p:sp>
        <p:nvSpPr>
          <p:cNvPr id="49" name="Shape 45"/>
          <p:cNvSpPr/>
          <p:nvPr/>
        </p:nvSpPr>
        <p:spPr>
          <a:xfrm>
            <a:off x="7534656" y="3694176"/>
            <a:ext cx="109728" cy="109728"/>
          </a:xfrm>
          <a:prstGeom prst="ellipse">
            <a:avLst/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50" name="Shape 46"/>
          <p:cNvSpPr/>
          <p:nvPr/>
        </p:nvSpPr>
        <p:spPr>
          <a:xfrm>
            <a:off x="7534656" y="4517136"/>
            <a:ext cx="109728" cy="109728"/>
          </a:xfrm>
          <a:prstGeom prst="ellipse">
            <a:avLst/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548640" y="5074920"/>
            <a:ext cx="11094415" cy="960120"/>
          </a:xfrm>
          <a:prstGeom prst="roundRect">
            <a:avLst>
              <a:gd name="adj" fmla="val 19048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52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330952"/>
            <a:ext cx="566928" cy="566928"/>
          </a:xfrm>
          <a:prstGeom prst="rect">
            <a:avLst/>
          </a:prstGeom>
        </p:spPr>
      </p:pic>
      <p:sp>
        <p:nvSpPr>
          <p:cNvPr id="53" name="Text 48"/>
          <p:cNvSpPr/>
          <p:nvPr/>
        </p:nvSpPr>
        <p:spPr>
          <a:xfrm>
            <a:off x="1600200" y="5212080"/>
            <a:ext cx="976853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2D array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an outer array whose elements are 1D arrays. Each inner array is 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Reading an initializer list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40080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5852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BUS.JAVA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58521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String[][] bus = { {"Ana", "Bo"},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 {"Cam", "Dot"},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 {"Eve", "Fin"} 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System.out.println(bus[2][0]);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System.out.println(bus[0][1]);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4114800"/>
            <a:ext cx="6400800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2519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526280"/>
            <a:ext cx="5852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Eve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554480"/>
          <a:ext cx="4416552" cy="914400"/>
        </p:xfrm>
        <a:graphic>
          <a:graphicData uri="http://schemas.openxmlformats.org/drawingml/2006/table">
            <a:tbl>
              <a:tblPr/>
              <a:tblGrid>
                <a:gridCol w="2130552"/>
                <a:gridCol w="22860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Piece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Means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String[][]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array of String[] rows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inner lists: 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 rows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values per list: 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 columns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7223760" y="4114800"/>
            <a:ext cx="4416552" cy="1920240"/>
          </a:xfrm>
          <a:prstGeom prst="roundRect">
            <a:avLst>
              <a:gd name="adj" fmla="val 952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0" y="437083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275320" y="4251960"/>
            <a:ext cx="30906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Size is always said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rows first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: this is a 3-by-2 array.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Two levels of braces need [][]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type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int[]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holds ints. A 2D initializer list holds rows, so the type must be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int[][]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697480"/>
            <a:ext cx="11094415" cy="914400"/>
          </a:xfrm>
          <a:prstGeom prst="roundRect">
            <a:avLst>
              <a:gd name="adj" fmla="val 12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88036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hours = { {6, 8, 5}, {7, 4, 9} };</a:t>
            </a:r>
            <a:endParaRPr lang="en-US" sz="1700" dirty="0"/>
          </a:p>
        </p:txBody>
      </p:sp>
      <p:sp>
        <p:nvSpPr>
          <p:cNvPr id="13" name="Shape 8"/>
          <p:cNvSpPr/>
          <p:nvPr/>
        </p:nvSpPr>
        <p:spPr>
          <a:xfrm>
            <a:off x="548640" y="3794760"/>
            <a:ext cx="11094415" cy="1234440"/>
          </a:xfrm>
          <a:prstGeom prst="roundRect">
            <a:avLst>
              <a:gd name="adj" fmla="val 888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822960" y="393192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COMPILER SAYS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822960" y="425196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WrongDims.java:3: error: illegal initializer for int</a:t>
            </a:r>
            <a:endParaRPr lang="en-US" sz="1800" dirty="0"/>
          </a:p>
        </p:txBody>
      </p:sp>
      <p:sp>
        <p:nvSpPr>
          <p:cNvPr id="16" name="Shape 11"/>
          <p:cNvSpPr/>
          <p:nvPr/>
        </p:nvSpPr>
        <p:spPr>
          <a:xfrm>
            <a:off x="548640" y="5212080"/>
            <a:ext cx="11094415" cy="868680"/>
          </a:xfrm>
          <a:prstGeom prst="roundRect">
            <a:avLst>
              <a:gd name="adj" fmla="val 12632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822960" y="5394960"/>
            <a:ext cx="105457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hours = { {6, 8, 5}, {7, 4, 9} };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0607040" y="52578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box at a time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grid[row][col] reads and changes one box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2743200"/>
          </a:xfrm>
          <a:prstGeom prst="roundRect">
            <a:avLst>
              <a:gd name="adj" fmla="val 4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HOURS.JAVA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hours = { {6, 8, 5},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{7, 4, 9} 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System.out.println(hours[1][2]);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System.out.println(hours[0][1]);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hours[1][1] += 3;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hours[0][0] = hours[1][1] * 2;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System.out.println(hours[0][0]);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4434840"/>
            <a:ext cx="6675120" cy="1645920"/>
          </a:xfrm>
          <a:prstGeom prst="roundRect">
            <a:avLst>
              <a:gd name="adj" fmla="val 6667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572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846320"/>
            <a:ext cx="6126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9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14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7543800" y="160020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AFTER THE CHANGES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836676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937260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10378440" y="19659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2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7543800" y="228600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8366760" y="2286000"/>
            <a:ext cx="1005840" cy="640080"/>
          </a:xfrm>
          <a:prstGeom prst="rect">
            <a:avLst/>
          </a:prstGeom>
          <a:solidFill>
            <a:srgbClr val="FFE28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366760" y="228600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14</a:t>
            </a:r>
            <a:endParaRPr lang="en-US" sz="1800" dirty="0"/>
          </a:p>
        </p:txBody>
      </p:sp>
      <p:sp>
        <p:nvSpPr>
          <p:cNvPr id="21" name="Shape 17"/>
          <p:cNvSpPr/>
          <p:nvPr/>
        </p:nvSpPr>
        <p:spPr>
          <a:xfrm>
            <a:off x="9372600" y="2286000"/>
            <a:ext cx="10058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372600" y="228600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</a:t>
            </a:r>
            <a:endParaRPr lang="en-US" sz="1800" dirty="0"/>
          </a:p>
        </p:txBody>
      </p:sp>
      <p:sp>
        <p:nvSpPr>
          <p:cNvPr id="23" name="Shape 19"/>
          <p:cNvSpPr/>
          <p:nvPr/>
        </p:nvSpPr>
        <p:spPr>
          <a:xfrm>
            <a:off x="10378440" y="2286000"/>
            <a:ext cx="10058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10378440" y="228600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5</a:t>
            </a:r>
            <a:endParaRPr lang="en-US" sz="1800" dirty="0"/>
          </a:p>
        </p:txBody>
      </p:sp>
      <p:sp>
        <p:nvSpPr>
          <p:cNvPr id="25" name="Text 21"/>
          <p:cNvSpPr/>
          <p:nvPr/>
        </p:nvSpPr>
        <p:spPr>
          <a:xfrm>
            <a:off x="7543800" y="292608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26" name="Shape 22"/>
          <p:cNvSpPr/>
          <p:nvPr/>
        </p:nvSpPr>
        <p:spPr>
          <a:xfrm>
            <a:off x="8366760" y="2926080"/>
            <a:ext cx="10058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7" name="Text 23"/>
          <p:cNvSpPr/>
          <p:nvPr/>
        </p:nvSpPr>
        <p:spPr>
          <a:xfrm>
            <a:off x="8366760" y="292608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9372600" y="2926080"/>
            <a:ext cx="1005840" cy="640080"/>
          </a:xfrm>
          <a:prstGeom prst="rect">
            <a:avLst/>
          </a:prstGeom>
          <a:solidFill>
            <a:srgbClr val="FFE28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9372600" y="292608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1800" dirty="0"/>
          </a:p>
        </p:txBody>
      </p:sp>
      <p:sp>
        <p:nvSpPr>
          <p:cNvPr id="30" name="Shape 26"/>
          <p:cNvSpPr/>
          <p:nvPr/>
        </p:nvSpPr>
        <p:spPr>
          <a:xfrm>
            <a:off x="10378440" y="2926080"/>
            <a:ext cx="100584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10378440" y="2926080"/>
            <a:ext cx="1005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9</a:t>
            </a:r>
            <a:endParaRPr lang="en-US" sz="1800" dirty="0"/>
          </a:p>
        </p:txBody>
      </p:sp>
      <p:sp>
        <p:nvSpPr>
          <p:cNvPr id="32" name="Shape 28"/>
          <p:cNvSpPr/>
          <p:nvPr/>
        </p:nvSpPr>
        <p:spPr>
          <a:xfrm>
            <a:off x="7543800" y="3931920"/>
            <a:ext cx="4096512" cy="2148840"/>
          </a:xfrm>
          <a:prstGeom prst="roundRect">
            <a:avLst>
              <a:gd name="adj" fmla="val 851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33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4187952"/>
            <a:ext cx="566928" cy="566928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8595360" y="4069080"/>
            <a:ext cx="2770632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first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index picks the row. The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second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picks the column. Both count from 0.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Swapped indices: wrong box, no error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 a square grid,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grid[col][row]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still runs. It just reads the wrong box.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697480"/>
            <a:ext cx="6675120" cy="2057400"/>
          </a:xfrm>
          <a:prstGeom prst="roundRect">
            <a:avLst>
              <a:gd name="adj" fmla="val 5333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880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LOCKERS.JAVA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00400"/>
            <a:ext cx="612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lockers = { {11, 12, 13},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  {21, 22, 23},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  {31, 32, 33} 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// Want: row 2, column 0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System.out.println(lockers[0][2]);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548640" y="4937760"/>
            <a:ext cx="3200400" cy="1143000"/>
          </a:xfrm>
          <a:prstGeom prst="roundRect">
            <a:avLst>
              <a:gd name="adj" fmla="val 96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50749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534924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13</a:t>
            </a:r>
            <a:endParaRPr lang="en-US" sz="2000" dirty="0"/>
          </a:p>
        </p:txBody>
      </p:sp>
      <p:sp>
        <p:nvSpPr>
          <p:cNvPr id="17" name="Shape 12"/>
          <p:cNvSpPr/>
          <p:nvPr/>
        </p:nvSpPr>
        <p:spPr>
          <a:xfrm>
            <a:off x="4023360" y="4937760"/>
            <a:ext cx="3200400" cy="1143000"/>
          </a:xfrm>
          <a:prstGeom prst="roundRect">
            <a:avLst>
              <a:gd name="adj" fmla="val 9600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4251960" y="4937760"/>
            <a:ext cx="2834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Fix: 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lockers[2][0]</a:t>
            </a:r>
            <a:pPr indent="0" marL="0">
              <a:buNone/>
            </a:pP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prints 31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8366760" y="2697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9372600" y="2697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10378440" y="269748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2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7543800" y="301752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8366760" y="301752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8366760" y="30175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11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9372600" y="301752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9372600" y="30175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</a:t>
            </a:r>
            <a:endParaRPr lang="en-US" sz="1800" dirty="0"/>
          </a:p>
        </p:txBody>
      </p:sp>
      <p:sp>
        <p:nvSpPr>
          <p:cNvPr id="27" name="Shape 22"/>
          <p:cNvSpPr/>
          <p:nvPr/>
        </p:nvSpPr>
        <p:spPr>
          <a:xfrm>
            <a:off x="10378440" y="3017520"/>
            <a:ext cx="1005840" cy="685800"/>
          </a:xfrm>
          <a:prstGeom prst="rect">
            <a:avLst/>
          </a:prstGeom>
          <a:solidFill>
            <a:srgbClr val="FFE28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10378440" y="30175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13</a:t>
            </a:r>
            <a:endParaRPr lang="en-US" sz="1800" dirty="0"/>
          </a:p>
        </p:txBody>
      </p:sp>
      <p:sp>
        <p:nvSpPr>
          <p:cNvPr id="29" name="Text 24"/>
          <p:cNvSpPr/>
          <p:nvPr/>
        </p:nvSpPr>
        <p:spPr>
          <a:xfrm>
            <a:off x="7543800" y="370332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30" name="Shape 25"/>
          <p:cNvSpPr/>
          <p:nvPr/>
        </p:nvSpPr>
        <p:spPr>
          <a:xfrm>
            <a:off x="8366760" y="370332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8366760" y="3703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21</a:t>
            </a:r>
            <a:endParaRPr lang="en-US" sz="1800" dirty="0"/>
          </a:p>
        </p:txBody>
      </p:sp>
      <p:sp>
        <p:nvSpPr>
          <p:cNvPr id="32" name="Shape 27"/>
          <p:cNvSpPr/>
          <p:nvPr/>
        </p:nvSpPr>
        <p:spPr>
          <a:xfrm>
            <a:off x="9372600" y="370332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9372600" y="3703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22</a:t>
            </a:r>
            <a:endParaRPr lang="en-US" sz="1800" dirty="0"/>
          </a:p>
        </p:txBody>
      </p:sp>
      <p:sp>
        <p:nvSpPr>
          <p:cNvPr id="34" name="Shape 29"/>
          <p:cNvSpPr/>
          <p:nvPr/>
        </p:nvSpPr>
        <p:spPr>
          <a:xfrm>
            <a:off x="10378440" y="370332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10378440" y="37033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23</a:t>
            </a:r>
            <a:endParaRPr lang="en-US" sz="1800" dirty="0"/>
          </a:p>
        </p:txBody>
      </p:sp>
      <p:sp>
        <p:nvSpPr>
          <p:cNvPr id="36" name="Text 31"/>
          <p:cNvSpPr/>
          <p:nvPr/>
        </p:nvSpPr>
        <p:spPr>
          <a:xfrm>
            <a:off x="7543800" y="438912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2</a:t>
            </a:r>
            <a:endParaRPr lang="en-US" sz="1200" dirty="0"/>
          </a:p>
        </p:txBody>
      </p:sp>
      <p:sp>
        <p:nvSpPr>
          <p:cNvPr id="37" name="Shape 32"/>
          <p:cNvSpPr/>
          <p:nvPr/>
        </p:nvSpPr>
        <p:spPr>
          <a:xfrm>
            <a:off x="8366760" y="4389120"/>
            <a:ext cx="1005840" cy="685800"/>
          </a:xfrm>
          <a:prstGeom prst="rect">
            <a:avLst/>
          </a:prstGeom>
          <a:solidFill>
            <a:srgbClr val="FFE28A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8" name="Text 33"/>
          <p:cNvSpPr/>
          <p:nvPr/>
        </p:nvSpPr>
        <p:spPr>
          <a:xfrm>
            <a:off x="8366760" y="43891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31</a:t>
            </a:r>
            <a:endParaRPr lang="en-US" sz="1800" dirty="0"/>
          </a:p>
        </p:txBody>
      </p:sp>
      <p:sp>
        <p:nvSpPr>
          <p:cNvPr id="39" name="Shape 34"/>
          <p:cNvSpPr/>
          <p:nvPr/>
        </p:nvSpPr>
        <p:spPr>
          <a:xfrm>
            <a:off x="9372600" y="438912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40" name="Text 35"/>
          <p:cNvSpPr/>
          <p:nvPr/>
        </p:nvSpPr>
        <p:spPr>
          <a:xfrm>
            <a:off x="9372600" y="43891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32</a:t>
            </a:r>
            <a:endParaRPr lang="en-US" sz="1800" dirty="0"/>
          </a:p>
        </p:txBody>
      </p:sp>
      <p:sp>
        <p:nvSpPr>
          <p:cNvPr id="41" name="Shape 36"/>
          <p:cNvSpPr/>
          <p:nvPr/>
        </p:nvSpPr>
        <p:spPr>
          <a:xfrm>
            <a:off x="10378440" y="4389120"/>
            <a:ext cx="10058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42" name="Text 37"/>
          <p:cNvSpPr/>
          <p:nvPr/>
        </p:nvSpPr>
        <p:spPr>
          <a:xfrm>
            <a:off x="10378440" y="438912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33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Update the grid, then print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Draw the grid, update it line by line, and write the output.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766560" cy="2743200"/>
          </a:xfrm>
          <a:prstGeom prst="roundRect">
            <a:avLst>
              <a:gd name="adj" fmla="val 4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6217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p = { {2, 5},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{8, 1},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{4, 7} 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p[2][0] = p[0][1] + p[1][1];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p[1][0] -= 3;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System.out.println(p[2][0]);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System.out.println(p[1][0] + p[0][0]);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001000" y="29718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Draw it here: 3 rows, 2 columns.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8823960" y="33832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0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9921240" y="33832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col 1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8001000" y="3703320"/>
            <a:ext cx="777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0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8823960" y="3703320"/>
            <a:ext cx="10972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823960" y="370332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800" dirty="0"/>
          </a:p>
        </p:txBody>
      </p:sp>
      <p:sp>
        <p:nvSpPr>
          <p:cNvPr id="20" name="Shape 16"/>
          <p:cNvSpPr/>
          <p:nvPr/>
        </p:nvSpPr>
        <p:spPr>
          <a:xfrm>
            <a:off x="9921240" y="3703320"/>
            <a:ext cx="10972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921240" y="370332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800" dirty="0"/>
          </a:p>
        </p:txBody>
      </p:sp>
      <p:sp>
        <p:nvSpPr>
          <p:cNvPr id="22" name="Text 18"/>
          <p:cNvSpPr/>
          <p:nvPr/>
        </p:nvSpPr>
        <p:spPr>
          <a:xfrm>
            <a:off x="8001000" y="4297680"/>
            <a:ext cx="777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1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8823960" y="4297680"/>
            <a:ext cx="10972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823960" y="429768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800" dirty="0"/>
          </a:p>
        </p:txBody>
      </p:sp>
      <p:sp>
        <p:nvSpPr>
          <p:cNvPr id="25" name="Shape 21"/>
          <p:cNvSpPr/>
          <p:nvPr/>
        </p:nvSpPr>
        <p:spPr>
          <a:xfrm>
            <a:off x="9921240" y="4297680"/>
            <a:ext cx="10972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9921240" y="429768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800" dirty="0"/>
          </a:p>
        </p:txBody>
      </p:sp>
      <p:sp>
        <p:nvSpPr>
          <p:cNvPr id="27" name="Text 23"/>
          <p:cNvSpPr/>
          <p:nvPr/>
        </p:nvSpPr>
        <p:spPr>
          <a:xfrm>
            <a:off x="8001000" y="4892040"/>
            <a:ext cx="777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 2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8823960" y="4892040"/>
            <a:ext cx="10972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8823960" y="489204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800" dirty="0"/>
          </a:p>
        </p:txBody>
      </p:sp>
      <p:sp>
        <p:nvSpPr>
          <p:cNvPr id="30" name="Shape 26"/>
          <p:cNvSpPr/>
          <p:nvPr/>
        </p:nvSpPr>
        <p:spPr>
          <a:xfrm>
            <a:off x="9921240" y="4892040"/>
            <a:ext cx="10972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868F8A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9921240" y="4892040"/>
            <a:ext cx="1097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new and default values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new type[rows][cols] fills in defaults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3017520"/>
          </a:xfrm>
          <a:prstGeom prst="roundRect">
            <a:avLst>
              <a:gd name="adj" fmla="val 363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DEFAULTS.JAVA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a = new int[2][4];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double[][] b = new double[3][3];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boolean[][] c = new boolean[2][2];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String[][] d = new String[4][2];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System.out.println(a[1][3]);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System.out.println(b[0][0]);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System.out.println(c[1][0]);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System.out.println(d[3][1]);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543800" y="4206240"/>
            <a:ext cx="4096512" cy="1874520"/>
          </a:xfrm>
          <a:prstGeom prst="roundRect">
            <a:avLst>
              <a:gd name="adj" fmla="val 5854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818120" y="43434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7818120" y="4617720"/>
            <a:ext cx="354787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0.0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null</a:t>
            </a:r>
            <a:endParaRPr lang="en-US" sz="2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43800" y="1554480"/>
          <a:ext cx="4096512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44475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Element 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Default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0.0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boolean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String (any reference)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null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548640" y="4754880"/>
            <a:ext cx="6675120" cy="1325880"/>
          </a:xfrm>
          <a:prstGeom prst="roundRect">
            <a:avLst>
              <a:gd name="adj" fmla="val 13793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01091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00200" y="4892040"/>
            <a:ext cx="5349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first size is the rows. The size is set at creation and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cannot change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 empty String box holds null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486400" cy="2011680"/>
          </a:xfrm>
          <a:prstGeom prst="roundRect">
            <a:avLst>
              <a:gd name="adj" fmla="val 545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CREW.JAVA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9377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String[][] crew = new String[2][3];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crew[0][0] = "Max";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System.out.println(crew[0][0].length());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System.out.println(crew[1][2].length());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3749040"/>
            <a:ext cx="5486400" cy="1325880"/>
          </a:xfrm>
          <a:prstGeom prst="roundRect">
            <a:avLst>
              <a:gd name="adj" fmla="val 827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38587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133088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 java.lang.NullPointerException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217920" y="1554480"/>
            <a:ext cx="5422392" cy="2331720"/>
          </a:xfrm>
          <a:prstGeom prst="roundRect">
            <a:avLst>
              <a:gd name="adj" fmla="val 470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492240" y="1737360"/>
            <a:ext cx="4873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FIX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492240" y="2057400"/>
            <a:ext cx="487375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name = crew[1][2];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if (name != null)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System.out.println(name.length());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 else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System.out.println("Seat is empty");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217920" y="4023360"/>
            <a:ext cx="5422392" cy="1051560"/>
          </a:xfrm>
          <a:prstGeom prst="roundRect">
            <a:avLst>
              <a:gd name="adj" fmla="val 10435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92240" y="4160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492240" y="4434840"/>
            <a:ext cx="4873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Seat is empty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257800"/>
            <a:ext cx="11094415" cy="822960"/>
          </a:xfrm>
          <a:prstGeom prst="roundRect">
            <a:avLst>
              <a:gd name="adj" fmla="val 2222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21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513832"/>
            <a:ext cx="566928" cy="56692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600200" y="5394960"/>
            <a:ext cx="9768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Students expect "", but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new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makes no String objects. Check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!= null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before calling a method.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Rows and lengths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grid[r] is a whole row, and it is shared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MONDAY.JAVA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hours = { {6, 8, 5},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          {7, 4, 9} 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mon = hours[0];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mon[2] = 10;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System.out.println(hours[0][2]);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System.out.println(mon.length);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4251960"/>
            <a:ext cx="6675120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3891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663440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</a:t>
            </a:r>
            <a:endParaRPr lang="en-US" sz="2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43800" y="1554480"/>
          <a:ext cx="4096512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90195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Expression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hours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int[][]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hours[0]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int[]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hours[0][2]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7543800" y="3749040"/>
            <a:ext cx="4096512" cy="1600200"/>
          </a:xfrm>
          <a:prstGeom prst="roundRect">
            <a:avLst>
              <a:gd name="adj" fmla="val 11429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6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20" y="4005072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595360" y="3886200"/>
            <a:ext cx="277063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Each pair of brackets peels off </a:t>
            </a:r>
            <a:pPr indent="0" marL="0">
              <a:buNone/>
            </a:pPr>
            <a:r>
              <a:rPr lang="en-US" sz="16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level</a:t>
            </a:r>
            <a:pPr indent="0" marL="0"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: grid, then row, then one value.</a:t>
            </a:r>
            <a:endParaRPr lang="en-US" sz="1600" dirty="0"/>
          </a:p>
        </p:txBody>
      </p:sp>
      <p:sp>
        <p:nvSpPr>
          <p:cNvPr id="18" name="Shape 12"/>
          <p:cNvSpPr/>
          <p:nvPr/>
        </p:nvSpPr>
        <p:spPr>
          <a:xfrm>
            <a:off x="548640" y="5486400"/>
            <a:ext cx="11094415" cy="594360"/>
          </a:xfrm>
          <a:prstGeom prst="roundRect">
            <a:avLst>
              <a:gd name="adj" fmla="val 30769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9" name="Text 13"/>
          <p:cNvSpPr/>
          <p:nvPr/>
        </p:nvSpPr>
        <p:spPr>
          <a:xfrm>
            <a:off x="868680" y="5623560"/>
            <a:ext cx="105000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int x = hours[0];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does not compile: a row is an int[], not an int.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length gives rows and columns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675120" cy="2514600"/>
          </a:xfrm>
          <a:prstGeom prst="roundRect">
            <a:avLst>
              <a:gd name="adj" fmla="val 436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126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PLOT.JAVA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126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plot = new int[4][6];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lastRow = plot.length - 1;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lastCol = plot[0].length - 1;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plot[lastRow][lastCol] = 8;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System.out.println(plot.length);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System.out.println(plot[0].length);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System.out.println(plot[3][5]);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4206240"/>
            <a:ext cx="6675120" cy="1874520"/>
          </a:xfrm>
          <a:prstGeom prst="roundRect">
            <a:avLst>
              <a:gd name="adj" fmla="val 5854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3434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617720"/>
            <a:ext cx="612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</a:t>
            </a:r>
            <a:endParaRPr lang="en-US" sz="2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06640" y="1554480"/>
          <a:ext cx="4233672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2450592"/>
                <a:gridCol w="7772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Ask for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Write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Here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rows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plot.length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4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columns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plot[0].length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6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last row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plot.length - 1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3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last col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plot[0].length - 1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5</a:t>
                      </a:r>
                      <a:endParaRPr lang="en-US" sz="15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Shape 10"/>
          <p:cNvSpPr/>
          <p:nvPr/>
        </p:nvSpPr>
        <p:spPr>
          <a:xfrm>
            <a:off x="7406640" y="4617720"/>
            <a:ext cx="4233672" cy="1463040"/>
          </a:xfrm>
          <a:prstGeom prst="roundRect">
            <a:avLst>
              <a:gd name="adj" fmla="val 12500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7726680" y="4754880"/>
            <a:ext cx="36393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first size in </a:t>
            </a:r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new int[4][6]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the rows, so </a:t>
            </a:r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plot.length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4.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length is never a valid index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914400"/>
          </a:xfrm>
          <a:prstGeom prst="roundRect">
            <a:avLst>
              <a:gd name="adj" fmla="val 20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Last index is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length - 1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Rows from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grid.length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columns from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grid[0].length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697480"/>
            <a:ext cx="11094415" cy="1188720"/>
          </a:xfrm>
          <a:prstGeom prst="roundRect">
            <a:avLst>
              <a:gd name="adj" fmla="val 923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880360"/>
            <a:ext cx="105457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PLOT.JAVA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00400"/>
            <a:ext cx="105457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int[][] plot = new int[4][6];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System.out.println(plot[0][plot[0].length]);</a:t>
            </a:r>
            <a:endParaRPr lang="en-US" sz="1800" dirty="0"/>
          </a:p>
        </p:txBody>
      </p:sp>
      <p:sp>
        <p:nvSpPr>
          <p:cNvPr id="14" name="Shape 9"/>
          <p:cNvSpPr/>
          <p:nvPr/>
        </p:nvSpPr>
        <p:spPr>
          <a:xfrm>
            <a:off x="548640" y="4069080"/>
            <a:ext cx="11094415" cy="1188720"/>
          </a:xfrm>
          <a:prstGeom prst="roundRect">
            <a:avLst>
              <a:gd name="adj" fmla="val 9231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2296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22960" y="4462272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java.lang.ArrayIndexOutOfBoundsException: Index 6 out of bounds for length 6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548640" y="5440680"/>
            <a:ext cx="11094415" cy="640080"/>
          </a:xfrm>
          <a:prstGeom prst="roundRect">
            <a:avLst>
              <a:gd name="adj" fmla="val 17143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822960" y="5440680"/>
            <a:ext cx="105457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Fix: 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plot[0][plot[0].length - 1]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, the last column.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Valid, or off the edge?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expressions are valid? What is the type of rain[2]?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092440" y="2971800"/>
            <a:ext cx="3291840" cy="1188720"/>
          </a:xfrm>
          <a:prstGeom prst="roundRect">
            <a:avLst>
              <a:gd name="adj" fmla="val 923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366760" y="315468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double[][] rain =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new double[4][6];</a:t>
            </a:r>
            <a:endParaRPr lang="en-US" sz="15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68680" y="2971800"/>
          <a:ext cx="69494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347472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Expression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Valid, or crash?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rain[3][5]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rain[4][0]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rain[0][6]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rain[5][3]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rain[2] (its type)</a:t>
                      </a:r>
                      <a:endParaRPr lang="en-US" sz="18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Text 10"/>
          <p:cNvSpPr/>
          <p:nvPr/>
        </p:nvSpPr>
        <p:spPr>
          <a:xfrm>
            <a:off x="8092440" y="434340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Rows first: 4 weeks of 6 days.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2D array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array whose elements are 1D arrays, pictured as a grid.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Row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inner array: a line across the grid. grid[r]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Column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elements at the same index in every row.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Row index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first index in grid[r][c].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Column index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second index in grid[r][c].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Default value</a:t>
            </a:r>
            <a:endParaRPr lang="en-US" sz="22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What new puts in each box: 0, 0.0, false, or null.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bracket or two?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4.11 2D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Explain to your partner what hours, hours[1], and hours[1][2] each give you.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No brackets gives the ______, one pair gives a ______, and two pairs give one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Grid Lock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4.11: 2D Array Creation and Access</dc:title>
  <dc:subject>PptxGenJS Presentation</dc:subject>
  <dc:creator>Hopper</dc:creator>
  <cp:lastModifiedBy>Hopper</cp:lastModifiedBy>
  <cp:revision>1</cp:revision>
  <dcterms:created xsi:type="dcterms:W3CDTF">2026-10-16T20:44:13Z</dcterms:created>
  <dcterms:modified xsi:type="dcterms:W3CDTF">2026-10-16T20:44:13Z</dcterms:modified>
</cp:coreProperties>
</file>