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4.10 puts the ArrayList methods (4.8) and traversals (4.9) to work. Students already know these algorithms from arrays in 4.5. What is new: a list can grow and shrink, so inserting and deleting during a traversal needs care, and Integer elements must be unboxed before ==. 2D arrays, searching and sorting algorithms come later; stay with one-dimensional lists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Changes: scores.length becomes scores.size(), and scores[i] becomes scores.get(i) (three places). The int best = ... line, the loop shape, and the if all stay the same. Point out: the algorithm did not change, only how we reach the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4 is the heart of today: changing a list while you walk through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from Topic 4.5 carries over. We swap two pieces of syntax.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total: 82, 177, 254, 344. 344 / 4 is 86.0 because of the (double) cast. best starts at scores.get(0), a real element, and only 95 beats it. scores.get(i) returns an Integer; Java unboxes it to int for += and for &gt;. The average needs a non-empty list: that is a precondition.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reading in cold is below 0, so nothing is ever greater than the starting 0, and the program reports 0, a temperature that is not in the list. Starting at cold.get(0) fixes it: the answer is -16. Ask: when would starting at 0 work? Only when some value is above 0, which is luck, not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first, then trace: 47 and 44 are below 48, so anyShort flips to true. No rider is below 42, so allTall keeps its starting true. 52 and 60 are at least 50, so count is 2. An enhanced for loop is fine here because nothing changes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prints true, even though 15 is below 20. The 15 sets allCharged to false, then the else on the 90 sets it back to true, so the flag only describes the last element. Fix: delete the else block. Then it prints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questions compare an element with its neighbor, or with every other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elements make four pairs, starting at indexes 0 to 3. The pair starting at index 4 would need index 5, which does not exist, so the bound is size() - 1. The drops are 135 to 130 and 150 to 145. With i &lt; hike.size(), get(i + 1) would throw an IndexOutOfBoundsException.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copies could be far apart, so each element is compared with every element after it: the inner loop starts at j = i + 1. Starting at j = 0 would compare an element with itself and always find a "repeat". The two rio entries are at indexes 1 and 3. For Integer lists, copy elements into int variables before comparing with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 value) moves later elements right; remove(i) moves them left. Both can trip up a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at i = 0, run is found; stretch goes in at 0 and run moves to 1. The extra i++ makes i 1, and the loop i++ makes it 2 (swim). At i = 3 run is found again. Without the extra i++, the loop would land on the same run forever, inserting stretch each time. size() is checked every pass, so the loop keeps up as the list grows.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remove every 0, leaving [5]. At i = 0 the first 0 is removed and the second 0 slides into index 0. The loop moves on to index 1, so that 0 is never checked. No error appears; the answer is just wrong. It happens whenever two elements to delete sit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start from [0, 0, 5, 0] and print [5]. Backward: removing at i moves only elements to the right of i, which were already checked. Forward with while: add 1 to i only when nothing was removed, so the element that slid in gets checked. Never add or remove inside an enhanced for loop: Java throws a ConcurrentModificationException.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[4, 6]. i = 4: 6 kept. i = 3: 5 removed, [1, 3, 4, 6]. i = 2: 4 kept. i = 1: 3 removed, [1, 4, 6]. i = 0: 1 removed, [4, 6]. The 1 and 3 sit side by side, the case that breaks a forward loop, but walking backward catches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group: moving elements around, and building new 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returns the element it took out, so add(remove(0)) moves the front element to the back: a rotate left. Nothing is lost. A shift drops an element off one end and fills the other end with a new value: here the last element (Mo) falls off and "-" fills the front, a shift right. Rotate right would be add(0, remove(size() - 1)).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is 5. i = 0 swaps indexes 0 and 5, i = 1 swaps 1 and 4, i = 2 swaps 2 and 3. 6 / 2 is 3, so the loop stops. temp saves the front value before set overwrites it. If the loop ran to size(), it would swap every pair back, leaving the list in its original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items has 4 names but prices has only 3 (tape has no price yet). One index i walks both, so the loop is bounded by the shorter one, prices.size(). pen (1.5) and ink (0.75) are under 2.0. The original lists are only read, never changed. With i &lt; items.length, prices.get(3) would throw.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name the method calls that do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inserting pushes elements right, so step past the new one; deleting pulls them left, so do not step past the one that slid in (or walk backward). Then hand out the List Surgery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2.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4.10</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List Surgery</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Implementing ArrayList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4.10</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algorithm, new container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Rewrite this for an ArrayList&lt;Integer&gt; named scores. Which pieces change?</a:t>
            </a:r>
            <a:endParaRPr lang="en-US" sz="2200" dirty="0"/>
          </a:p>
        </p:txBody>
      </p:sp>
      <p:sp>
        <p:nvSpPr>
          <p:cNvPr id="12" name="Shape 8"/>
          <p:cNvSpPr/>
          <p:nvPr/>
        </p:nvSpPr>
        <p:spPr>
          <a:xfrm>
            <a:off x="868680" y="2971800"/>
            <a:ext cx="676656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TOPIC 4.5: MAXIMUM OF AN ARRAY</a:t>
            </a:r>
            <a:endParaRPr lang="en-US" sz="1050" dirty="0"/>
          </a:p>
        </p:txBody>
      </p:sp>
      <p:sp>
        <p:nvSpPr>
          <p:cNvPr id="14" name="Text 10"/>
          <p:cNvSpPr/>
          <p:nvPr/>
        </p:nvSpPr>
        <p:spPr>
          <a:xfrm>
            <a:off x="1143000" y="3474720"/>
            <a:ext cx="6217920" cy="21031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scores = {82, 95, 77, 90};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best = scores[0];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1; i &lt; scores.length;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(scores[i] &gt; best)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best = scores[i];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5" name="Text 11"/>
          <p:cNvSpPr/>
          <p:nvPr/>
        </p:nvSpPr>
        <p:spPr>
          <a:xfrm>
            <a:off x="8001000" y="3154680"/>
            <a:ext cx="338328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Circle every piece that has to change. Underline the pieces that stay exactly the same.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a sum, average, minimum, or maximum of an ArrayList, and count, check "any", or check "all".</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Visit consecutive pairs without going out of bounds, and check a list for duplicates.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Insert while traversing without looping forever.</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Delete while traversing without skipping an element.</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Shift, rotate, reverse, and filter a list, and walk two collections side by side.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Old algorithms, new list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Sum, average, and maximum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94944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SCORES.JAVA</a:t>
            </a:r>
            <a:endParaRPr lang="en-US" sz="1050" dirty="0"/>
          </a:p>
        </p:txBody>
      </p:sp>
      <p:sp>
        <p:nvSpPr>
          <p:cNvPr id="10" name="Text 6"/>
          <p:cNvSpPr/>
          <p:nvPr/>
        </p:nvSpPr>
        <p:spPr>
          <a:xfrm>
            <a:off x="822960" y="2057400"/>
            <a:ext cx="640080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scores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scores.add(82); scores.add(95);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scores.add(77); scores.add(90);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total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best = scores.get(0);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scores.size();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total += scores.get(i);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(scores.get(i) &gt; best)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best = scores.get(i);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avg = (double) total / scores.size();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System.out.println("Average: " + avg);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System.out.println("Best: " + best);</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726680" y="1554480"/>
          <a:ext cx="3913632" cy="914400"/>
        </p:xfrm>
        <a:graphic>
          <a:graphicData uri="http://schemas.openxmlformats.org/drawingml/2006/table">
            <a:tbl>
              <a:tblPr/>
              <a:tblGrid>
                <a:gridCol w="1773936"/>
                <a:gridCol w="2139696"/>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Array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ArrayList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list.size()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arr[i]</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list.get(i)</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arr[i] = v;</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list.set(i, v);</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7726680" y="3657600"/>
            <a:ext cx="3913632" cy="1143000"/>
          </a:xfrm>
          <a:prstGeom prst="roundRect">
            <a:avLst>
              <a:gd name="adj" fmla="val 9600"/>
            </a:avLst>
          </a:prstGeom>
          <a:solidFill>
            <a:srgbClr val="1F2B28"/>
          </a:solidFill>
          <a:ln w="12700">
            <a:solidFill>
              <a:srgbClr val="1F2B28"/>
            </a:solidFill>
            <a:prstDash val="solid"/>
          </a:ln>
        </p:spPr>
      </p:sp>
      <p:sp>
        <p:nvSpPr>
          <p:cNvPr id="13" name="Text 8"/>
          <p:cNvSpPr/>
          <p:nvPr/>
        </p:nvSpPr>
        <p:spPr>
          <a:xfrm>
            <a:off x="8001000" y="3794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9"/>
          <p:cNvSpPr/>
          <p:nvPr/>
        </p:nvSpPr>
        <p:spPr>
          <a:xfrm>
            <a:off x="8001000" y="4069080"/>
            <a:ext cx="3364992"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Average: 86.0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Best: 95</a:t>
            </a:r>
            <a:endParaRPr lang="en-US" sz="2000" dirty="0"/>
          </a:p>
        </p:txBody>
      </p:sp>
      <p:sp>
        <p:nvSpPr>
          <p:cNvPr id="15" name="Shape 10"/>
          <p:cNvSpPr/>
          <p:nvPr/>
        </p:nvSpPr>
        <p:spPr>
          <a:xfrm>
            <a:off x="7726680" y="4983480"/>
            <a:ext cx="3913632" cy="1097280"/>
          </a:xfrm>
          <a:prstGeom prst="roundRect">
            <a:avLst>
              <a:gd name="adj" fmla="val 16667"/>
            </a:avLst>
          </a:prstGeom>
          <a:solidFill>
            <a:srgbClr val="E3F0FF"/>
          </a:solidFill>
          <a:ln w="12700">
            <a:solidFill>
              <a:srgbClr val="E3F0FF"/>
            </a:solidFill>
            <a:prstDash val="solid"/>
          </a:ln>
        </p:spPr>
      </p:sp>
      <p:sp>
        <p:nvSpPr>
          <p:cNvPr id="16" name="Text 11"/>
          <p:cNvSpPr/>
          <p:nvPr/>
        </p:nvSpPr>
        <p:spPr>
          <a:xfrm>
            <a:off x="8046720" y="5120640"/>
            <a:ext cx="3319272" cy="8229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An average divides by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size()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so the list must not be empty.</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 a maximum at a real element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made-up start like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works only by luck. Start at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list.get(0)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compare the rest.</a:t>
            </a:r>
            <a:endParaRPr lang="en-US" sz="1800" dirty="0"/>
          </a:p>
        </p:txBody>
      </p:sp>
      <p:sp>
        <p:nvSpPr>
          <p:cNvPr id="11" name="Shape 6"/>
          <p:cNvSpPr/>
          <p:nvPr/>
        </p:nvSpPr>
        <p:spPr>
          <a:xfrm>
            <a:off x="548640" y="2697480"/>
            <a:ext cx="6949440" cy="3383280"/>
          </a:xfrm>
          <a:prstGeom prst="roundRect">
            <a:avLst>
              <a:gd name="adj" fmla="val 3243"/>
            </a:avLst>
          </a:prstGeom>
          <a:solidFill>
            <a:srgbClr val="EEF3F1"/>
          </a:solidFill>
          <a:ln w="12700">
            <a:solidFill>
              <a:srgbClr val="E6E1D6"/>
            </a:solidFill>
            <a:prstDash val="solid"/>
          </a:ln>
        </p:spPr>
      </p:sp>
      <p:sp>
        <p:nvSpPr>
          <p:cNvPr id="12" name="Text 7"/>
          <p:cNvSpPr/>
          <p:nvPr/>
        </p:nvSpPr>
        <p:spPr>
          <a:xfrm>
            <a:off x="822960" y="2880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FREEZER.JAVA</a:t>
            </a:r>
            <a:endParaRPr lang="en-US" sz="1050" dirty="0"/>
          </a:p>
        </p:txBody>
      </p:sp>
      <p:sp>
        <p:nvSpPr>
          <p:cNvPr id="13" name="Text 8"/>
          <p:cNvSpPr/>
          <p:nvPr/>
        </p:nvSpPr>
        <p:spPr>
          <a:xfrm>
            <a:off x="822960" y="3200400"/>
            <a:ext cx="6400800"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cold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cold.add(-18); cold.add(-21);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cold.add(-16);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highest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t : cold)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(t &gt; highest)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highest = 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System.out.println(highest);</a:t>
            </a:r>
            <a:endParaRPr lang="en-US" sz="1500" dirty="0"/>
          </a:p>
        </p:txBody>
      </p:sp>
      <p:sp>
        <p:nvSpPr>
          <p:cNvPr id="14" name="Shape 9"/>
          <p:cNvSpPr/>
          <p:nvPr/>
        </p:nvSpPr>
        <p:spPr>
          <a:xfrm>
            <a:off x="7726680" y="2697480"/>
            <a:ext cx="3913632"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001000" y="2834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001000" y="3108960"/>
            <a:ext cx="336499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p:txBody>
      </p:sp>
      <p:sp>
        <p:nvSpPr>
          <p:cNvPr id="17" name="Text 12"/>
          <p:cNvSpPr/>
          <p:nvPr/>
        </p:nvSpPr>
        <p:spPr>
          <a:xfrm>
            <a:off x="7726680" y="3657600"/>
            <a:ext cx="3913632" cy="365760"/>
          </a:xfrm>
          <a:prstGeom prst="rect">
            <a:avLst/>
          </a:prstGeom>
          <a:noFill/>
          <a:ln/>
        </p:spPr>
        <p:txBody>
          <a:bodyPr wrap="square" lIns="0" tIns="0" rIns="0" bIns="0" rtlCol="0" anchor="ctr"/>
          <a:lstStyle/>
          <a:p>
            <a:pPr indent="0" marL="0">
              <a:buNone/>
            </a:pPr>
            <a:r>
              <a:rPr lang="en-US" sz="1600" b="1" dirty="0">
                <a:solidFill>
                  <a:srgbClr val="8A4B0F"/>
                </a:solidFill>
                <a:latin typeface="Atkinson Hyperlegible Next" pitchFamily="34" charset="0"/>
                <a:ea typeface="Atkinson Hyperlegible Next" pitchFamily="34" charset="-122"/>
                <a:cs typeface="Atkinson Hyperlegible Next" pitchFamily="34" charset="-120"/>
              </a:rPr>
              <a:t>0 is not even in the list.</a:t>
            </a:r>
            <a:endParaRPr lang="en-US" sz="1600" dirty="0"/>
          </a:p>
        </p:txBody>
      </p:sp>
      <p:sp>
        <p:nvSpPr>
          <p:cNvPr id="18" name="Shape 13"/>
          <p:cNvSpPr/>
          <p:nvPr/>
        </p:nvSpPr>
        <p:spPr>
          <a:xfrm>
            <a:off x="7726680" y="4160520"/>
            <a:ext cx="3913632" cy="914400"/>
          </a:xfrm>
          <a:prstGeom prst="roundRect">
            <a:avLst>
              <a:gd name="adj" fmla="val 12000"/>
            </a:avLst>
          </a:prstGeom>
          <a:solidFill>
            <a:srgbClr val="EEF3F1"/>
          </a:solidFill>
          <a:ln w="12700">
            <a:solidFill>
              <a:srgbClr val="E6E1D6"/>
            </a:solidFill>
            <a:prstDash val="solid"/>
          </a:ln>
        </p:spPr>
      </p:sp>
      <p:sp>
        <p:nvSpPr>
          <p:cNvPr id="19" name="Text 14"/>
          <p:cNvSpPr/>
          <p:nvPr/>
        </p:nvSpPr>
        <p:spPr>
          <a:xfrm>
            <a:off x="8001000" y="4343400"/>
            <a:ext cx="33649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FIX</a:t>
            </a:r>
            <a:endParaRPr lang="en-US" sz="1050" dirty="0"/>
          </a:p>
        </p:txBody>
      </p:sp>
      <p:sp>
        <p:nvSpPr>
          <p:cNvPr id="20" name="Text 15"/>
          <p:cNvSpPr/>
          <p:nvPr/>
        </p:nvSpPr>
        <p:spPr>
          <a:xfrm>
            <a:off x="8001000" y="4663440"/>
            <a:ext cx="3364992" cy="228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highest = cold.get(0);</a:t>
            </a:r>
            <a:endParaRPr lang="en-US" sz="1500" dirty="0"/>
          </a:p>
        </p:txBody>
      </p:sp>
      <p:sp>
        <p:nvSpPr>
          <p:cNvPr id="21" name="Shape 16"/>
          <p:cNvSpPr/>
          <p:nvPr/>
        </p:nvSpPr>
        <p:spPr>
          <a:xfrm>
            <a:off x="7726680" y="5212080"/>
            <a:ext cx="3913632" cy="868680"/>
          </a:xfrm>
          <a:prstGeom prst="roundRect">
            <a:avLst>
              <a:gd name="adj" fmla="val 12632"/>
            </a:avLst>
          </a:prstGeom>
          <a:solidFill>
            <a:srgbClr val="1F2B28"/>
          </a:solidFill>
          <a:ln w="12700">
            <a:solidFill>
              <a:srgbClr val="1F2B28"/>
            </a:solidFill>
            <a:prstDash val="solid"/>
          </a:ln>
        </p:spPr>
      </p:sp>
      <p:sp>
        <p:nvSpPr>
          <p:cNvPr id="22" name="Text 17"/>
          <p:cNvSpPr/>
          <p:nvPr/>
        </p:nvSpPr>
        <p:spPr>
          <a:xfrm>
            <a:off x="8001000" y="5349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3" name="Text 18"/>
          <p:cNvSpPr/>
          <p:nvPr/>
        </p:nvSpPr>
        <p:spPr>
          <a:xfrm>
            <a:off x="8001000" y="5623560"/>
            <a:ext cx="336499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-16</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Any, all, and how many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676656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RIDES.JAVA</a:t>
            </a:r>
            <a:endParaRPr lang="en-US" sz="1050" dirty="0"/>
          </a:p>
        </p:txBody>
      </p:sp>
      <p:sp>
        <p:nvSpPr>
          <p:cNvPr id="10" name="Text 6"/>
          <p:cNvSpPr/>
          <p:nvPr/>
        </p:nvSpPr>
        <p:spPr>
          <a:xfrm>
            <a:off x="822960" y="2057400"/>
            <a:ext cx="621792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kids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kids.add(52); kids.add(47);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kids.add(60); kids.add(44);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anyShort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allTall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count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h : kids)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 &lt; 48) { anyShort = true;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 &lt; 42) { allTall = false;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 &gt;= 50) { count++;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System.out.println(anyShort);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System.out.println(allTall);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System.out.println(count);</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498080" y="1554480"/>
          <a:ext cx="4142232" cy="914400"/>
        </p:xfrm>
        <a:graphic>
          <a:graphicData uri="http://schemas.openxmlformats.org/drawingml/2006/table">
            <a:tbl>
              <a:tblPr/>
              <a:tblGrid>
                <a:gridCol w="1280160"/>
                <a:gridCol w="868680"/>
                <a:gridCol w="1993392"/>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Starts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Changes when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Any?</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HAS it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All?</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LACKS it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How many?</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+1 per match</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7498080" y="3749040"/>
            <a:ext cx="4142232" cy="1325880"/>
          </a:xfrm>
          <a:prstGeom prst="roundRect">
            <a:avLst>
              <a:gd name="adj" fmla="val 8276"/>
            </a:avLst>
          </a:prstGeom>
          <a:solidFill>
            <a:srgbClr val="1F2B28"/>
          </a:solidFill>
          <a:ln w="12700">
            <a:solidFill>
              <a:srgbClr val="1F2B28"/>
            </a:solidFill>
            <a:prstDash val="solid"/>
          </a:ln>
        </p:spPr>
      </p:sp>
      <p:sp>
        <p:nvSpPr>
          <p:cNvPr id="13" name="Text 8"/>
          <p:cNvSpPr/>
          <p:nvPr/>
        </p:nvSpPr>
        <p:spPr>
          <a:xfrm>
            <a:off x="7772400" y="3886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9"/>
          <p:cNvSpPr/>
          <p:nvPr/>
        </p:nvSpPr>
        <p:spPr>
          <a:xfrm>
            <a:off x="7772400" y="4160520"/>
            <a:ext cx="3593592"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sp>
        <p:nvSpPr>
          <p:cNvPr id="15" name="Shape 10"/>
          <p:cNvSpPr/>
          <p:nvPr/>
        </p:nvSpPr>
        <p:spPr>
          <a:xfrm>
            <a:off x="7498080" y="5212080"/>
            <a:ext cx="4142232" cy="868680"/>
          </a:xfrm>
          <a:prstGeom prst="roundRect">
            <a:avLst>
              <a:gd name="adj" fmla="val 21053"/>
            </a:avLst>
          </a:prstGeom>
          <a:solidFill>
            <a:srgbClr val="E3F0FF"/>
          </a:solidFill>
          <a:ln w="12700">
            <a:solidFill>
              <a:srgbClr val="E3F0FF"/>
            </a:solidFill>
            <a:prstDash val="solid"/>
          </a:ln>
        </p:spPr>
      </p:sp>
      <p:sp>
        <p:nvSpPr>
          <p:cNvPr id="16" name="Text 11"/>
          <p:cNvSpPr/>
          <p:nvPr/>
        </p:nvSpPr>
        <p:spPr>
          <a:xfrm>
            <a:off x="7818120" y="5349240"/>
            <a:ext cx="3547872" cy="5943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flag switches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once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and never switches back.</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Is every battery charged?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417320"/>
            <a:ext cx="11094415" cy="4663440"/>
          </a:xfrm>
          <a:prstGeom prst="roundRect">
            <a:avLst>
              <a:gd name="adj" fmla="val 4902"/>
            </a:avLst>
          </a:prstGeom>
          <a:solidFill>
            <a:srgbClr val="FFF5C7"/>
          </a:solidFill>
          <a:ln w="12700">
            <a:solidFill>
              <a:srgbClr val="FFF5C7"/>
            </a:solidFill>
            <a:prstDash val="solid"/>
          </a:ln>
        </p:spPr>
      </p:sp>
      <p:sp>
        <p:nvSpPr>
          <p:cNvPr id="9" name="Shape 5"/>
          <p:cNvSpPr/>
          <p:nvPr/>
        </p:nvSpPr>
        <p:spPr>
          <a:xfrm>
            <a:off x="868680" y="170992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70992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9456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print? Is that the right answer? Fix it.</a:t>
            </a:r>
            <a:endParaRPr lang="en-US" sz="2200" dirty="0"/>
          </a:p>
        </p:txBody>
      </p:sp>
      <p:sp>
        <p:nvSpPr>
          <p:cNvPr id="12" name="Shape 8"/>
          <p:cNvSpPr/>
          <p:nvPr/>
        </p:nvSpPr>
        <p:spPr>
          <a:xfrm>
            <a:off x="868680" y="2880360"/>
            <a:ext cx="6949440" cy="3154680"/>
          </a:xfrm>
          <a:prstGeom prst="roundRect">
            <a:avLst>
              <a:gd name="adj" fmla="val 3478"/>
            </a:avLst>
          </a:prstGeom>
          <a:solidFill>
            <a:srgbClr val="EEF3F1"/>
          </a:solidFill>
          <a:ln w="12700">
            <a:solidFill>
              <a:srgbClr val="E6E1D6"/>
            </a:solidFill>
            <a:prstDash val="solid"/>
          </a:ln>
        </p:spPr>
      </p:sp>
      <p:sp>
        <p:nvSpPr>
          <p:cNvPr id="13" name="Text 9"/>
          <p:cNvSpPr/>
          <p:nvPr/>
        </p:nvSpPr>
        <p:spPr>
          <a:xfrm>
            <a:off x="1143000" y="3063240"/>
            <a:ext cx="6400800" cy="2788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cells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cells.add(80); cells.add(15); cells.add(90);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allCharged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b : cells)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(b &lt; 20)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allCharged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allCharged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System.out.println(allCharged);</a:t>
            </a:r>
            <a:endParaRPr lang="en-US" sz="1500" dirty="0"/>
          </a:p>
        </p:txBody>
      </p:sp>
      <p:sp>
        <p:nvSpPr>
          <p:cNvPr id="14" name="Text 10"/>
          <p:cNvSpPr/>
          <p:nvPr/>
        </p:nvSpPr>
        <p:spPr>
          <a:xfrm>
            <a:off x="8092440" y="3063240"/>
            <a:ext cx="3291840" cy="146304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Hint: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trace allCharged after each of the three elements.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Two elements at a time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Consecutive pairs stop one early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949440" cy="3246120"/>
          </a:xfrm>
          <a:prstGeom prst="roundRect">
            <a:avLst>
              <a:gd name="adj" fmla="val 338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HIKE.JAVA</a:t>
            </a:r>
            <a:endParaRPr lang="en-US" sz="1050" dirty="0"/>
          </a:p>
        </p:txBody>
      </p:sp>
      <p:sp>
        <p:nvSpPr>
          <p:cNvPr id="10" name="Text 6"/>
          <p:cNvSpPr/>
          <p:nvPr/>
        </p:nvSpPr>
        <p:spPr>
          <a:xfrm>
            <a:off x="822960" y="2057400"/>
            <a:ext cx="640080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hike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hike.add(120); hike.add(135); hike.add(130);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hike.add(150); hike.add(145);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drops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hike.size() - 1;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(hike.get(i + 1) &lt; hike.get(i))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drops++;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System.out.println("Drops: " + drops);</a:t>
            </a:r>
            <a:endParaRPr lang="en-US" sz="1500" dirty="0"/>
          </a:p>
        </p:txBody>
      </p:sp>
      <p:sp>
        <p:nvSpPr>
          <p:cNvPr id="11" name="Shape 7"/>
          <p:cNvSpPr/>
          <p:nvPr/>
        </p:nvSpPr>
        <p:spPr>
          <a:xfrm>
            <a:off x="548640" y="4983480"/>
            <a:ext cx="6949440" cy="1097280"/>
          </a:xfrm>
          <a:prstGeom prst="roundRect">
            <a:avLst>
              <a:gd name="adj" fmla="val 10000"/>
            </a:avLst>
          </a:prstGeom>
          <a:solidFill>
            <a:srgbClr val="1F2B28"/>
          </a:solidFill>
          <a:ln w="12700">
            <a:solidFill>
              <a:srgbClr val="1F2B28"/>
            </a:solidFill>
            <a:prstDash val="solid"/>
          </a:ln>
        </p:spPr>
      </p:sp>
      <p:sp>
        <p:nvSpPr>
          <p:cNvPr id="12" name="Text 8"/>
          <p:cNvSpPr/>
          <p:nvPr/>
        </p:nvSpPr>
        <p:spPr>
          <a:xfrm>
            <a:off x="82296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94960"/>
            <a:ext cx="6400800"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Drops: 2</a:t>
            </a:r>
            <a:endParaRPr lang="en-US" sz="2000" dirty="0"/>
          </a:p>
        </p:txBody>
      </p:sp>
      <p:sp>
        <p:nvSpPr>
          <p:cNvPr id="14" name="Text 10"/>
          <p:cNvSpPr/>
          <p:nvPr/>
        </p:nvSpPr>
        <p:spPr>
          <a:xfrm>
            <a:off x="7726680" y="1600200"/>
            <a:ext cx="3840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PAIRS IN A LIST OF 5</a:t>
            </a:r>
            <a:endParaRPr lang="en-US" sz="1050" dirty="0"/>
          </a:p>
        </p:txBody>
      </p:sp>
      <p:sp>
        <p:nvSpPr>
          <p:cNvPr id="15" name="Shape 11"/>
          <p:cNvSpPr/>
          <p:nvPr/>
        </p:nvSpPr>
        <p:spPr>
          <a:xfrm>
            <a:off x="7726680" y="1965960"/>
            <a:ext cx="694944" cy="603504"/>
          </a:xfrm>
          <a:prstGeom prst="roundRect">
            <a:avLst>
              <a:gd name="adj" fmla="val 15152"/>
            </a:avLst>
          </a:prstGeom>
          <a:solidFill>
            <a:srgbClr val="FFFFFF"/>
          </a:solidFill>
          <a:ln w="12700">
            <a:solidFill>
              <a:srgbClr val="E6E1D6"/>
            </a:solidFill>
            <a:prstDash val="solid"/>
          </a:ln>
        </p:spPr>
      </p:sp>
      <p:sp>
        <p:nvSpPr>
          <p:cNvPr id="16" name="Text 12"/>
          <p:cNvSpPr/>
          <p:nvPr/>
        </p:nvSpPr>
        <p:spPr>
          <a:xfrm>
            <a:off x="7726680" y="1965960"/>
            <a:ext cx="694944" cy="603504"/>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120</a:t>
            </a:r>
            <a:endParaRPr lang="en-US" sz="1500" dirty="0"/>
          </a:p>
        </p:txBody>
      </p:sp>
      <p:sp>
        <p:nvSpPr>
          <p:cNvPr id="17" name="Text 13"/>
          <p:cNvSpPr/>
          <p:nvPr/>
        </p:nvSpPr>
        <p:spPr>
          <a:xfrm>
            <a:off x="7726680" y="2606040"/>
            <a:ext cx="694944"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8513064" y="1965960"/>
            <a:ext cx="694944" cy="603504"/>
          </a:xfrm>
          <a:prstGeom prst="roundRect">
            <a:avLst>
              <a:gd name="adj" fmla="val 15152"/>
            </a:avLst>
          </a:prstGeom>
          <a:solidFill>
            <a:srgbClr val="FFFFFF"/>
          </a:solidFill>
          <a:ln w="12700">
            <a:solidFill>
              <a:srgbClr val="E6E1D6"/>
            </a:solidFill>
            <a:prstDash val="solid"/>
          </a:ln>
        </p:spPr>
      </p:sp>
      <p:sp>
        <p:nvSpPr>
          <p:cNvPr id="19" name="Text 15"/>
          <p:cNvSpPr/>
          <p:nvPr/>
        </p:nvSpPr>
        <p:spPr>
          <a:xfrm>
            <a:off x="8513064" y="1965960"/>
            <a:ext cx="694944" cy="603504"/>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135</a:t>
            </a:r>
            <a:endParaRPr lang="en-US" sz="1500" dirty="0"/>
          </a:p>
        </p:txBody>
      </p:sp>
      <p:sp>
        <p:nvSpPr>
          <p:cNvPr id="20" name="Text 16"/>
          <p:cNvSpPr/>
          <p:nvPr/>
        </p:nvSpPr>
        <p:spPr>
          <a:xfrm>
            <a:off x="8513064" y="2606040"/>
            <a:ext cx="694944"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1" name="Shape 17"/>
          <p:cNvSpPr/>
          <p:nvPr/>
        </p:nvSpPr>
        <p:spPr>
          <a:xfrm>
            <a:off x="9299448" y="1965960"/>
            <a:ext cx="694944" cy="603504"/>
          </a:xfrm>
          <a:prstGeom prst="roundRect">
            <a:avLst>
              <a:gd name="adj" fmla="val 15152"/>
            </a:avLst>
          </a:prstGeom>
          <a:solidFill>
            <a:srgbClr val="FFFFFF"/>
          </a:solidFill>
          <a:ln w="12700">
            <a:solidFill>
              <a:srgbClr val="E6E1D6"/>
            </a:solidFill>
            <a:prstDash val="solid"/>
          </a:ln>
        </p:spPr>
      </p:sp>
      <p:sp>
        <p:nvSpPr>
          <p:cNvPr id="22" name="Text 18"/>
          <p:cNvSpPr/>
          <p:nvPr/>
        </p:nvSpPr>
        <p:spPr>
          <a:xfrm>
            <a:off x="9299448" y="1965960"/>
            <a:ext cx="694944" cy="603504"/>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130</a:t>
            </a:r>
            <a:endParaRPr lang="en-US" sz="1500" dirty="0"/>
          </a:p>
        </p:txBody>
      </p:sp>
      <p:sp>
        <p:nvSpPr>
          <p:cNvPr id="23" name="Text 19"/>
          <p:cNvSpPr/>
          <p:nvPr/>
        </p:nvSpPr>
        <p:spPr>
          <a:xfrm>
            <a:off x="9299448" y="2606040"/>
            <a:ext cx="694944"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4" name="Shape 20"/>
          <p:cNvSpPr/>
          <p:nvPr/>
        </p:nvSpPr>
        <p:spPr>
          <a:xfrm>
            <a:off x="10085832" y="1965960"/>
            <a:ext cx="694944" cy="603504"/>
          </a:xfrm>
          <a:prstGeom prst="roundRect">
            <a:avLst>
              <a:gd name="adj" fmla="val 15152"/>
            </a:avLst>
          </a:prstGeom>
          <a:solidFill>
            <a:srgbClr val="FFFFFF"/>
          </a:solidFill>
          <a:ln w="12700">
            <a:solidFill>
              <a:srgbClr val="E6E1D6"/>
            </a:solidFill>
            <a:prstDash val="solid"/>
          </a:ln>
        </p:spPr>
      </p:sp>
      <p:sp>
        <p:nvSpPr>
          <p:cNvPr id="25" name="Text 21"/>
          <p:cNvSpPr/>
          <p:nvPr/>
        </p:nvSpPr>
        <p:spPr>
          <a:xfrm>
            <a:off x="10085832" y="1965960"/>
            <a:ext cx="694944" cy="603504"/>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150</a:t>
            </a:r>
            <a:endParaRPr lang="en-US" sz="1500" dirty="0"/>
          </a:p>
        </p:txBody>
      </p:sp>
      <p:sp>
        <p:nvSpPr>
          <p:cNvPr id="26" name="Text 22"/>
          <p:cNvSpPr/>
          <p:nvPr/>
        </p:nvSpPr>
        <p:spPr>
          <a:xfrm>
            <a:off x="10085832" y="2606040"/>
            <a:ext cx="694944"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7" name="Shape 23"/>
          <p:cNvSpPr/>
          <p:nvPr/>
        </p:nvSpPr>
        <p:spPr>
          <a:xfrm>
            <a:off x="10872216" y="1965960"/>
            <a:ext cx="694944" cy="603504"/>
          </a:xfrm>
          <a:prstGeom prst="roundRect">
            <a:avLst>
              <a:gd name="adj" fmla="val 15152"/>
            </a:avLst>
          </a:prstGeom>
          <a:solidFill>
            <a:srgbClr val="FFFFFF"/>
          </a:solidFill>
          <a:ln w="12700">
            <a:solidFill>
              <a:srgbClr val="E6E1D6"/>
            </a:solidFill>
            <a:prstDash val="solid"/>
          </a:ln>
        </p:spPr>
      </p:sp>
      <p:sp>
        <p:nvSpPr>
          <p:cNvPr id="28" name="Text 24"/>
          <p:cNvSpPr/>
          <p:nvPr/>
        </p:nvSpPr>
        <p:spPr>
          <a:xfrm>
            <a:off x="10872216" y="1965960"/>
            <a:ext cx="694944" cy="603504"/>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145</a:t>
            </a:r>
            <a:endParaRPr lang="en-US" sz="1500" dirty="0"/>
          </a:p>
        </p:txBody>
      </p:sp>
      <p:sp>
        <p:nvSpPr>
          <p:cNvPr id="29" name="Text 25"/>
          <p:cNvSpPr/>
          <p:nvPr/>
        </p:nvSpPr>
        <p:spPr>
          <a:xfrm>
            <a:off x="10872216" y="2606040"/>
            <a:ext cx="694944"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200" dirty="0"/>
          </a:p>
        </p:txBody>
      </p:sp>
      <p:sp>
        <p:nvSpPr>
          <p:cNvPr id="30" name="Text 26"/>
          <p:cNvSpPr/>
          <p:nvPr/>
        </p:nvSpPr>
        <p:spPr>
          <a:xfrm>
            <a:off x="7726680" y="3017520"/>
            <a:ext cx="3913632" cy="3657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4 pairs: i = 0, 1, 2, 3</a:t>
            </a:r>
            <a:endParaRPr lang="en-US" sz="1700" dirty="0"/>
          </a:p>
        </p:txBody>
      </p:sp>
      <p:sp>
        <p:nvSpPr>
          <p:cNvPr id="31" name="Shape 27"/>
          <p:cNvSpPr/>
          <p:nvPr/>
        </p:nvSpPr>
        <p:spPr>
          <a:xfrm>
            <a:off x="7726680" y="3611880"/>
            <a:ext cx="3913632" cy="2468880"/>
          </a:xfrm>
          <a:prstGeom prst="roundRect">
            <a:avLst>
              <a:gd name="adj" fmla="val 7407"/>
            </a:avLst>
          </a:prstGeom>
          <a:solidFill>
            <a:srgbClr val="E3F0FF"/>
          </a:solidFill>
          <a:ln w="12700">
            <a:solidFill>
              <a:srgbClr val="E3F0FF"/>
            </a:solidFill>
            <a:prstDash val="solid"/>
          </a:ln>
        </p:spPr>
      </p:sp>
      <p:pic>
        <p:nvPicPr>
          <p:cNvPr id="3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3867912"/>
            <a:ext cx="566928" cy="566928"/>
          </a:xfrm>
          <a:prstGeom prst="rect">
            <a:avLst/>
          </a:prstGeom>
        </p:spPr>
      </p:pic>
      <p:sp>
        <p:nvSpPr>
          <p:cNvPr id="33" name="Text 28"/>
          <p:cNvSpPr/>
          <p:nvPr/>
        </p:nvSpPr>
        <p:spPr>
          <a:xfrm>
            <a:off x="8778240" y="3749040"/>
            <a:ext cx="2587752" cy="21945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Use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 &lt; list.size()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so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get(i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stays in range. Or start at 1 and look back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get(i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Is any username repeated?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949440" cy="3246120"/>
          </a:xfrm>
          <a:prstGeom prst="roundRect">
            <a:avLst>
              <a:gd name="adj" fmla="val 338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USERS.JAVA</a:t>
            </a:r>
            <a:endParaRPr lang="en-US" sz="1050" dirty="0"/>
          </a:p>
        </p:txBody>
      </p:sp>
      <p:sp>
        <p:nvSpPr>
          <p:cNvPr id="10" name="Text 6"/>
          <p:cNvSpPr/>
          <p:nvPr/>
        </p:nvSpPr>
        <p:spPr>
          <a:xfrm>
            <a:off x="822960" y="2057400"/>
            <a:ext cx="640080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users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users.add("kai"); users.add("rio");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users.add("zoe"); users.add("rio");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users.size();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users.size();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(users.get(i).equals(users.get(j)))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System.out.println(users.get(i));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983480"/>
            <a:ext cx="6949440" cy="1097280"/>
          </a:xfrm>
          <a:prstGeom prst="roundRect">
            <a:avLst>
              <a:gd name="adj" fmla="val 10000"/>
            </a:avLst>
          </a:prstGeom>
          <a:solidFill>
            <a:srgbClr val="1F2B28"/>
          </a:solidFill>
          <a:ln w="12700">
            <a:solidFill>
              <a:srgbClr val="1F2B28"/>
            </a:solidFill>
            <a:prstDash val="solid"/>
          </a:ln>
        </p:spPr>
      </p:sp>
      <p:sp>
        <p:nvSpPr>
          <p:cNvPr id="12" name="Text 8"/>
          <p:cNvSpPr/>
          <p:nvPr/>
        </p:nvSpPr>
        <p:spPr>
          <a:xfrm>
            <a:off x="82296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94960"/>
            <a:ext cx="6400800"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rio</a:t>
            </a:r>
            <a:endParaRPr lang="en-US" sz="2000" dirty="0"/>
          </a:p>
        </p:txBody>
      </p:sp>
      <p:sp>
        <p:nvSpPr>
          <p:cNvPr id="14" name="Shape 10"/>
          <p:cNvSpPr/>
          <p:nvPr/>
        </p:nvSpPr>
        <p:spPr>
          <a:xfrm>
            <a:off x="7726680" y="1554480"/>
            <a:ext cx="3913632" cy="2148840"/>
          </a:xfrm>
          <a:prstGeom prst="roundRect">
            <a:avLst>
              <a:gd name="adj" fmla="val 851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1810512"/>
            <a:ext cx="566928" cy="566928"/>
          </a:xfrm>
          <a:prstGeom prst="rect">
            <a:avLst/>
          </a:prstGeom>
        </p:spPr>
      </p:pic>
      <p:sp>
        <p:nvSpPr>
          <p:cNvPr id="16" name="Text 11"/>
          <p:cNvSpPr/>
          <p:nvPr/>
        </p:nvSpPr>
        <p:spPr>
          <a:xfrm>
            <a:off x="8778240" y="1691640"/>
            <a:ext cx="2587752" cy="1874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Inner loop starts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j = i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never compare an element with itself, and check each pair once.</a:t>
            </a:r>
            <a:endParaRPr lang="en-US" sz="1600" dirty="0"/>
          </a:p>
        </p:txBody>
      </p:sp>
      <p:sp>
        <p:nvSpPr>
          <p:cNvPr id="17" name="Shape 12"/>
          <p:cNvSpPr/>
          <p:nvPr/>
        </p:nvSpPr>
        <p:spPr>
          <a:xfrm>
            <a:off x="7726680" y="3886200"/>
            <a:ext cx="3913632" cy="2194560"/>
          </a:xfrm>
          <a:prstGeom prst="roundRect">
            <a:avLst>
              <a:gd name="adj" fmla="val 8333"/>
            </a:avLst>
          </a:prstGeom>
          <a:solidFill>
            <a:srgbClr val="FFF1DD"/>
          </a:solidFill>
          <a:ln w="12700">
            <a:solidFill>
              <a:srgbClr val="FFF1DD"/>
            </a:solidFill>
            <a:prstDash val="solid"/>
          </a:ln>
        </p:spPr>
      </p:sp>
      <p:pic>
        <p:nvPicPr>
          <p:cNvPr id="18"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001000" y="4142232"/>
            <a:ext cx="566928" cy="566928"/>
          </a:xfrm>
          <a:prstGeom prst="rect">
            <a:avLst/>
          </a:prstGeom>
        </p:spPr>
      </p:pic>
      <p:sp>
        <p:nvSpPr>
          <p:cNvPr id="19" name="Text 13"/>
          <p:cNvSpPr/>
          <p:nvPr/>
        </p:nvSpPr>
        <p:spPr>
          <a:xfrm>
            <a:off x="8778240" y="4023360"/>
            <a:ext cx="2587752" cy="1920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Strings: use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equals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Integer elements: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compares references, so unbox first: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int a = list.get(i);</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Changing the list as you go</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Inserting: step past what you added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949440" cy="3246120"/>
          </a:xfrm>
          <a:prstGeom prst="roundRect">
            <a:avLst>
              <a:gd name="adj" fmla="val 338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WORKOUT.JAVA</a:t>
            </a:r>
            <a:endParaRPr lang="en-US" sz="1050" dirty="0"/>
          </a:p>
        </p:txBody>
      </p:sp>
      <p:sp>
        <p:nvSpPr>
          <p:cNvPr id="10" name="Text 6"/>
          <p:cNvSpPr/>
          <p:nvPr/>
        </p:nvSpPr>
        <p:spPr>
          <a:xfrm>
            <a:off x="822960" y="2057400"/>
            <a:ext cx="640080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plan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plan.add("run"); plan.add("swim");</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plan.add("run");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plan.size();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(plan.get(i).equals("run"))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plan.add(i, "stretch");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System.out.println(plan);</a:t>
            </a:r>
            <a:endParaRPr lang="en-US" sz="1500" dirty="0"/>
          </a:p>
        </p:txBody>
      </p:sp>
      <p:sp>
        <p:nvSpPr>
          <p:cNvPr id="11" name="Shape 7"/>
          <p:cNvSpPr/>
          <p:nvPr/>
        </p:nvSpPr>
        <p:spPr>
          <a:xfrm>
            <a:off x="548640" y="4983480"/>
            <a:ext cx="6949440" cy="1097280"/>
          </a:xfrm>
          <a:prstGeom prst="roundRect">
            <a:avLst>
              <a:gd name="adj" fmla="val 10000"/>
            </a:avLst>
          </a:prstGeom>
          <a:solidFill>
            <a:srgbClr val="1F2B28"/>
          </a:solidFill>
          <a:ln w="12700">
            <a:solidFill>
              <a:srgbClr val="1F2B28"/>
            </a:solidFill>
            <a:prstDash val="solid"/>
          </a:ln>
        </p:spPr>
      </p:sp>
      <p:sp>
        <p:nvSpPr>
          <p:cNvPr id="12" name="Text 8"/>
          <p:cNvSpPr/>
          <p:nvPr/>
        </p:nvSpPr>
        <p:spPr>
          <a:xfrm>
            <a:off x="82296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94960"/>
            <a:ext cx="6400800"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[stretch, run, swim, stretch, run]</a:t>
            </a:r>
            <a:endParaRPr lang="en-US" sz="2000" dirty="0"/>
          </a:p>
        </p:txBody>
      </p:sp>
      <p:sp>
        <p:nvSpPr>
          <p:cNvPr id="14" name="Shape 10"/>
          <p:cNvSpPr/>
          <p:nvPr/>
        </p:nvSpPr>
        <p:spPr>
          <a:xfrm>
            <a:off x="7726680" y="1554480"/>
            <a:ext cx="3913632" cy="2286000"/>
          </a:xfrm>
          <a:prstGeom prst="roundRect">
            <a:avLst>
              <a:gd name="adj" fmla="val 8000"/>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1810512"/>
            <a:ext cx="566928" cy="566928"/>
          </a:xfrm>
          <a:prstGeom prst="rect">
            <a:avLst/>
          </a:prstGeom>
        </p:spPr>
      </p:pic>
      <p:sp>
        <p:nvSpPr>
          <p:cNvPr id="16" name="Text 11"/>
          <p:cNvSpPr/>
          <p:nvPr/>
        </p:nvSpPr>
        <p:spPr>
          <a:xfrm>
            <a:off x="8778240" y="1691640"/>
            <a:ext cx="2587752" cy="201168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add(i, value)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pushes the element at i, and everything after it, one place right.</a:t>
            </a:r>
            <a:endParaRPr lang="en-US" sz="1600" dirty="0"/>
          </a:p>
        </p:txBody>
      </p:sp>
      <p:sp>
        <p:nvSpPr>
          <p:cNvPr id="17" name="Shape 12"/>
          <p:cNvSpPr/>
          <p:nvPr/>
        </p:nvSpPr>
        <p:spPr>
          <a:xfrm>
            <a:off x="7726680" y="4023360"/>
            <a:ext cx="3913632" cy="2057400"/>
          </a:xfrm>
          <a:prstGeom prst="roundRect">
            <a:avLst>
              <a:gd name="adj" fmla="val 8889"/>
            </a:avLst>
          </a:prstGeom>
          <a:solidFill>
            <a:srgbClr val="FFF1DD"/>
          </a:solidFill>
          <a:ln w="12700">
            <a:solidFill>
              <a:srgbClr val="FFF1DD"/>
            </a:solidFill>
            <a:prstDash val="solid"/>
          </a:ln>
        </p:spPr>
      </p:sp>
      <p:pic>
        <p:nvPicPr>
          <p:cNvPr id="18"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001000" y="4279392"/>
            <a:ext cx="566928" cy="566928"/>
          </a:xfrm>
          <a:prstGeom prst="rect">
            <a:avLst/>
          </a:prstGeom>
        </p:spPr>
      </p:pic>
      <p:sp>
        <p:nvSpPr>
          <p:cNvPr id="19" name="Text 13"/>
          <p:cNvSpPr/>
          <p:nvPr/>
        </p:nvSpPr>
        <p:spPr>
          <a:xfrm>
            <a:off x="8778240" y="4160520"/>
            <a:ext cx="2587752" cy="1783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Without the extra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loop finds the same "run" again and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never ends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Deleting forward skips an element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949440" cy="3017520"/>
          </a:xfrm>
          <a:prstGeom prst="roundRect">
            <a:avLst>
              <a:gd name="adj" fmla="val 3636"/>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CLEANUP.JAVA</a:t>
            </a:r>
            <a:endParaRPr lang="en-US" sz="1050" dirty="0"/>
          </a:p>
        </p:txBody>
      </p:sp>
      <p:sp>
        <p:nvSpPr>
          <p:cNvPr id="10" name="Text 6"/>
          <p:cNvSpPr/>
          <p:nvPr/>
        </p:nvSpPr>
        <p:spPr>
          <a:xfrm>
            <a:off x="822960" y="2057400"/>
            <a:ext cx="640080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data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data.add(0); data.add(0);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data.add(5); data.add(0);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data.size();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(data.get(i)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data.remove(i);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System.out.println(data);</a:t>
            </a:r>
            <a:endParaRPr lang="en-US" sz="1500" dirty="0"/>
          </a:p>
        </p:txBody>
      </p:sp>
      <p:sp>
        <p:nvSpPr>
          <p:cNvPr id="11" name="Shape 7"/>
          <p:cNvSpPr/>
          <p:nvPr/>
        </p:nvSpPr>
        <p:spPr>
          <a:xfrm>
            <a:off x="548640" y="4754880"/>
            <a:ext cx="69494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4892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166360"/>
            <a:ext cx="64008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5]</a:t>
            </a:r>
            <a:endParaRPr lang="en-US" sz="2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7726680" y="1554480"/>
          <a:ext cx="3913632" cy="914400"/>
        </p:xfrm>
        <a:graphic>
          <a:graphicData uri="http://schemas.openxmlformats.org/drawingml/2006/table">
            <a:tbl>
              <a:tblPr/>
              <a:tblGrid>
                <a:gridCol w="640080"/>
                <a:gridCol w="1097280"/>
                <a:gridCol w="2176272"/>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get(i)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List after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 5, 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 5, 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 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7726680" y="3749040"/>
            <a:ext cx="3913632" cy="1920240"/>
          </a:xfrm>
          <a:prstGeom prst="roundRect">
            <a:avLst>
              <a:gd name="adj" fmla="val 9524"/>
            </a:avLst>
          </a:prstGeom>
          <a:solidFill>
            <a:srgbClr val="FFF1DD"/>
          </a:solidFill>
          <a:ln w="12700">
            <a:solidFill>
              <a:srgbClr val="FFF1DD"/>
            </a:solidFill>
            <a:prstDash val="solid"/>
          </a:ln>
        </p:spPr>
      </p:sp>
      <p:pic>
        <p:nvPicPr>
          <p:cNvPr id="16"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001000" y="4005072"/>
            <a:ext cx="566928" cy="566928"/>
          </a:xfrm>
          <a:prstGeom prst="rect">
            <a:avLst/>
          </a:prstGeom>
        </p:spPr>
      </p:pic>
      <p:sp>
        <p:nvSpPr>
          <p:cNvPr id="17" name="Text 11"/>
          <p:cNvSpPr/>
          <p:nvPr/>
        </p:nvSpPr>
        <p:spPr>
          <a:xfrm>
            <a:off x="8778240" y="3886200"/>
            <a:ext cx="2587752" cy="16459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After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remove(i)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next element slides into index i. The loop's i++ jumps over it.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ways to delete safely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6217920" cy="2377440"/>
          </a:xfrm>
          <a:prstGeom prst="roundRect">
            <a:avLst>
              <a:gd name="adj" fmla="val 4615"/>
            </a:avLst>
          </a:prstGeom>
          <a:solidFill>
            <a:srgbClr val="EEF3F1"/>
          </a:solidFill>
          <a:ln w="12700">
            <a:solidFill>
              <a:srgbClr val="E6E1D6"/>
            </a:solidFill>
            <a:prstDash val="solid"/>
          </a:ln>
        </p:spPr>
      </p:sp>
      <p:sp>
        <p:nvSpPr>
          <p:cNvPr id="9" name="Text 5"/>
          <p:cNvSpPr/>
          <p:nvPr/>
        </p:nvSpPr>
        <p:spPr>
          <a:xfrm>
            <a:off x="822960" y="1737360"/>
            <a:ext cx="56692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 1: WALK BACKWARD</a:t>
            </a:r>
            <a:endParaRPr lang="en-US" sz="1050" dirty="0"/>
          </a:p>
        </p:txBody>
      </p:sp>
      <p:sp>
        <p:nvSpPr>
          <p:cNvPr id="10" name="Text 6"/>
          <p:cNvSpPr/>
          <p:nvPr/>
        </p:nvSpPr>
        <p:spPr>
          <a:xfrm>
            <a:off x="822960" y="2057400"/>
            <a:ext cx="566928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data.size() - 1;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(data.get(i)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data.remove(i);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System.out.println(data);</a:t>
            </a:r>
            <a:endParaRPr lang="en-US" sz="1500" dirty="0"/>
          </a:p>
        </p:txBody>
      </p:sp>
      <p:sp>
        <p:nvSpPr>
          <p:cNvPr id="11" name="Shape 7"/>
          <p:cNvSpPr/>
          <p:nvPr/>
        </p:nvSpPr>
        <p:spPr>
          <a:xfrm>
            <a:off x="548640" y="4069080"/>
            <a:ext cx="621792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206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480560"/>
            <a:ext cx="566928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sp>
        <p:nvSpPr>
          <p:cNvPr id="14" name="Shape 10"/>
          <p:cNvSpPr/>
          <p:nvPr/>
        </p:nvSpPr>
        <p:spPr>
          <a:xfrm>
            <a:off x="6995160" y="1554480"/>
            <a:ext cx="4645152" cy="3383280"/>
          </a:xfrm>
          <a:prstGeom prst="roundRect">
            <a:avLst>
              <a:gd name="adj" fmla="val 3243"/>
            </a:avLst>
          </a:prstGeom>
          <a:solidFill>
            <a:srgbClr val="EEF3F1"/>
          </a:solidFill>
          <a:ln w="12700">
            <a:solidFill>
              <a:srgbClr val="E6E1D6"/>
            </a:solidFill>
            <a:prstDash val="solid"/>
          </a:ln>
        </p:spPr>
      </p:sp>
      <p:sp>
        <p:nvSpPr>
          <p:cNvPr id="15" name="Text 11"/>
          <p:cNvSpPr/>
          <p:nvPr/>
        </p:nvSpPr>
        <p:spPr>
          <a:xfrm>
            <a:off x="7269480" y="1737360"/>
            <a:ext cx="40965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 2: I++ ONLY IF KEPT</a:t>
            </a:r>
            <a:endParaRPr lang="en-US" sz="1050" dirty="0"/>
          </a:p>
        </p:txBody>
      </p:sp>
      <p:sp>
        <p:nvSpPr>
          <p:cNvPr id="16" name="Text 12"/>
          <p:cNvSpPr/>
          <p:nvPr/>
        </p:nvSpPr>
        <p:spPr>
          <a:xfrm>
            <a:off x="7269480" y="2057400"/>
            <a:ext cx="4096512"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 &lt; data.size())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(data.get(i)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data.remove(i);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System.out.println(data);</a:t>
            </a:r>
            <a:endParaRPr lang="en-US" sz="1500" dirty="0"/>
          </a:p>
        </p:txBody>
      </p:sp>
      <p:sp>
        <p:nvSpPr>
          <p:cNvPr id="17" name="Shape 13"/>
          <p:cNvSpPr/>
          <p:nvPr/>
        </p:nvSpPr>
        <p:spPr>
          <a:xfrm>
            <a:off x="6995160" y="5074920"/>
            <a:ext cx="4645152" cy="868680"/>
          </a:xfrm>
          <a:prstGeom prst="roundRect">
            <a:avLst>
              <a:gd name="adj" fmla="val 12632"/>
            </a:avLst>
          </a:prstGeom>
          <a:solidFill>
            <a:srgbClr val="1F2B28"/>
          </a:solidFill>
          <a:ln w="12700">
            <a:solidFill>
              <a:srgbClr val="1F2B28"/>
            </a:solidFill>
            <a:prstDash val="solid"/>
          </a:ln>
        </p:spPr>
      </p:sp>
      <p:sp>
        <p:nvSpPr>
          <p:cNvPr id="18" name="Text 14"/>
          <p:cNvSpPr/>
          <p:nvPr/>
        </p:nvSpPr>
        <p:spPr>
          <a:xfrm>
            <a:off x="7269480" y="5212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7269480" y="5486400"/>
            <a:ext cx="409651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sp>
        <p:nvSpPr>
          <p:cNvPr id="20" name="Shape 16"/>
          <p:cNvSpPr/>
          <p:nvPr/>
        </p:nvSpPr>
        <p:spPr>
          <a:xfrm>
            <a:off x="548640" y="5074920"/>
            <a:ext cx="6217920" cy="1005840"/>
          </a:xfrm>
          <a:prstGeom prst="roundRect">
            <a:avLst>
              <a:gd name="adj" fmla="val 18182"/>
            </a:avLst>
          </a:prstGeom>
          <a:solidFill>
            <a:srgbClr val="FFF1DD"/>
          </a:solidFill>
          <a:ln w="12700">
            <a:solidFill>
              <a:srgbClr val="FFF1DD"/>
            </a:solidFill>
            <a:prstDash val="solid"/>
          </a:ln>
        </p:spPr>
      </p:sp>
      <p:pic>
        <p:nvPicPr>
          <p:cNvPr id="21"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330952"/>
            <a:ext cx="566928" cy="566928"/>
          </a:xfrm>
          <a:prstGeom prst="rect">
            <a:avLst/>
          </a:prstGeom>
        </p:spPr>
      </p:pic>
      <p:sp>
        <p:nvSpPr>
          <p:cNvPr id="22" name="Text 17"/>
          <p:cNvSpPr/>
          <p:nvPr/>
        </p:nvSpPr>
        <p:spPr>
          <a:xfrm>
            <a:off x="1600200" y="5212080"/>
            <a:ext cx="4892040" cy="7315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Not in an enhanced for loop: changing the size there throws an exception.</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a backward delete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list after each removal. What prints?</a:t>
            </a:r>
            <a:endParaRPr lang="en-US" sz="2200" dirty="0"/>
          </a:p>
        </p:txBody>
      </p:sp>
      <p:sp>
        <p:nvSpPr>
          <p:cNvPr id="12" name="Shape 8"/>
          <p:cNvSpPr/>
          <p:nvPr/>
        </p:nvSpPr>
        <p:spPr>
          <a:xfrm>
            <a:off x="868680" y="2971800"/>
            <a:ext cx="694944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6400800" cy="2377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nums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nums.add(1); nums.add(3); nums.add(4);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nums.add(5); nums.add(6);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nums.size() - 1;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(nums.get(i) % 2 == 1)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nums.remove(i);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System.out.println(nums);</a:t>
            </a:r>
            <a:endParaRPr lang="en-US" sz="15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8046720" y="2971800"/>
          <a:ext cx="3291840" cy="914400"/>
        </p:xfrm>
        <a:graphic>
          <a:graphicData uri="http://schemas.openxmlformats.org/drawingml/2006/table">
            <a:tbl>
              <a:tblPr/>
              <a:tblGrid>
                <a:gridCol w="640080"/>
                <a:gridCol w="2651760"/>
              </a:tblGrid>
              <a:tr h="43891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List after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3891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3891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3891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3891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3891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Move, flip, and filter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 and rotate with remove and add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694944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LINE.JAVA</a:t>
            </a:r>
            <a:endParaRPr lang="en-US" sz="1050" dirty="0"/>
          </a:p>
        </p:txBody>
      </p:sp>
      <p:sp>
        <p:nvSpPr>
          <p:cNvPr id="10" name="Text 6"/>
          <p:cNvSpPr/>
          <p:nvPr/>
        </p:nvSpPr>
        <p:spPr>
          <a:xfrm>
            <a:off x="822960" y="2057400"/>
            <a:ext cx="6400800" cy="2057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line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line.add("Mo"); line.add("Lu");</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line.add("Ty"); line.add("Jo");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line.add(line.remove(0));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System.out.println(line);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line.remove(line.size()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line.add(0,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System.out.println(line);</a:t>
            </a:r>
            <a:endParaRPr lang="en-US" sz="1500" dirty="0"/>
          </a:p>
        </p:txBody>
      </p:sp>
      <p:sp>
        <p:nvSpPr>
          <p:cNvPr id="11" name="Shape 7"/>
          <p:cNvSpPr/>
          <p:nvPr/>
        </p:nvSpPr>
        <p:spPr>
          <a:xfrm>
            <a:off x="548640" y="4480560"/>
            <a:ext cx="6949440" cy="1600200"/>
          </a:xfrm>
          <a:prstGeom prst="roundRect">
            <a:avLst>
              <a:gd name="adj" fmla="val 6857"/>
            </a:avLst>
          </a:prstGeom>
          <a:solidFill>
            <a:srgbClr val="1F2B28"/>
          </a:solidFill>
          <a:ln w="12700">
            <a:solidFill>
              <a:srgbClr val="1F2B28"/>
            </a:solidFill>
            <a:prstDash val="solid"/>
          </a:ln>
        </p:spPr>
      </p:sp>
      <p:sp>
        <p:nvSpPr>
          <p:cNvPr id="12" name="Text 8"/>
          <p:cNvSpPr/>
          <p:nvPr/>
        </p:nvSpPr>
        <p:spPr>
          <a:xfrm>
            <a:off x="822960" y="4617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892040"/>
            <a:ext cx="6400800" cy="10972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[Lu, Ty, Jo, Mo]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Lu, Ty, Jo]</a:t>
            </a:r>
            <a:endParaRPr lang="en-US" sz="2000" dirty="0"/>
          </a:p>
        </p:txBody>
      </p:sp>
      <p:sp>
        <p:nvSpPr>
          <p:cNvPr id="14" name="Shape 10"/>
          <p:cNvSpPr/>
          <p:nvPr/>
        </p:nvSpPr>
        <p:spPr>
          <a:xfrm>
            <a:off x="7726680" y="1554480"/>
            <a:ext cx="3913632" cy="2148840"/>
          </a:xfrm>
          <a:prstGeom prst="roundRect">
            <a:avLst>
              <a:gd name="adj" fmla="val 851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1810512"/>
            <a:ext cx="566928" cy="566928"/>
          </a:xfrm>
          <a:prstGeom prst="rect">
            <a:avLst/>
          </a:prstGeom>
        </p:spPr>
      </p:pic>
      <p:sp>
        <p:nvSpPr>
          <p:cNvPr id="16" name="Text 11"/>
          <p:cNvSpPr/>
          <p:nvPr/>
        </p:nvSpPr>
        <p:spPr>
          <a:xfrm>
            <a:off x="8778240" y="1691640"/>
            <a:ext cx="2587752" cy="18745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Rotate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element that leaves one end comes back at the other.</a:t>
            </a:r>
            <a:endParaRPr lang="en-US" sz="1600" dirty="0"/>
          </a:p>
        </p:txBody>
      </p:sp>
      <p:sp>
        <p:nvSpPr>
          <p:cNvPr id="17" name="Shape 12"/>
          <p:cNvSpPr/>
          <p:nvPr/>
        </p:nvSpPr>
        <p:spPr>
          <a:xfrm>
            <a:off x="7726680" y="3931920"/>
            <a:ext cx="3913632" cy="2148840"/>
          </a:xfrm>
          <a:prstGeom prst="roundRect">
            <a:avLst>
              <a:gd name="adj" fmla="val 8511"/>
            </a:avLst>
          </a:prstGeom>
          <a:solidFill>
            <a:srgbClr val="DDF5EE"/>
          </a:solidFill>
          <a:ln w="12700">
            <a:solidFill>
              <a:srgbClr val="DDF5EE"/>
            </a:solidFill>
            <a:prstDash val="solid"/>
          </a:ln>
        </p:spPr>
      </p:sp>
      <p:pic>
        <p:nvPicPr>
          <p:cNvPr id="18" name="Image 2" descr="/private/tmp/claude-501/-Users-jamemclaughlin-Projects-HopperLearn/c79be0e7-6e47-4000-8505-888903230d9a/scratchpad/slides21/assets/image-5-1.png">    </p:cNvPr>
          <p:cNvPicPr>
            <a:picLocks noChangeAspect="1"/>
          </p:cNvPicPr>
          <p:nvPr/>
        </p:nvPicPr>
        <p:blipFill>
          <a:blip r:embed="rId3"/>
          <a:stretch>
            <a:fillRect/>
          </a:stretch>
        </p:blipFill>
        <p:spPr>
          <a:xfrm>
            <a:off x="8001000" y="4187952"/>
            <a:ext cx="566928" cy="566928"/>
          </a:xfrm>
          <a:prstGeom prst="rect">
            <a:avLst/>
          </a:prstGeom>
        </p:spPr>
      </p:pic>
      <p:sp>
        <p:nvSpPr>
          <p:cNvPr id="19" name="Text 13"/>
          <p:cNvSpPr/>
          <p:nvPr/>
        </p:nvSpPr>
        <p:spPr>
          <a:xfrm>
            <a:off x="8778240" y="4069080"/>
            <a:ext cx="2587752" cy="18745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Shift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one element falls off, and a new value fills the empty end.</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Reverse: swap pairs, stop halfway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6949440" cy="3429000"/>
          </a:xfrm>
          <a:prstGeom prst="roundRect">
            <a:avLst>
              <a:gd name="adj" fmla="val 320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FLIP.JAVA</a:t>
            </a:r>
            <a:endParaRPr lang="en-US" sz="1050" dirty="0"/>
          </a:p>
        </p:txBody>
      </p:sp>
      <p:sp>
        <p:nvSpPr>
          <p:cNvPr id="10" name="Text 6"/>
          <p:cNvSpPr/>
          <p:nvPr/>
        </p:nvSpPr>
        <p:spPr>
          <a:xfrm>
            <a:off x="822960" y="2057400"/>
            <a:ext cx="6400800" cy="2743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ArrayList&lt;Integer&gt; nums = new ArrayList&lt;Integer&gt;();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k = 1; k &lt;= 6; 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nums.add(k);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last = nums.size()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nums.size() / 2;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temp = nums.get(i);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nums.set(i, nums.get(last -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nums.set(last - i, temp);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System.out.println(nums);</a:t>
            </a:r>
            <a:endParaRPr lang="en-US" sz="1500" dirty="0"/>
          </a:p>
        </p:txBody>
      </p:sp>
      <p:sp>
        <p:nvSpPr>
          <p:cNvPr id="11" name="Shape 7"/>
          <p:cNvSpPr/>
          <p:nvPr/>
        </p:nvSpPr>
        <p:spPr>
          <a:xfrm>
            <a:off x="548640" y="5166360"/>
            <a:ext cx="69494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53035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577840"/>
            <a:ext cx="64008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 5, 4, 3, 2, 1]</a:t>
            </a:r>
            <a:endParaRPr lang="en-US" sz="2000" dirty="0"/>
          </a:p>
        </p:txBody>
      </p:sp>
      <p:sp>
        <p:nvSpPr>
          <p:cNvPr id="14" name="Shape 10"/>
          <p:cNvSpPr/>
          <p:nvPr/>
        </p:nvSpPr>
        <p:spPr>
          <a:xfrm>
            <a:off x="7726680" y="1554480"/>
            <a:ext cx="3913632" cy="2148840"/>
          </a:xfrm>
          <a:prstGeom prst="roundRect">
            <a:avLst>
              <a:gd name="adj" fmla="val 851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1810512"/>
            <a:ext cx="566928" cy="566928"/>
          </a:xfrm>
          <a:prstGeom prst="rect">
            <a:avLst/>
          </a:prstGeom>
        </p:spPr>
      </p:pic>
      <p:sp>
        <p:nvSpPr>
          <p:cNvPr id="16" name="Text 11"/>
          <p:cNvSpPr/>
          <p:nvPr/>
        </p:nvSpPr>
        <p:spPr>
          <a:xfrm>
            <a:off x="8778240" y="1691640"/>
            <a:ext cx="2587752" cy="1874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partner of index i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last - 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Save one value in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temp</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before the swap.</a:t>
            </a:r>
            <a:endParaRPr lang="en-US" sz="1600" dirty="0"/>
          </a:p>
        </p:txBody>
      </p:sp>
      <p:sp>
        <p:nvSpPr>
          <p:cNvPr id="17" name="Shape 12"/>
          <p:cNvSpPr/>
          <p:nvPr/>
        </p:nvSpPr>
        <p:spPr>
          <a:xfrm>
            <a:off x="7726680" y="3931920"/>
            <a:ext cx="3913632" cy="2148840"/>
          </a:xfrm>
          <a:prstGeom prst="roundRect">
            <a:avLst>
              <a:gd name="adj" fmla="val 8511"/>
            </a:avLst>
          </a:prstGeom>
          <a:solidFill>
            <a:srgbClr val="FFF1DD"/>
          </a:solidFill>
          <a:ln w="12700">
            <a:solidFill>
              <a:srgbClr val="FFF1DD"/>
            </a:solidFill>
            <a:prstDash val="solid"/>
          </a:ln>
        </p:spPr>
      </p:sp>
      <p:pic>
        <p:nvPicPr>
          <p:cNvPr id="18"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001000" y="4187952"/>
            <a:ext cx="566928" cy="566928"/>
          </a:xfrm>
          <a:prstGeom prst="rect">
            <a:avLst/>
          </a:prstGeom>
        </p:spPr>
      </p:pic>
      <p:sp>
        <p:nvSpPr>
          <p:cNvPr id="19" name="Text 13"/>
          <p:cNvSpPr/>
          <p:nvPr/>
        </p:nvSpPr>
        <p:spPr>
          <a:xfrm>
            <a:off x="8778240" y="4069080"/>
            <a:ext cx="2587752" cy="1874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Stop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size() / 2</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Going all the way swaps everything back.</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Build a new list from two collections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6949440" cy="3429000"/>
          </a:xfrm>
          <a:prstGeom prst="roundRect">
            <a:avLst>
              <a:gd name="adj" fmla="val 320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SUPPLIES.JAVA</a:t>
            </a:r>
            <a:endParaRPr lang="en-US" sz="1050" dirty="0"/>
          </a:p>
        </p:txBody>
      </p:sp>
      <p:sp>
        <p:nvSpPr>
          <p:cNvPr id="10" name="Text 6"/>
          <p:cNvSpPr/>
          <p:nvPr/>
        </p:nvSpPr>
        <p:spPr>
          <a:xfrm>
            <a:off x="822960" y="2057400"/>
            <a:ext cx="6400800" cy="2743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items = {"pen", "pad", "ink", "tape"};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ArrayList&lt;Double&gt; prices = new ArrayList&lt;Double&gt;();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prices.add(1.5); prices.add(3.25);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prices.add(0.75);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cheap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prices.size();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(prices.get(i) &lt; 2.0)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cheap.add(items[i]);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System.out.println(cheap);</a:t>
            </a:r>
            <a:endParaRPr lang="en-US" sz="1500" dirty="0"/>
          </a:p>
        </p:txBody>
      </p:sp>
      <p:sp>
        <p:nvSpPr>
          <p:cNvPr id="11" name="Shape 7"/>
          <p:cNvSpPr/>
          <p:nvPr/>
        </p:nvSpPr>
        <p:spPr>
          <a:xfrm>
            <a:off x="548640" y="5166360"/>
            <a:ext cx="69494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53035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577840"/>
            <a:ext cx="64008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[pen, ink]</a:t>
            </a:r>
            <a:endParaRPr lang="en-US" sz="2000" dirty="0"/>
          </a:p>
        </p:txBody>
      </p:sp>
      <p:sp>
        <p:nvSpPr>
          <p:cNvPr id="14" name="Shape 10"/>
          <p:cNvSpPr/>
          <p:nvPr/>
        </p:nvSpPr>
        <p:spPr>
          <a:xfrm>
            <a:off x="7726680" y="1554480"/>
            <a:ext cx="3913632" cy="2148840"/>
          </a:xfrm>
          <a:prstGeom prst="roundRect">
            <a:avLst>
              <a:gd name="adj" fmla="val 851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1810512"/>
            <a:ext cx="566928" cy="566928"/>
          </a:xfrm>
          <a:prstGeom prst="rect">
            <a:avLst/>
          </a:prstGeom>
        </p:spPr>
      </p:pic>
      <p:sp>
        <p:nvSpPr>
          <p:cNvPr id="16" name="Text 11"/>
          <p:cNvSpPr/>
          <p:nvPr/>
        </p:nvSpPr>
        <p:spPr>
          <a:xfrm>
            <a:off x="8778240" y="1691640"/>
            <a:ext cx="2587752" cy="18745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Filtered list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add matches to a new list. The original stays whole.</a:t>
            </a:r>
            <a:endParaRPr lang="en-US" sz="1600" dirty="0"/>
          </a:p>
        </p:txBody>
      </p:sp>
      <p:sp>
        <p:nvSpPr>
          <p:cNvPr id="17" name="Shape 12"/>
          <p:cNvSpPr/>
          <p:nvPr/>
        </p:nvSpPr>
        <p:spPr>
          <a:xfrm>
            <a:off x="7726680" y="3931920"/>
            <a:ext cx="3913632" cy="2148840"/>
          </a:xfrm>
          <a:prstGeom prst="roundRect">
            <a:avLst>
              <a:gd name="adj" fmla="val 8511"/>
            </a:avLst>
          </a:prstGeom>
          <a:solidFill>
            <a:srgbClr val="FFF1DD"/>
          </a:solidFill>
          <a:ln w="12700">
            <a:solidFill>
              <a:srgbClr val="FFF1DD"/>
            </a:solidFill>
            <a:prstDash val="solid"/>
          </a:ln>
        </p:spPr>
      </p:sp>
      <p:pic>
        <p:nvPicPr>
          <p:cNvPr id="18"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001000" y="4187952"/>
            <a:ext cx="566928" cy="566928"/>
          </a:xfrm>
          <a:prstGeom prst="rect">
            <a:avLst/>
          </a:prstGeom>
        </p:spPr>
      </p:pic>
      <p:sp>
        <p:nvSpPr>
          <p:cNvPr id="19" name="Text 13"/>
          <p:cNvSpPr/>
          <p:nvPr/>
        </p:nvSpPr>
        <p:spPr>
          <a:xfrm>
            <a:off x="8778240" y="4069080"/>
            <a:ext cx="2587752" cy="1874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Side by side: one index for both, bounded by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shorter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collection.</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Consecutive pair</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Two elements next to each other in a list.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add(i, value): later elements move one place right.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Delete</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remove(i): later elements move one place left.</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 / rotate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Move every element one place; a rotate wraps the end around.</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Reverse</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Swap pairs from the outside in, stopping halfway.</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Filtered list</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new list of only the elements that pass a test.</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 or delete?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4.10 Implementing ArrayList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inserting and deleting during a loop need opposite fixes.</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add(i, value) moves elements ______, so I ______; remove(i) moves them ______, so I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List Surgery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4.10: Implementing ArrayList Algorithms</dc:title>
  <dc:subject>PptxGenJS Presentation</dc:subject>
  <dc:creator>Hopper</dc:creator>
  <cp:lastModifiedBy>Hopper</cp:lastModifiedBy>
  <cp:revision>1</cp:revision>
  <dcterms:created xsi:type="dcterms:W3CDTF">2026-10-16T20:33:17Z</dcterms:created>
  <dcterms:modified xsi:type="dcterms:W3CDTF">2026-10-16T20:33:17Z</dcterms:modified>
</cp:coreProperties>
</file>