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4.1 opens Unit 4, Data Collections. Before students learn to store many values in arrays (4.3), they look at where data comes from and what can go wrong: privacy, algorithmic bias, how data was collected, missing or wrong values, and whether a data set fits the question. Every app, school, and person in this deck is made up. The Java uses only Units 1 to 3: String methods, if statements, and int arithmetic.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A weather forecast needs only a rough location (a city or ZIP code). It does not need contacts, photos, a birthday, or an exact location every minute. Ask: what could go wrong if the app kept all of it? Collect a few ideas (a leak, selling the data, someone tracking you). That is today's first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Point out that most of today is about questions to ask before and while using data; the code is short and uses only what students already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the data comes from: very often, from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terms: personal data is anything about a specific person; privacy is a person's ability to control who knows it. Stress the last line of the callout: none of these risks needs a bug. A program that works perfectly still puts privacy at risk just by holding the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down the funnel. Each fact alone matches many students; together they match one. Ask: which single field would you remove to make the set much safer? Any one of them helps, but the real lesson is to collect only what the program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Programmers decide how much risk users carry, and users usually cannot see the code. Go through the habits; the first one is the strongest, because data that was never collected cannot leak, be sold, or be combined. Note for students who know private from 3.8: private controls which code can use a variable, not which people can see the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it: the card number has 16 characters, so card.length() - 4 is 12, and substring(12) is the last four characters, "6677". The shopper can still recognize the card; someone looking over a shoulder learns almost nothing. Ask: why use card.length() - 4 instead of typing 12? It works for card numbers of any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B is the best design. Parents need to know where the bus is, not where each child is all day. A collects far more than needed and keeps it forever. C tracks children everywhere, not just on the bus. D: making a variable private limits which code can use it; it does not reduce what is collected or who can see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harms are not about privacy. They are about fairness.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test is whether you can predict who will be harmed. A glitch lands on whoever happened to be there; bias lands on the same group every time, because the cause is in the program's rules or its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indexOf("-") is -1 only when the name has no hyphen, so every hyphenated last name fails the test. The program never crashes and does exactly what was written. But the same group is rejected every time: systemic, repeated, unfair to a specific group. Ask for a fix: accept any name with length() &gt;=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Bias often hides because programmers test with names, ages, and devices like their own. The hyphen rule passes every test if no tester has a hyphenated name. Testing from 3.2 still applies: include cases from the people the program serves, not only the people who wrote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code cannot fix data that was gathered badly, or values that are missing or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question, same code, same arithmetic: 18 * 100 / 20 is 90, and 60 * 100 / 400 is 15. The only difference is who was asked. Students at the bike rack are the students who bike. Concluding that 90 percent of the school bikes extrapolates from a biased group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bike survey only ever happens at the bike rack, asking 2,000 students instead of 20 just repeats the same tilt 2,000 times. Fix the method first: reach every kind of student, for example every homeroom.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student was absent for quiz 3 and the gradebook stored 0 instead of marking it missing. The loop-free code is correct: 90 + 85 + 0 + 95 is 270, and 270 / 4 is 67. Leaving out the missing quiz gives 270 / 3, which is 90. The code is fine; the data made the result wrong. A value typed wrong (95 typed as 9) would be inaccurate data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biased collection (only people already at the library are asked about library use); 2 inaccurate (the value is there but wrong); 3 incomplete (values are missing); 4 biased collection (night owls answer a poll posted at midnight). Rows 1 and 4 are about who was reached, not about the values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check, before any code: is this even the right data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yes, the data records the station and time of every ride. 2 yes, every ride has a date. 3 no, people who never rent a bike never appear in the data. 4 not reliably, a ride shows someone rented a bike, not whether they enjoyed it. A data set gathered for one question may not answer a different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pick one app they use and ask the five questions about it; cold-call two pairs. Listen for: should it collect this, how was it gathered, is it complete and correct, is the rule fair to every group, does it answer the question. Then hand out the Handle With Care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4.1</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Handle With Care</a:t>
            </a:r>
            <a:endParaRPr lang="en-US" sz="5400" dirty="0"/>
          </a:p>
        </p:txBody>
      </p:sp>
      <p:sp>
        <p:nvSpPr>
          <p:cNvPr id="5" name="Text 2"/>
          <p:cNvSpPr/>
          <p:nvPr/>
        </p:nvSpPr>
        <p:spPr>
          <a:xfrm>
            <a:off x="548640" y="3611880"/>
            <a:ext cx="71323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Ethical and social issues around data collection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4.1</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the app really need?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of these does a free weather app need?</a:t>
            </a:r>
            <a:endParaRPr lang="en-US" sz="2200" dirty="0"/>
          </a:p>
        </p:txBody>
      </p:sp>
      <p:sp>
        <p:nvSpPr>
          <p:cNvPr id="12" name="Shape 8"/>
          <p:cNvSpPr/>
          <p:nvPr/>
        </p:nvSpPr>
        <p:spPr>
          <a:xfrm>
            <a:off x="868680" y="2971800"/>
            <a:ext cx="658368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88720" y="3200400"/>
            <a:ext cx="54864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THE APP ASKS FOR</a:t>
            </a:r>
            <a:endParaRPr lang="en-US" sz="1050" dirty="0"/>
          </a:p>
        </p:txBody>
      </p:sp>
      <p:sp>
        <p:nvSpPr>
          <p:cNvPr id="14" name="Text 10"/>
          <p:cNvSpPr/>
          <p:nvPr/>
        </p:nvSpPr>
        <p:spPr>
          <a:xfrm>
            <a:off x="1188720" y="3520440"/>
            <a:ext cx="6035040" cy="2011680"/>
          </a:xfrm>
          <a:prstGeom prst="rect">
            <a:avLst/>
          </a:prstGeom>
          <a:noFill/>
          <a:ln/>
        </p:spPr>
        <p:txBody>
          <a:bodyPr wrap="square" lIns="0" tIns="0" rIns="0" bIns="0" rtlCol="0" anchor="t"/>
          <a:lstStyle/>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Your city or ZIP code</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Your contact list</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Your photos</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4.  Your birthday</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5.  Your exact location, every minute</a:t>
            </a:r>
            <a:endParaRPr lang="en-US" sz="2000" dirty="0"/>
          </a:p>
        </p:txBody>
      </p:sp>
      <p:sp>
        <p:nvSpPr>
          <p:cNvPr id="15" name="Text 11"/>
          <p:cNvSpPr/>
          <p:nvPr/>
        </p:nvSpPr>
        <p:spPr>
          <a:xfrm>
            <a:off x="7772400" y="3154680"/>
            <a:ext cx="3566160" cy="22860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Talk with a partner. Which items does a forecast need? What could happen to the rest?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how collecting and storing personal data puts privacy at risk, and how a programmer can protect it.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Define algorithmic bias and tell it apart from a one-time glitch.</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how the way data was collected can make conclusions unfair or wrong.</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how incomplete or inaccurate data makes a program give wrong results.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Decide whether a data set fits the question you want to answer.</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Personal data and privacy</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Stored personal data is at risk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Personal data</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information about a specific person.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Privacy</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 person's ability to control who knows it. When a computer stores personal data, privacy is at risk.</a:t>
            </a:r>
            <a:endParaRPr lang="en-US" sz="1800" dirty="0"/>
          </a:p>
        </p:txBody>
      </p:sp>
      <p:sp>
        <p:nvSpPr>
          <p:cNvPr id="11" name="Shape 6"/>
          <p:cNvSpPr/>
          <p:nvPr/>
        </p:nvSpPr>
        <p:spPr>
          <a:xfrm>
            <a:off x="548640" y="2834640"/>
            <a:ext cx="2615184" cy="2377440"/>
          </a:xfrm>
          <a:prstGeom prst="roundRect">
            <a:avLst>
              <a:gd name="adj" fmla="val 7692"/>
            </a:avLst>
          </a:prstGeom>
          <a:solidFill>
            <a:srgbClr val="FFF1DD"/>
          </a:solidFill>
          <a:ln w="12700">
            <a:solidFill>
              <a:srgbClr val="FFF1DD"/>
            </a:solidFill>
            <a:prstDash val="solid"/>
          </a:ln>
        </p:spPr>
      </p:sp>
      <p:sp>
        <p:nvSpPr>
          <p:cNvPr id="12" name="Shape 7"/>
          <p:cNvSpPr/>
          <p:nvPr/>
        </p:nvSpPr>
        <p:spPr>
          <a:xfrm>
            <a:off x="822960" y="3108960"/>
            <a:ext cx="502920" cy="91440"/>
          </a:xfrm>
          <a:prstGeom prst="rect">
            <a:avLst/>
          </a:prstGeom>
          <a:solidFill>
            <a:srgbClr val="D06F1A"/>
          </a:solidFill>
          <a:ln w="12700">
            <a:solidFill>
              <a:srgbClr val="D06F1A"/>
            </a:solidFill>
            <a:prstDash val="solid"/>
          </a:ln>
        </p:spPr>
      </p:sp>
      <p:sp>
        <p:nvSpPr>
          <p:cNvPr id="13" name="Text 8"/>
          <p:cNvSpPr/>
          <p:nvPr/>
        </p:nvSpPr>
        <p:spPr>
          <a:xfrm>
            <a:off x="822960" y="3291840"/>
            <a:ext cx="2103120" cy="5029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Seen</a:t>
            </a:r>
            <a:endParaRPr lang="en-US" sz="2400" dirty="0"/>
          </a:p>
        </p:txBody>
      </p:sp>
      <p:sp>
        <p:nvSpPr>
          <p:cNvPr id="14" name="Text 9"/>
          <p:cNvSpPr/>
          <p:nvPr/>
        </p:nvSpPr>
        <p:spPr>
          <a:xfrm>
            <a:off x="822960" y="3886200"/>
            <a:ext cx="2103120" cy="11887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file is copied, a device is lost, or someone breaks in.</a:t>
            </a:r>
            <a:endParaRPr lang="en-US" sz="1700" dirty="0"/>
          </a:p>
        </p:txBody>
      </p:sp>
      <p:sp>
        <p:nvSpPr>
          <p:cNvPr id="15" name="Shape 10"/>
          <p:cNvSpPr/>
          <p:nvPr/>
        </p:nvSpPr>
        <p:spPr>
          <a:xfrm>
            <a:off x="3346704" y="2834640"/>
            <a:ext cx="2615184" cy="2377440"/>
          </a:xfrm>
          <a:prstGeom prst="roundRect">
            <a:avLst>
              <a:gd name="adj" fmla="val 7692"/>
            </a:avLst>
          </a:prstGeom>
          <a:solidFill>
            <a:srgbClr val="FFF5C7"/>
          </a:solidFill>
          <a:ln w="12700">
            <a:solidFill>
              <a:srgbClr val="FFF5C7"/>
            </a:solidFill>
            <a:prstDash val="solid"/>
          </a:ln>
        </p:spPr>
      </p:sp>
      <p:sp>
        <p:nvSpPr>
          <p:cNvPr id="16" name="Shape 11"/>
          <p:cNvSpPr/>
          <p:nvPr/>
        </p:nvSpPr>
        <p:spPr>
          <a:xfrm>
            <a:off x="3621024" y="3108960"/>
            <a:ext cx="502920" cy="91440"/>
          </a:xfrm>
          <a:prstGeom prst="rect">
            <a:avLst/>
          </a:prstGeom>
          <a:solidFill>
            <a:srgbClr val="F2B705"/>
          </a:solidFill>
          <a:ln w="12700">
            <a:solidFill>
              <a:srgbClr val="F2B705"/>
            </a:solidFill>
            <a:prstDash val="solid"/>
          </a:ln>
        </p:spPr>
      </p:sp>
      <p:sp>
        <p:nvSpPr>
          <p:cNvPr id="17" name="Text 12"/>
          <p:cNvSpPr/>
          <p:nvPr/>
        </p:nvSpPr>
        <p:spPr>
          <a:xfrm>
            <a:off x="3621024" y="3291840"/>
            <a:ext cx="2103120" cy="5029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Misused</a:t>
            </a:r>
            <a:endParaRPr lang="en-US" sz="2400" dirty="0"/>
          </a:p>
        </p:txBody>
      </p:sp>
      <p:sp>
        <p:nvSpPr>
          <p:cNvPr id="18" name="Text 13"/>
          <p:cNvSpPr/>
          <p:nvPr/>
        </p:nvSpPr>
        <p:spPr>
          <a:xfrm>
            <a:off x="3621024" y="3886200"/>
            <a:ext cx="2103120" cy="11887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Emails collected for reminders get sold to advertisers.</a:t>
            </a:r>
            <a:endParaRPr lang="en-US" sz="1700" dirty="0"/>
          </a:p>
        </p:txBody>
      </p:sp>
      <p:sp>
        <p:nvSpPr>
          <p:cNvPr id="19" name="Shape 14"/>
          <p:cNvSpPr/>
          <p:nvPr/>
        </p:nvSpPr>
        <p:spPr>
          <a:xfrm>
            <a:off x="6144768" y="2834640"/>
            <a:ext cx="2615184" cy="2377440"/>
          </a:xfrm>
          <a:prstGeom prst="roundRect">
            <a:avLst>
              <a:gd name="adj" fmla="val 7692"/>
            </a:avLst>
          </a:prstGeom>
          <a:solidFill>
            <a:srgbClr val="F0E9FF"/>
          </a:solidFill>
          <a:ln w="12700">
            <a:solidFill>
              <a:srgbClr val="F0E9FF"/>
            </a:solidFill>
            <a:prstDash val="solid"/>
          </a:ln>
        </p:spPr>
      </p:sp>
      <p:sp>
        <p:nvSpPr>
          <p:cNvPr id="20" name="Shape 15"/>
          <p:cNvSpPr/>
          <p:nvPr/>
        </p:nvSpPr>
        <p:spPr>
          <a:xfrm>
            <a:off x="6419088" y="3108960"/>
            <a:ext cx="502920" cy="91440"/>
          </a:xfrm>
          <a:prstGeom prst="rect">
            <a:avLst/>
          </a:prstGeom>
          <a:solidFill>
            <a:srgbClr val="7A5AF5"/>
          </a:solidFill>
          <a:ln w="12700">
            <a:solidFill>
              <a:srgbClr val="7A5AF5"/>
            </a:solidFill>
            <a:prstDash val="solid"/>
          </a:ln>
        </p:spPr>
      </p:sp>
      <p:sp>
        <p:nvSpPr>
          <p:cNvPr id="21" name="Text 16"/>
          <p:cNvSpPr/>
          <p:nvPr/>
        </p:nvSpPr>
        <p:spPr>
          <a:xfrm>
            <a:off x="6419088" y="3291840"/>
            <a:ext cx="2103120" cy="5029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Combined</a:t>
            </a:r>
            <a:endParaRPr lang="en-US" sz="2400" dirty="0"/>
          </a:p>
        </p:txBody>
      </p:sp>
      <p:sp>
        <p:nvSpPr>
          <p:cNvPr id="22" name="Text 17"/>
          <p:cNvSpPr/>
          <p:nvPr/>
        </p:nvSpPr>
        <p:spPr>
          <a:xfrm>
            <a:off x="6419088" y="3886200"/>
            <a:ext cx="2103120" cy="11887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Harmless pieces, put together, point to one person.</a:t>
            </a:r>
            <a:endParaRPr lang="en-US" sz="1700" dirty="0"/>
          </a:p>
        </p:txBody>
      </p:sp>
      <p:sp>
        <p:nvSpPr>
          <p:cNvPr id="23" name="Shape 18"/>
          <p:cNvSpPr/>
          <p:nvPr/>
        </p:nvSpPr>
        <p:spPr>
          <a:xfrm>
            <a:off x="8942832" y="2834640"/>
            <a:ext cx="2615184" cy="2377440"/>
          </a:xfrm>
          <a:prstGeom prst="roundRect">
            <a:avLst>
              <a:gd name="adj" fmla="val 7692"/>
            </a:avLst>
          </a:prstGeom>
          <a:solidFill>
            <a:srgbClr val="DDF5EE"/>
          </a:solidFill>
          <a:ln w="12700">
            <a:solidFill>
              <a:srgbClr val="DDF5EE"/>
            </a:solidFill>
            <a:prstDash val="solid"/>
          </a:ln>
        </p:spPr>
      </p:sp>
      <p:sp>
        <p:nvSpPr>
          <p:cNvPr id="24" name="Shape 19"/>
          <p:cNvSpPr/>
          <p:nvPr/>
        </p:nvSpPr>
        <p:spPr>
          <a:xfrm>
            <a:off x="9217152" y="3108960"/>
            <a:ext cx="502920" cy="91440"/>
          </a:xfrm>
          <a:prstGeom prst="rect">
            <a:avLst/>
          </a:prstGeom>
          <a:solidFill>
            <a:srgbClr val="0E7C6B"/>
          </a:solidFill>
          <a:ln w="12700">
            <a:solidFill>
              <a:srgbClr val="0E7C6B"/>
            </a:solidFill>
            <a:prstDash val="solid"/>
          </a:ln>
        </p:spPr>
      </p:sp>
      <p:sp>
        <p:nvSpPr>
          <p:cNvPr id="25" name="Text 20"/>
          <p:cNvSpPr/>
          <p:nvPr/>
        </p:nvSpPr>
        <p:spPr>
          <a:xfrm>
            <a:off x="9217152" y="3291840"/>
            <a:ext cx="2103120" cy="5029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Kept</a:t>
            </a:r>
            <a:endParaRPr lang="en-US" sz="2400" dirty="0"/>
          </a:p>
        </p:txBody>
      </p:sp>
      <p:sp>
        <p:nvSpPr>
          <p:cNvPr id="26" name="Text 21"/>
          <p:cNvSpPr/>
          <p:nvPr/>
        </p:nvSpPr>
        <p:spPr>
          <a:xfrm>
            <a:off x="9217152" y="3886200"/>
            <a:ext cx="2103120" cy="11887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Data stored for years keeps the risk alive for years.</a:t>
            </a:r>
            <a:endParaRPr lang="en-US" sz="1700" dirty="0"/>
          </a:p>
        </p:txBody>
      </p:sp>
      <p:sp>
        <p:nvSpPr>
          <p:cNvPr id="27" name="Text 22"/>
          <p:cNvSpPr/>
          <p:nvPr/>
        </p:nvSpPr>
        <p:spPr>
          <a:xfrm>
            <a:off x="548640" y="5440680"/>
            <a:ext cx="11094415" cy="457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None of these needs a bug. A program that works perfectly still holds the data.</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Harmless pieces add up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973836" y="1645920"/>
            <a:ext cx="10241280" cy="868680"/>
          </a:xfrm>
          <a:prstGeom prst="roundRect">
            <a:avLst>
              <a:gd name="adj" fmla="val 15789"/>
            </a:avLst>
          </a:prstGeom>
          <a:solidFill>
            <a:srgbClr val="DDF5EE"/>
          </a:solidFill>
          <a:ln w="12700">
            <a:solidFill>
              <a:srgbClr val="E6E1D6"/>
            </a:solidFill>
            <a:prstDash val="solid"/>
          </a:ln>
        </p:spPr>
      </p:sp>
      <p:sp>
        <p:nvSpPr>
          <p:cNvPr id="9" name="Text 5"/>
          <p:cNvSpPr/>
          <p:nvPr/>
        </p:nvSpPr>
        <p:spPr>
          <a:xfrm>
            <a:off x="1248156" y="1645920"/>
            <a:ext cx="9692640" cy="868680"/>
          </a:xfrm>
          <a:prstGeom prst="rect">
            <a:avLst/>
          </a:prstGeom>
          <a:noFill/>
          <a:ln/>
        </p:spPr>
        <p:txBody>
          <a:bodyPr wrap="square" lIns="0" tIns="0" rIns="0" bIns="0" rtlCol="0" anchor="ctr"/>
          <a:lstStyle/>
          <a:p>
            <a:pPr algn="ct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Born on May 9</a:t>
            </a:r>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matches about 3 students in a school of 1,200</a:t>
            </a:r>
            <a:endParaRPr lang="en-US" sz="1900" dirty="0"/>
          </a:p>
        </p:txBody>
      </p:sp>
      <p:sp>
        <p:nvSpPr>
          <p:cNvPr id="10" name="Shape 6"/>
          <p:cNvSpPr/>
          <p:nvPr/>
        </p:nvSpPr>
        <p:spPr>
          <a:xfrm>
            <a:off x="1888236" y="2697480"/>
            <a:ext cx="8412480" cy="868680"/>
          </a:xfrm>
          <a:prstGeom prst="roundRect">
            <a:avLst>
              <a:gd name="adj" fmla="val 15789"/>
            </a:avLst>
          </a:prstGeom>
          <a:solidFill>
            <a:srgbClr val="FFF5C7"/>
          </a:solidFill>
          <a:ln w="12700">
            <a:solidFill>
              <a:srgbClr val="E6E1D6"/>
            </a:solidFill>
            <a:prstDash val="solid"/>
          </a:ln>
        </p:spPr>
      </p:sp>
      <p:sp>
        <p:nvSpPr>
          <p:cNvPr id="11" name="Text 7"/>
          <p:cNvSpPr/>
          <p:nvPr/>
        </p:nvSpPr>
        <p:spPr>
          <a:xfrm>
            <a:off x="2162556" y="2697480"/>
            <a:ext cx="7863840" cy="868680"/>
          </a:xfrm>
          <a:prstGeom prst="rect">
            <a:avLst/>
          </a:prstGeom>
          <a:noFill/>
          <a:ln/>
        </p:spPr>
        <p:txBody>
          <a:bodyPr wrap="square" lIns="0" tIns="0" rIns="0" bIns="0" rtlCol="0" anchor="ctr"/>
          <a:lstStyle/>
          <a:p>
            <a:pPr algn="ct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 and in 11th grade</a:t>
            </a:r>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matches maybe 1 or 2 students</a:t>
            </a:r>
            <a:endParaRPr lang="en-US" sz="1900" dirty="0"/>
          </a:p>
        </p:txBody>
      </p:sp>
      <p:sp>
        <p:nvSpPr>
          <p:cNvPr id="12" name="Shape 8"/>
          <p:cNvSpPr/>
          <p:nvPr/>
        </p:nvSpPr>
        <p:spPr>
          <a:xfrm>
            <a:off x="2802636" y="3749040"/>
            <a:ext cx="6583680" cy="868680"/>
          </a:xfrm>
          <a:prstGeom prst="roundRect">
            <a:avLst>
              <a:gd name="adj" fmla="val 15789"/>
            </a:avLst>
          </a:prstGeom>
          <a:solidFill>
            <a:srgbClr val="FFF1DD"/>
          </a:solidFill>
          <a:ln w="12700">
            <a:solidFill>
              <a:srgbClr val="E6E1D6"/>
            </a:solidFill>
            <a:prstDash val="solid"/>
          </a:ln>
        </p:spPr>
      </p:sp>
      <p:sp>
        <p:nvSpPr>
          <p:cNvPr id="13" name="Text 9"/>
          <p:cNvSpPr/>
          <p:nvPr/>
        </p:nvSpPr>
        <p:spPr>
          <a:xfrm>
            <a:off x="3076956" y="3749040"/>
            <a:ext cx="6035040" cy="868680"/>
          </a:xfrm>
          <a:prstGeom prst="rect">
            <a:avLst/>
          </a:prstGeom>
          <a:noFill/>
          <a:ln/>
        </p:spPr>
        <p:txBody>
          <a:bodyPr wrap="square" lIns="0" tIns="0" rIns="0" bIns="0" rtlCol="0" anchor="ctr"/>
          <a:lstStyle/>
          <a:p>
            <a:pPr algn="ct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 and on the chess team</a:t>
            </a:r>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matches exactly 1 student</a:t>
            </a:r>
            <a:endParaRPr lang="en-US" sz="1900" dirty="0"/>
          </a:p>
        </p:txBody>
      </p:sp>
      <p:sp>
        <p:nvSpPr>
          <p:cNvPr id="14" name="Shape 10"/>
          <p:cNvSpPr/>
          <p:nvPr/>
        </p:nvSpPr>
        <p:spPr>
          <a:xfrm>
            <a:off x="548640" y="4892040"/>
            <a:ext cx="11094415" cy="1097280"/>
          </a:xfrm>
          <a:prstGeom prst="roundRect">
            <a:avLst>
              <a:gd name="adj" fmla="val 16667"/>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148072"/>
            <a:ext cx="566928" cy="566928"/>
          </a:xfrm>
          <a:prstGeom prst="rect">
            <a:avLst/>
          </a:prstGeom>
        </p:spPr>
      </p:pic>
      <p:sp>
        <p:nvSpPr>
          <p:cNvPr id="16" name="Text 11"/>
          <p:cNvSpPr/>
          <p:nvPr/>
        </p:nvSpPr>
        <p:spPr>
          <a:xfrm>
            <a:off x="1600200" y="5029200"/>
            <a:ext cx="9768535" cy="8229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"Each field is harmless" is not the same as "the data set is harmless." Combined, the pieces can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identify a specific person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How programmers safeguard privacy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3931920"/>
                <a:gridCol w="7162495"/>
              </a:tblGrid>
              <a:tr h="53035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Habit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it means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Collect only what is needed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Ask for a field only if the program's purpose requires it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Tell users and ask first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Say what is collected and why, and get agreement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Use data only for its purpose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Data collected for reminders is used for reminders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Show as little as possible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Display only the part of a value a person needs to see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Limit who can reach it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Only the people and programs that need the data can open it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Delete it when done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Data that no longer exists cannot be exposed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5440680"/>
            <a:ext cx="11094415" cy="685800"/>
          </a:xfrm>
          <a:prstGeom prst="roundRect">
            <a:avLst>
              <a:gd name="adj" fmla="val 26667"/>
            </a:avLst>
          </a:prstGeom>
          <a:solidFill>
            <a:srgbClr val="FFF5C7"/>
          </a:solidFill>
          <a:ln w="12700">
            <a:solidFill>
              <a:srgbClr val="FFF5C7"/>
            </a:solidFill>
            <a:prstDash val="solid"/>
          </a:ln>
        </p:spPr>
      </p:sp>
      <p:sp>
        <p:nvSpPr>
          <p:cNvPr id="10" name="Text 5"/>
          <p:cNvSpPr/>
          <p:nvPr/>
        </p:nvSpPr>
        <p:spPr>
          <a:xfrm>
            <a:off x="868680" y="5577840"/>
            <a:ext cx="10500055" cy="41148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Strongest habit: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data that was never collected can never be exposed.</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Show only what the user needs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11094415" cy="1737360"/>
          </a:xfrm>
          <a:prstGeom prst="roundRect">
            <a:avLst>
              <a:gd name="adj" fmla="val 6316"/>
            </a:avLst>
          </a:prstGeom>
          <a:solidFill>
            <a:srgbClr val="EEF3F1"/>
          </a:solidFill>
          <a:ln w="12700">
            <a:solidFill>
              <a:srgbClr val="E6E1D6"/>
            </a:solidFill>
            <a:prstDash val="solid"/>
          </a:ln>
        </p:spPr>
      </p:sp>
      <p:sp>
        <p:nvSpPr>
          <p:cNvPr id="9" name="Text 5"/>
          <p:cNvSpPr/>
          <p:nvPr/>
        </p:nvSpPr>
        <p:spPr>
          <a:xfrm>
            <a:off x="822960" y="1737360"/>
            <a:ext cx="10545775"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CHECKOUT SCREEN</a:t>
            </a:r>
            <a:endParaRPr lang="en-US" sz="1050" dirty="0"/>
          </a:p>
        </p:txBody>
      </p:sp>
      <p:sp>
        <p:nvSpPr>
          <p:cNvPr id="10" name="Text 6"/>
          <p:cNvSpPr/>
          <p:nvPr/>
        </p:nvSpPr>
        <p:spPr>
          <a:xfrm>
            <a:off x="822960" y="2057400"/>
            <a:ext cx="10545775" cy="105156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card = "6011223344556677";</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last = card.substring(card.length() - 4);</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System.out.println("Gift card ending in " + last);</a:t>
            </a:r>
            <a:endParaRPr lang="en-US" sz="1800" dirty="0"/>
          </a:p>
        </p:txBody>
      </p:sp>
      <p:sp>
        <p:nvSpPr>
          <p:cNvPr id="11" name="Shape 7"/>
          <p:cNvSpPr/>
          <p:nvPr/>
        </p:nvSpPr>
        <p:spPr>
          <a:xfrm>
            <a:off x="548640" y="3474720"/>
            <a:ext cx="11094415"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36118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3886200"/>
            <a:ext cx="10545775"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Gift card ending in 6677</a:t>
            </a:r>
            <a:endParaRPr lang="en-US" sz="2000" dirty="0"/>
          </a:p>
        </p:txBody>
      </p:sp>
      <p:sp>
        <p:nvSpPr>
          <p:cNvPr id="14" name="Shape 10"/>
          <p:cNvSpPr/>
          <p:nvPr/>
        </p:nvSpPr>
        <p:spPr>
          <a:xfrm>
            <a:off x="548640" y="4572000"/>
            <a:ext cx="11094415" cy="1371600"/>
          </a:xfrm>
          <a:prstGeom prst="roundRect">
            <a:avLst>
              <a:gd name="adj" fmla="val 13333"/>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828032"/>
            <a:ext cx="566928" cy="566928"/>
          </a:xfrm>
          <a:prstGeom prst="rect">
            <a:avLst/>
          </a:prstGeom>
        </p:spPr>
      </p:pic>
      <p:sp>
        <p:nvSpPr>
          <p:cNvPr id="16" name="Text 11"/>
          <p:cNvSpPr/>
          <p:nvPr/>
        </p:nvSpPr>
        <p:spPr>
          <a:xfrm>
            <a:off x="1600200" y="4709160"/>
            <a:ext cx="9768535" cy="10972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card.length() is 16, so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card.length() - 4</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12, and substring(12) keeps the last four characters. Printing the whole number would show far more than the shopper needs.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bus app that shows parents where the bus is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design best protects privacy?</a:t>
            </a:r>
            <a:endParaRPr lang="en-US" sz="2200" dirty="0"/>
          </a:p>
        </p:txBody>
      </p:sp>
      <p:sp>
        <p:nvSpPr>
          <p:cNvPr id="12" name="Text 8"/>
          <p:cNvSpPr/>
          <p:nvPr/>
        </p:nvSpPr>
        <p:spPr>
          <a:xfrm>
            <a:off x="868680" y="3108960"/>
            <a:ext cx="10454335" cy="2834640"/>
          </a:xfrm>
          <a:prstGeom prst="rect">
            <a:avLst/>
          </a:prstGeom>
          <a:noFill/>
          <a:ln/>
        </p:spPr>
        <p:txBody>
          <a:bodyPr wrap="square" lIns="0" tIns="0" rIns="0" bIns="0" rtlCol="0" anchor="t"/>
          <a:lstStyle/>
          <a:p>
            <a:pPr indent="0" marL="0">
              <a:spcAft>
                <a:spcPts val="10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  Record every rider's name and stop, and keep the records forever, in case they are useful.</a:t>
            </a:r>
            <a:endParaRPr lang="en-US" sz="2000" dirty="0"/>
          </a:p>
          <a:p>
            <a:pPr indent="0" marL="0">
              <a:spcAft>
                <a:spcPts val="10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B.  Share the bus's location only, and only while it is running its route.</a:t>
            </a:r>
            <a:endParaRPr lang="en-US" sz="2000" dirty="0"/>
          </a:p>
          <a:p>
            <a:pPr indent="0" marL="0">
              <a:spcAft>
                <a:spcPts val="10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  Track each child's phone location all day, so the bus is never missed.</a:t>
            </a:r>
            <a:endParaRPr lang="en-US" sz="2000" dirty="0"/>
          </a:p>
          <a:p>
            <a:pPr indent="0" marL="0">
              <a:spcAft>
                <a:spcPts val="10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  Store each child's home address in a private instance variable.</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Algorithmic bias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Bias is not bad luck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143000"/>
          </a:xfrm>
          <a:prstGeom prst="roundRect">
            <a:avLst>
              <a:gd name="adj" fmla="val 16000"/>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86868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Algorithmic bias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systemic</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repeated</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error in a program that creates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unfair outcomes for a specific group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of users.</a:t>
            </a:r>
            <a:endParaRPr lang="en-US" sz="1800" dirty="0"/>
          </a:p>
        </p:txBody>
      </p:sp>
      <p:sp>
        <p:nvSpPr>
          <p:cNvPr id="11" name="Shape 6"/>
          <p:cNvSpPr/>
          <p:nvPr/>
        </p:nvSpPr>
        <p:spPr>
          <a:xfrm>
            <a:off x="548640" y="2926080"/>
            <a:ext cx="5394960" cy="3017520"/>
          </a:xfrm>
          <a:prstGeom prst="roundRect">
            <a:avLst>
              <a:gd name="adj" fmla="val 6061"/>
            </a:avLst>
          </a:prstGeom>
          <a:solidFill>
            <a:srgbClr val="FFFFFF"/>
          </a:solidFill>
          <a:ln w="12700">
            <a:solidFill>
              <a:srgbClr val="E6E1D6"/>
            </a:solidFill>
            <a:prstDash val="solid"/>
          </a:ln>
        </p:spPr>
      </p:sp>
      <p:sp>
        <p:nvSpPr>
          <p:cNvPr id="12" name="Text 7"/>
          <p:cNvSpPr/>
          <p:nvPr/>
        </p:nvSpPr>
        <p:spPr>
          <a:xfrm>
            <a:off x="868680" y="315468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A RANDOM GLITCH</a:t>
            </a:r>
            <a:endParaRPr lang="en-US" sz="1050" dirty="0"/>
          </a:p>
        </p:txBody>
      </p:sp>
      <p:sp>
        <p:nvSpPr>
          <p:cNvPr id="13" name="Text 8"/>
          <p:cNvSpPr/>
          <p:nvPr/>
        </p:nvSpPr>
        <p:spPr>
          <a:xfrm>
            <a:off x="868680" y="3520440"/>
            <a:ext cx="4754880" cy="146304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server goes down for ten minutes. Whoever was online loses their work. Next time it could be anyone.</a:t>
            </a:r>
            <a:endParaRPr lang="en-US" sz="2000" dirty="0"/>
          </a:p>
        </p:txBody>
      </p:sp>
      <p:sp>
        <p:nvSpPr>
          <p:cNvPr id="14" name="Text 9"/>
          <p:cNvSpPr/>
          <p:nvPr/>
        </p:nvSpPr>
        <p:spPr>
          <a:xfrm>
            <a:off x="868680" y="5120640"/>
            <a:ext cx="4754880" cy="548640"/>
          </a:xfrm>
          <a:prstGeom prst="rect">
            <a:avLst/>
          </a:prstGeom>
          <a:noFill/>
          <a:ln/>
        </p:spPr>
        <p:txBody>
          <a:bodyPr wrap="square" lIns="0" tIns="0" rIns="0" bIns="0" rtlCol="0" anchor="t"/>
          <a:lstStyle/>
          <a:p>
            <a:pPr indent="0" marL="0">
              <a:buNone/>
            </a:pPr>
            <a:r>
              <a:rPr lang="en-US" sz="17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A reliability problem, not bias.</a:t>
            </a:r>
            <a:endParaRPr lang="en-US" sz="1700" dirty="0"/>
          </a:p>
        </p:txBody>
      </p:sp>
      <p:sp>
        <p:nvSpPr>
          <p:cNvPr id="15" name="Shape 10"/>
          <p:cNvSpPr/>
          <p:nvPr/>
        </p:nvSpPr>
        <p:spPr>
          <a:xfrm>
            <a:off x="6263640" y="2926080"/>
            <a:ext cx="5394960" cy="3017520"/>
          </a:xfrm>
          <a:prstGeom prst="roundRect">
            <a:avLst>
              <a:gd name="adj" fmla="val 6061"/>
            </a:avLst>
          </a:prstGeom>
          <a:solidFill>
            <a:srgbClr val="FFFFFF"/>
          </a:solidFill>
          <a:ln w="12700">
            <a:solidFill>
              <a:srgbClr val="E6E1D6"/>
            </a:solidFill>
            <a:prstDash val="solid"/>
          </a:ln>
        </p:spPr>
      </p:sp>
      <p:sp>
        <p:nvSpPr>
          <p:cNvPr id="16" name="Text 11"/>
          <p:cNvSpPr/>
          <p:nvPr/>
        </p:nvSpPr>
        <p:spPr>
          <a:xfrm>
            <a:off x="658368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ALGORITHMIC BIAS</a:t>
            </a:r>
            <a:endParaRPr lang="en-US" sz="1050" dirty="0"/>
          </a:p>
        </p:txBody>
      </p:sp>
      <p:sp>
        <p:nvSpPr>
          <p:cNvPr id="17" name="Text 12"/>
          <p:cNvSpPr/>
          <p:nvPr/>
        </p:nvSpPr>
        <p:spPr>
          <a:xfrm>
            <a:off x="6583680" y="3520440"/>
            <a:ext cx="4754880" cy="146304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 form rule turns away everyone with a certain kind of name, every time they try.</a:t>
            </a:r>
            <a:endParaRPr lang="en-US" sz="2000" dirty="0"/>
          </a:p>
        </p:txBody>
      </p:sp>
      <p:sp>
        <p:nvSpPr>
          <p:cNvPr id="18" name="Text 13"/>
          <p:cNvSpPr/>
          <p:nvPr/>
        </p:nvSpPr>
        <p:spPr>
          <a:xfrm>
            <a:off x="6583680" y="5120640"/>
            <a:ext cx="4754880" cy="548640"/>
          </a:xfrm>
          <a:prstGeom prst="rect">
            <a:avLst/>
          </a:prstGeom>
          <a:noFill/>
          <a:ln/>
        </p:spPr>
        <p:txBody>
          <a:bodyPr wrap="square" lIns="0" tIns="0" rIns="0" bIns="0" rtlCol="0" anchor="t"/>
          <a:lstStyle/>
          <a:p>
            <a:pPr indent="0" marL="0">
              <a:buNone/>
            </a:pPr>
            <a:r>
              <a:rPr lang="en-US" sz="17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Systemic, repeated, and aimed at one group.</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rule that turns people away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676656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RULE</a:t>
            </a:r>
            <a:endParaRPr lang="en-US" sz="1050" dirty="0"/>
          </a:p>
        </p:txBody>
      </p:sp>
      <p:sp>
        <p:nvSpPr>
          <p:cNvPr id="10" name="Text 6"/>
          <p:cNvSpPr/>
          <p:nvPr/>
        </p:nvSpPr>
        <p:spPr>
          <a:xfrm>
            <a:off x="822960" y="2057400"/>
            <a:ext cx="6217920" cy="1828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String check(String lastName)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(lastName.indexOf("-") == -1)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lastName + ": accepted";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lastName + ": rejected";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7498080" y="1554480"/>
            <a:ext cx="4142232" cy="2514600"/>
          </a:xfrm>
          <a:prstGeom prst="roundRect">
            <a:avLst>
              <a:gd name="adj" fmla="val 4364"/>
            </a:avLst>
          </a:prstGeom>
          <a:solidFill>
            <a:srgbClr val="EEF3F1"/>
          </a:solidFill>
          <a:ln w="12700">
            <a:solidFill>
              <a:srgbClr val="E6E1D6"/>
            </a:solidFill>
            <a:prstDash val="solid"/>
          </a:ln>
        </p:spPr>
      </p:sp>
      <p:sp>
        <p:nvSpPr>
          <p:cNvPr id="12" name="Text 8"/>
          <p:cNvSpPr/>
          <p:nvPr/>
        </p:nvSpPr>
        <p:spPr>
          <a:xfrm>
            <a:off x="7772400" y="1737360"/>
            <a:ext cx="35935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 PRINTS EACH CALL</a:t>
            </a:r>
            <a:endParaRPr lang="en-US" sz="1050" dirty="0"/>
          </a:p>
        </p:txBody>
      </p:sp>
      <p:sp>
        <p:nvSpPr>
          <p:cNvPr id="13" name="Text 9"/>
          <p:cNvSpPr/>
          <p:nvPr/>
        </p:nvSpPr>
        <p:spPr>
          <a:xfrm>
            <a:off x="7772400" y="2057400"/>
            <a:ext cx="3593592" cy="1828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check("Nguyen")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check("Smith-Jones")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check("Patel")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check("Garcia-Lopez")</a:t>
            </a:r>
            <a:endParaRPr lang="en-US" sz="1600" dirty="0"/>
          </a:p>
        </p:txBody>
      </p:sp>
      <p:sp>
        <p:nvSpPr>
          <p:cNvPr id="14" name="Shape 10"/>
          <p:cNvSpPr/>
          <p:nvPr/>
        </p:nvSpPr>
        <p:spPr>
          <a:xfrm>
            <a:off x="548640" y="4206240"/>
            <a:ext cx="5486400" cy="1828800"/>
          </a:xfrm>
          <a:prstGeom prst="roundRect">
            <a:avLst>
              <a:gd name="adj" fmla="val 6000"/>
            </a:avLst>
          </a:prstGeom>
          <a:solidFill>
            <a:srgbClr val="1F2B28"/>
          </a:solidFill>
          <a:ln w="12700">
            <a:solidFill>
              <a:srgbClr val="1F2B28"/>
            </a:solidFill>
            <a:prstDash val="solid"/>
          </a:ln>
        </p:spPr>
      </p:sp>
      <p:sp>
        <p:nvSpPr>
          <p:cNvPr id="15" name="Text 11"/>
          <p:cNvSpPr/>
          <p:nvPr/>
        </p:nvSpPr>
        <p:spPr>
          <a:xfrm>
            <a:off x="822960"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822960" y="4617720"/>
            <a:ext cx="4937760" cy="13258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Nguyen: accepted</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Smith-Jones: rejected</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Patel: accepted</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Garcia-Lopez: rejected</a:t>
            </a:r>
            <a:endParaRPr lang="en-US" sz="2000" dirty="0"/>
          </a:p>
        </p:txBody>
      </p:sp>
      <p:sp>
        <p:nvSpPr>
          <p:cNvPr id="17" name="Shape 13"/>
          <p:cNvSpPr/>
          <p:nvPr/>
        </p:nvSpPr>
        <p:spPr>
          <a:xfrm>
            <a:off x="6263640" y="4206240"/>
            <a:ext cx="5376672" cy="1828800"/>
          </a:xfrm>
          <a:prstGeom prst="roundRect">
            <a:avLst>
              <a:gd name="adj" fmla="val 10000"/>
            </a:avLst>
          </a:prstGeom>
          <a:solidFill>
            <a:srgbClr val="FFF1DD"/>
          </a:solidFill>
          <a:ln w="12700">
            <a:solidFill>
              <a:srgbClr val="FFF1DD"/>
            </a:solidFill>
            <a:prstDash val="solid"/>
          </a:ln>
        </p:spPr>
      </p:sp>
      <p:pic>
        <p:nvPicPr>
          <p:cNvPr id="18"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6537960" y="4462272"/>
            <a:ext cx="566928" cy="566928"/>
          </a:xfrm>
          <a:prstGeom prst="rect">
            <a:avLst/>
          </a:prstGeom>
        </p:spPr>
      </p:pic>
      <p:sp>
        <p:nvSpPr>
          <p:cNvPr id="19" name="Text 14"/>
          <p:cNvSpPr/>
          <p:nvPr/>
        </p:nvSpPr>
        <p:spPr>
          <a:xfrm>
            <a:off x="7315200" y="4343400"/>
            <a:ext cx="4050792" cy="15544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 crash, no error message. Every hyphenated name is rejected,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every time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"It worked for everyone I tested"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11094415" cy="1051560"/>
          </a:xfrm>
          <a:prstGeom prst="roundRect">
            <a:avLst>
              <a:gd name="adj" fmla="val 17391"/>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If every test case looks like the programmer, a biased rule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passes every test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unfair result shows up only when real users arrive.</a:t>
            </a:r>
            <a:endParaRPr lang="en-US" sz="1800" dirty="0"/>
          </a:p>
        </p:txBody>
      </p:sp>
      <p:sp>
        <p:nvSpPr>
          <p:cNvPr id="11" name="Shape 6"/>
          <p:cNvSpPr/>
          <p:nvPr/>
        </p:nvSpPr>
        <p:spPr>
          <a:xfrm>
            <a:off x="548640" y="2834640"/>
            <a:ext cx="5394960" cy="3108960"/>
          </a:xfrm>
          <a:prstGeom prst="roundRect">
            <a:avLst>
              <a:gd name="adj" fmla="val 5882"/>
            </a:avLst>
          </a:prstGeom>
          <a:solidFill>
            <a:srgbClr val="FFFFFF"/>
          </a:solidFill>
          <a:ln w="12700">
            <a:solidFill>
              <a:srgbClr val="E6E1D6"/>
            </a:solidFill>
            <a:prstDash val="solid"/>
          </a:ln>
        </p:spPr>
      </p:sp>
      <p:sp>
        <p:nvSpPr>
          <p:cNvPr id="12" name="Text 7"/>
          <p:cNvSpPr/>
          <p:nvPr/>
        </p:nvSpPr>
        <p:spPr>
          <a:xfrm>
            <a:off x="868680" y="306324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TESTS THE TEAM RAN</a:t>
            </a:r>
            <a:endParaRPr lang="en-US" sz="1050" dirty="0"/>
          </a:p>
        </p:txBody>
      </p:sp>
      <p:sp>
        <p:nvSpPr>
          <p:cNvPr id="13" name="Text 8"/>
          <p:cNvSpPr/>
          <p:nvPr/>
        </p:nvSpPr>
        <p:spPr>
          <a:xfrm>
            <a:off x="868680" y="3429000"/>
            <a:ext cx="4754880" cy="146304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Nguyen: accepted</a:t>
            </a:r>
            <a:endParaRPr lang="en-US" sz="2000" dirty="0"/>
          </a:p>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Patel: accepted</a:t>
            </a:r>
            <a:endParaRPr lang="en-US" sz="2000" dirty="0"/>
          </a:p>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Brown: accepted</a:t>
            </a:r>
            <a:endParaRPr lang="en-US" sz="2000" dirty="0"/>
          </a:p>
        </p:txBody>
      </p:sp>
      <p:sp>
        <p:nvSpPr>
          <p:cNvPr id="14" name="Text 9"/>
          <p:cNvSpPr/>
          <p:nvPr/>
        </p:nvSpPr>
        <p:spPr>
          <a:xfrm>
            <a:off x="868680" y="5029200"/>
            <a:ext cx="4754880" cy="731520"/>
          </a:xfrm>
          <a:prstGeom prst="rect">
            <a:avLst/>
          </a:prstGeom>
          <a:noFill/>
          <a:ln/>
        </p:spPr>
        <p:txBody>
          <a:bodyPr wrap="square" lIns="0" tIns="0" rIns="0" bIns="0" rtlCol="0" anchor="t"/>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All pass. The rule looks fine.</a:t>
            </a:r>
            <a:endParaRPr lang="en-US" sz="1600" dirty="0"/>
          </a:p>
        </p:txBody>
      </p:sp>
      <p:sp>
        <p:nvSpPr>
          <p:cNvPr id="15" name="Shape 10"/>
          <p:cNvSpPr/>
          <p:nvPr/>
        </p:nvSpPr>
        <p:spPr>
          <a:xfrm>
            <a:off x="6263640" y="2834640"/>
            <a:ext cx="5394960" cy="3108960"/>
          </a:xfrm>
          <a:prstGeom prst="roundRect">
            <a:avLst>
              <a:gd name="adj" fmla="val 5882"/>
            </a:avLst>
          </a:prstGeom>
          <a:solidFill>
            <a:srgbClr val="FFFFFF"/>
          </a:solidFill>
          <a:ln w="12700">
            <a:solidFill>
              <a:srgbClr val="E6E1D6"/>
            </a:solidFill>
            <a:prstDash val="solid"/>
          </a:ln>
        </p:spPr>
      </p:sp>
      <p:sp>
        <p:nvSpPr>
          <p:cNvPr id="16" name="Text 11"/>
          <p:cNvSpPr/>
          <p:nvPr/>
        </p:nvSpPr>
        <p:spPr>
          <a:xfrm>
            <a:off x="6583680" y="306324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TESTS THE TEAM NEEDED</a:t>
            </a:r>
            <a:endParaRPr lang="en-US" sz="1050" dirty="0"/>
          </a:p>
        </p:txBody>
      </p:sp>
      <p:sp>
        <p:nvSpPr>
          <p:cNvPr id="17" name="Text 12"/>
          <p:cNvSpPr/>
          <p:nvPr/>
        </p:nvSpPr>
        <p:spPr>
          <a:xfrm>
            <a:off x="6583680" y="3429000"/>
            <a:ext cx="4754880" cy="146304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Smith-Jones</a:t>
            </a:r>
            <a:endParaRPr lang="en-US" sz="2000" dirty="0"/>
          </a:p>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Garcia-Lopez</a:t>
            </a:r>
            <a:endParaRPr lang="en-US" sz="2000" dirty="0"/>
          </a:p>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 very long name, a one-letter name</a:t>
            </a:r>
            <a:endParaRPr lang="en-US" sz="2000" dirty="0"/>
          </a:p>
        </p:txBody>
      </p:sp>
      <p:sp>
        <p:nvSpPr>
          <p:cNvPr id="18" name="Text 13"/>
          <p:cNvSpPr/>
          <p:nvPr/>
        </p:nvSpPr>
        <p:spPr>
          <a:xfrm>
            <a:off x="6583680" y="5029200"/>
            <a:ext cx="4754880" cy="731520"/>
          </a:xfrm>
          <a:prstGeom prst="rect">
            <a:avLst/>
          </a:prstGeom>
          <a:noFill/>
          <a:ln/>
        </p:spPr>
        <p:txBody>
          <a:bodyPr wrap="square" lIns="0" tIns="0" rIns="0" bIns="0" rtlCol="0" anchor="t"/>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Names from every group the program serves.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Can you trust the data?</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did the data come from?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5440680" cy="2103120"/>
          </a:xfrm>
          <a:prstGeom prst="roundRect">
            <a:avLst>
              <a:gd name="adj" fmla="val 5217"/>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ASKED AT THE BIKE RACK</a:t>
            </a:r>
            <a:endParaRPr lang="en-US" sz="1050" dirty="0"/>
          </a:p>
        </p:txBody>
      </p:sp>
      <p:sp>
        <p:nvSpPr>
          <p:cNvPr id="10" name="Text 6"/>
          <p:cNvSpPr/>
          <p:nvPr/>
        </p:nvSpPr>
        <p:spPr>
          <a:xfrm>
            <a:off x="822960" y="2057400"/>
            <a:ext cx="4892040" cy="1417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asked = 20;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bike = 18;</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System.out.println(bike * 100 / asked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 bike to school");</a:t>
            </a:r>
            <a:endParaRPr lang="en-US" sz="1600" dirty="0"/>
          </a:p>
        </p:txBody>
      </p:sp>
      <p:sp>
        <p:nvSpPr>
          <p:cNvPr id="11" name="Shape 7"/>
          <p:cNvSpPr/>
          <p:nvPr/>
        </p:nvSpPr>
        <p:spPr>
          <a:xfrm>
            <a:off x="548640" y="3794760"/>
            <a:ext cx="54406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3931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206240"/>
            <a:ext cx="48920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90% bike to school</a:t>
            </a:r>
            <a:endParaRPr lang="en-US" sz="2000" dirty="0"/>
          </a:p>
        </p:txBody>
      </p:sp>
      <p:sp>
        <p:nvSpPr>
          <p:cNvPr id="14" name="Shape 10"/>
          <p:cNvSpPr/>
          <p:nvPr/>
        </p:nvSpPr>
        <p:spPr>
          <a:xfrm>
            <a:off x="6199632" y="1554480"/>
            <a:ext cx="5440680" cy="2103120"/>
          </a:xfrm>
          <a:prstGeom prst="roundRect">
            <a:avLst>
              <a:gd name="adj" fmla="val 5217"/>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ASKED IN EVERY HOMEROOM</a:t>
            </a:r>
            <a:endParaRPr lang="en-US" sz="1050" dirty="0"/>
          </a:p>
        </p:txBody>
      </p:sp>
      <p:sp>
        <p:nvSpPr>
          <p:cNvPr id="16" name="Text 12"/>
          <p:cNvSpPr/>
          <p:nvPr/>
        </p:nvSpPr>
        <p:spPr>
          <a:xfrm>
            <a:off x="6473952" y="2057400"/>
            <a:ext cx="4892040" cy="1417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asked = 400;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bike = 60;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System.out.println(bike * 100 / asked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 bike to school");</a:t>
            </a:r>
            <a:endParaRPr lang="en-US" sz="1600" dirty="0"/>
          </a:p>
        </p:txBody>
      </p:sp>
      <p:sp>
        <p:nvSpPr>
          <p:cNvPr id="17" name="Shape 13"/>
          <p:cNvSpPr/>
          <p:nvPr/>
        </p:nvSpPr>
        <p:spPr>
          <a:xfrm>
            <a:off x="6199632" y="3794760"/>
            <a:ext cx="5440680" cy="868680"/>
          </a:xfrm>
          <a:prstGeom prst="roundRect">
            <a:avLst>
              <a:gd name="adj" fmla="val 12632"/>
            </a:avLst>
          </a:prstGeom>
          <a:solidFill>
            <a:srgbClr val="1F2B28"/>
          </a:solidFill>
          <a:ln w="12700">
            <a:solidFill>
              <a:srgbClr val="1F2B28"/>
            </a:solidFill>
            <a:prstDash val="solid"/>
          </a:ln>
        </p:spPr>
      </p:sp>
      <p:sp>
        <p:nvSpPr>
          <p:cNvPr id="18" name="Text 14"/>
          <p:cNvSpPr/>
          <p:nvPr/>
        </p:nvSpPr>
        <p:spPr>
          <a:xfrm>
            <a:off x="6473952" y="3931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4206240"/>
            <a:ext cx="48920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15% bike to school</a:t>
            </a:r>
            <a:endParaRPr lang="en-US" sz="2000" dirty="0"/>
          </a:p>
        </p:txBody>
      </p:sp>
      <p:sp>
        <p:nvSpPr>
          <p:cNvPr id="20" name="Shape 16"/>
          <p:cNvSpPr/>
          <p:nvPr/>
        </p:nvSpPr>
        <p:spPr>
          <a:xfrm>
            <a:off x="548640" y="4892040"/>
            <a:ext cx="11094415" cy="1143000"/>
          </a:xfrm>
          <a:prstGeom prst="roundRect">
            <a:avLst>
              <a:gd name="adj" fmla="val 16000"/>
            </a:avLst>
          </a:prstGeom>
          <a:solidFill>
            <a:srgbClr val="E3F0FF"/>
          </a:solidFill>
          <a:ln w="12700">
            <a:solidFill>
              <a:srgbClr val="E3F0FF"/>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148072"/>
            <a:ext cx="566928" cy="566928"/>
          </a:xfrm>
          <a:prstGeom prst="rect">
            <a:avLst/>
          </a:prstGeom>
        </p:spPr>
      </p:pic>
      <p:sp>
        <p:nvSpPr>
          <p:cNvPr id="22" name="Text 17"/>
          <p:cNvSpPr/>
          <p:nvPr/>
        </p:nvSpPr>
        <p:spPr>
          <a:xfrm>
            <a:off x="1600200" y="5029200"/>
            <a:ext cx="9768535" cy="8686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Before you draw conclusions or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extrapolate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from data, ask how it was collected.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collection method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that reaches some people more than others gives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biased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data.</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More answers do not fix a biased method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survey posted where only one kind of person sees it is still biased,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no matter how many people answer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834640"/>
            <a:ext cx="5394960" cy="3108960"/>
          </a:xfrm>
          <a:prstGeom prst="roundRect">
            <a:avLst>
              <a:gd name="adj" fmla="val 5882"/>
            </a:avLst>
          </a:prstGeom>
          <a:solidFill>
            <a:srgbClr val="FFFFFF"/>
          </a:solidFill>
          <a:ln w="12700">
            <a:solidFill>
              <a:srgbClr val="E6E1D6"/>
            </a:solidFill>
            <a:prstDash val="solid"/>
          </a:ln>
        </p:spPr>
      </p:sp>
      <p:sp>
        <p:nvSpPr>
          <p:cNvPr id="12" name="Text 7"/>
          <p:cNvSpPr/>
          <p:nvPr/>
        </p:nvSpPr>
        <p:spPr>
          <a:xfrm>
            <a:off x="868680" y="306324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BIGGER, STILL BIASED</a:t>
            </a:r>
            <a:endParaRPr lang="en-US" sz="1050" dirty="0"/>
          </a:p>
        </p:txBody>
      </p:sp>
      <p:sp>
        <p:nvSpPr>
          <p:cNvPr id="13" name="Text 8"/>
          <p:cNvSpPr/>
          <p:nvPr/>
        </p:nvSpPr>
        <p:spPr>
          <a:xfrm>
            <a:off x="868680" y="3474720"/>
            <a:ext cx="4754880" cy="1280160"/>
          </a:xfrm>
          <a:prstGeom prst="rect">
            <a:avLst/>
          </a:prstGeom>
          <a:noFill/>
          <a:ln/>
        </p:spPr>
        <p:txBody>
          <a:bodyPr wrap="square" lIns="0" tIns="0" rIns="0" bIns="0" rtlCol="0" anchor="t"/>
          <a:lstStyle/>
          <a:p>
            <a:pPr indent="0" marL="0">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Ask 2,000 students, all at the bike rack.</a:t>
            </a:r>
            <a:endParaRPr lang="en-US" sz="2200" dirty="0"/>
          </a:p>
        </p:txBody>
      </p:sp>
      <p:sp>
        <p:nvSpPr>
          <p:cNvPr id="14" name="Text 9"/>
          <p:cNvSpPr/>
          <p:nvPr/>
        </p:nvSpPr>
        <p:spPr>
          <a:xfrm>
            <a:off x="868680" y="4937760"/>
            <a:ext cx="4754880" cy="731520"/>
          </a:xfrm>
          <a:prstGeom prst="rect">
            <a:avLst/>
          </a:prstGeom>
          <a:noFill/>
          <a:ln/>
        </p:spPr>
        <p:txBody>
          <a:bodyPr wrap="square" lIns="0" tIns="0" rIns="0" bIns="0" rtlCol="0" anchor="t"/>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Every answer comes from someone who bikes.</a:t>
            </a:r>
            <a:endParaRPr lang="en-US" sz="1700" dirty="0"/>
          </a:p>
        </p:txBody>
      </p:sp>
      <p:sp>
        <p:nvSpPr>
          <p:cNvPr id="15" name="Shape 10"/>
          <p:cNvSpPr/>
          <p:nvPr/>
        </p:nvSpPr>
        <p:spPr>
          <a:xfrm>
            <a:off x="6263640" y="2834640"/>
            <a:ext cx="5394960" cy="3108960"/>
          </a:xfrm>
          <a:prstGeom prst="roundRect">
            <a:avLst>
              <a:gd name="adj" fmla="val 5882"/>
            </a:avLst>
          </a:prstGeom>
          <a:solidFill>
            <a:srgbClr val="FFFFFF"/>
          </a:solidFill>
          <a:ln w="12700">
            <a:solidFill>
              <a:srgbClr val="E6E1D6"/>
            </a:solidFill>
            <a:prstDash val="solid"/>
          </a:ln>
        </p:spPr>
      </p:sp>
      <p:sp>
        <p:nvSpPr>
          <p:cNvPr id="16" name="Text 11"/>
          <p:cNvSpPr/>
          <p:nvPr/>
        </p:nvSpPr>
        <p:spPr>
          <a:xfrm>
            <a:off x="6583680" y="306324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SMALLER, FAIRER</a:t>
            </a:r>
            <a:endParaRPr lang="en-US" sz="1050" dirty="0"/>
          </a:p>
        </p:txBody>
      </p:sp>
      <p:sp>
        <p:nvSpPr>
          <p:cNvPr id="17" name="Text 12"/>
          <p:cNvSpPr/>
          <p:nvPr/>
        </p:nvSpPr>
        <p:spPr>
          <a:xfrm>
            <a:off x="6583680" y="3474720"/>
            <a:ext cx="4754880" cy="1280160"/>
          </a:xfrm>
          <a:prstGeom prst="rect">
            <a:avLst/>
          </a:prstGeom>
          <a:noFill/>
          <a:ln/>
        </p:spPr>
        <p:txBody>
          <a:bodyPr wrap="square" lIns="0" tIns="0" rIns="0" bIns="0" rtlCol="0" anchor="t"/>
          <a:lstStyle/>
          <a:p>
            <a:pPr indent="0" marL="0">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Ask 400 students, spread over every homeroom.</a:t>
            </a:r>
            <a:endParaRPr lang="en-US" sz="2200" dirty="0"/>
          </a:p>
        </p:txBody>
      </p:sp>
      <p:sp>
        <p:nvSpPr>
          <p:cNvPr id="18" name="Text 13"/>
          <p:cNvSpPr/>
          <p:nvPr/>
        </p:nvSpPr>
        <p:spPr>
          <a:xfrm>
            <a:off x="6583680" y="4937760"/>
            <a:ext cx="4754880" cy="731520"/>
          </a:xfrm>
          <a:prstGeom prst="rect">
            <a:avLst/>
          </a:prstGeom>
          <a:noFill/>
          <a:ln/>
        </p:spPr>
        <p:txBody>
          <a:bodyPr wrap="square" lIns="0" tIns="0" rIns="0" bIns="0" rtlCol="0" anchor="t"/>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Bikers, walkers, riders, and drivers all answer.</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Missing values and wrong values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6583680" cy="2880360"/>
          </a:xfrm>
          <a:prstGeom prst="roundRect">
            <a:avLst>
              <a:gd name="adj" fmla="val 3810"/>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QUIZ SCORES</a:t>
            </a:r>
            <a:endParaRPr lang="en-US" sz="1050" dirty="0"/>
          </a:p>
        </p:txBody>
      </p:sp>
      <p:sp>
        <p:nvSpPr>
          <p:cNvPr id="10" name="Text 6"/>
          <p:cNvSpPr/>
          <p:nvPr/>
        </p:nvSpPr>
        <p:spPr>
          <a:xfrm>
            <a:off x="822960" y="2057400"/>
            <a:ext cx="6035040" cy="21945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total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total += 90;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total += 85;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total += 0;    // absent, not a real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total += 95;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System.out.println("Average: " + total / 4);</a:t>
            </a:r>
            <a:endParaRPr lang="en-US" sz="1600" dirty="0"/>
          </a:p>
        </p:txBody>
      </p:sp>
      <p:sp>
        <p:nvSpPr>
          <p:cNvPr id="11" name="Shape 7"/>
          <p:cNvSpPr/>
          <p:nvPr/>
        </p:nvSpPr>
        <p:spPr>
          <a:xfrm>
            <a:off x="548640" y="4572000"/>
            <a:ext cx="65836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709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983480"/>
            <a:ext cx="60350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Average: 67</a:t>
            </a:r>
            <a:endParaRPr lang="en-US" sz="2000" dirty="0"/>
          </a:p>
        </p:txBody>
      </p:sp>
      <p:sp>
        <p:nvSpPr>
          <p:cNvPr id="14" name="Shape 10"/>
          <p:cNvSpPr/>
          <p:nvPr/>
        </p:nvSpPr>
        <p:spPr>
          <a:xfrm>
            <a:off x="7360920" y="1554480"/>
            <a:ext cx="4279392" cy="1325880"/>
          </a:xfrm>
          <a:prstGeom prst="roundRect">
            <a:avLst>
              <a:gd name="adj" fmla="val 13793"/>
            </a:avLst>
          </a:prstGeom>
          <a:solidFill>
            <a:srgbClr val="FFF5C7"/>
          </a:solidFill>
          <a:ln w="12700">
            <a:solidFill>
              <a:srgbClr val="FFF5C7"/>
            </a:solidFill>
            <a:prstDash val="solid"/>
          </a:ln>
        </p:spPr>
      </p:sp>
      <p:sp>
        <p:nvSpPr>
          <p:cNvPr id="15" name="Text 11"/>
          <p:cNvSpPr/>
          <p:nvPr/>
        </p:nvSpPr>
        <p:spPr>
          <a:xfrm>
            <a:off x="7635240" y="1691640"/>
            <a:ext cx="374904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Incomplete</a:t>
            </a:r>
            <a:endParaRPr lang="en-US" sz="2200" dirty="0"/>
          </a:p>
        </p:txBody>
      </p:sp>
      <p:sp>
        <p:nvSpPr>
          <p:cNvPr id="16" name="Text 12"/>
          <p:cNvSpPr/>
          <p:nvPr/>
        </p:nvSpPr>
        <p:spPr>
          <a:xfrm>
            <a:off x="7635240" y="2148840"/>
            <a:ext cx="3749040" cy="59436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Some values are missing, like the absent quiz.</a:t>
            </a:r>
            <a:endParaRPr lang="en-US" sz="1700" dirty="0"/>
          </a:p>
        </p:txBody>
      </p:sp>
      <p:sp>
        <p:nvSpPr>
          <p:cNvPr id="17" name="Shape 13"/>
          <p:cNvSpPr/>
          <p:nvPr/>
        </p:nvSpPr>
        <p:spPr>
          <a:xfrm>
            <a:off x="7360920" y="3063240"/>
            <a:ext cx="4279392" cy="1325880"/>
          </a:xfrm>
          <a:prstGeom prst="roundRect">
            <a:avLst>
              <a:gd name="adj" fmla="val 13793"/>
            </a:avLst>
          </a:prstGeom>
          <a:solidFill>
            <a:srgbClr val="FFF1DD"/>
          </a:solidFill>
          <a:ln w="12700">
            <a:solidFill>
              <a:srgbClr val="FFF1DD"/>
            </a:solidFill>
            <a:prstDash val="solid"/>
          </a:ln>
        </p:spPr>
      </p:sp>
      <p:sp>
        <p:nvSpPr>
          <p:cNvPr id="18" name="Text 14"/>
          <p:cNvSpPr/>
          <p:nvPr/>
        </p:nvSpPr>
        <p:spPr>
          <a:xfrm>
            <a:off x="7635240" y="3200400"/>
            <a:ext cx="374904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Inaccurate</a:t>
            </a:r>
            <a:endParaRPr lang="en-US" sz="2200" dirty="0"/>
          </a:p>
        </p:txBody>
      </p:sp>
      <p:sp>
        <p:nvSpPr>
          <p:cNvPr id="19" name="Text 15"/>
          <p:cNvSpPr/>
          <p:nvPr/>
        </p:nvSpPr>
        <p:spPr>
          <a:xfrm>
            <a:off x="7635240" y="3657600"/>
            <a:ext cx="3749040" cy="59436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Some values are wrong, like 95 typed as 9.</a:t>
            </a:r>
            <a:endParaRPr lang="en-US" sz="1700" dirty="0"/>
          </a:p>
        </p:txBody>
      </p:sp>
      <p:sp>
        <p:nvSpPr>
          <p:cNvPr id="20" name="Text 16"/>
          <p:cNvSpPr/>
          <p:nvPr/>
        </p:nvSpPr>
        <p:spPr>
          <a:xfrm>
            <a:off x="7360920" y="4572000"/>
            <a:ext cx="4279392" cy="9144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Either one can make a correct program give wrong results, or waste work.</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went wrong with the data?</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Biased collection, incomplete, or inaccurate?</a:t>
            </a:r>
            <a:endParaRPr lang="en-US" sz="22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10454335" cy="914400"/>
        </p:xfrm>
        <a:graphic>
          <a:graphicData uri="http://schemas.openxmlformats.org/drawingml/2006/table">
            <a:tbl>
              <a:tblPr/>
              <a:tblGrid>
                <a:gridCol w="7680960"/>
                <a:gridCol w="2773375"/>
              </a:tblGrid>
              <a:tr h="53035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happened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Problem</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survey on library hours is given only to people inside the library.</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sign-up sheet lists a student's age as 61 instead of 16.</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rain gauge was broken for a week, so that week has no readings.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poll about bedtimes is posted online at midnight.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right data for the question</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Does this data set fit?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11094415" cy="868680"/>
          </a:xfrm>
          <a:prstGeom prst="roundRect">
            <a:avLst>
              <a:gd name="adj" fmla="val 21053"/>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5943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data set is gathered for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specific question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It might not give correct answers to a different question.</a:t>
            </a:r>
            <a:endParaRPr lang="en-US" sz="1800" dirty="0"/>
          </a:p>
        </p:txBody>
      </p:sp>
      <p:sp>
        <p:nvSpPr>
          <p:cNvPr id="11" name="Text 6"/>
          <p:cNvSpPr/>
          <p:nvPr/>
        </p:nvSpPr>
        <p:spPr>
          <a:xfrm>
            <a:off x="548640" y="2514600"/>
            <a:ext cx="11094415" cy="50292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The data: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every bike-share ride last year, with the start station, the end station, and the date and time.</a:t>
            </a:r>
            <a:endParaRPr lang="en-US" sz="19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3154680"/>
          <a:ext cx="11094415" cy="914400"/>
        </p:xfrm>
        <a:graphic>
          <a:graphicData uri="http://schemas.openxmlformats.org/drawingml/2006/table">
            <a:tbl>
              <a:tblPr/>
              <a:tblGrid>
                <a:gridCol w="7863840"/>
                <a:gridCol w="323057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Question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Yes, no, or not reliably?</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  Which station has the most rides that start at 8 a.m.?</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  Which month had the fewest rides?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  How many people in the city own a bike?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  Do riders enjoy using bike-share?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Personal data</a:t>
            </a:r>
            <a:endParaRPr lang="en-US" sz="21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Information about a specific person.</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Privacy</a:t>
            </a:r>
            <a:endParaRPr lang="en-US" sz="21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person's control over who knows information about them.</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Algorithmic bias</a:t>
            </a:r>
            <a:endParaRPr lang="en-US" sz="21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systemic, repeated error that is unfair to a specific group.</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Collection method</a:t>
            </a:r>
            <a:endParaRPr lang="en-US" sz="21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How data was gathered: who, where, when, and how.</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Extrapolate</a:t>
            </a:r>
            <a:endParaRPr lang="en-US" sz="21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Use data to predict beyond what was measured.</a:t>
            </a:r>
            <a:endParaRPr lang="en-US" sz="1700" dirty="0"/>
          </a:p>
        </p:txBody>
      </p:sp>
      <p:sp>
        <p:nvSpPr>
          <p:cNvPr id="23" name="Shape 19"/>
          <p:cNvSpPr/>
          <p:nvPr/>
        </p:nvSpPr>
        <p:spPr>
          <a:xfrm>
            <a:off x="8046720" y="3840480"/>
            <a:ext cx="3520440" cy="2011680"/>
          </a:xfrm>
          <a:prstGeom prst="roundRect">
            <a:avLst>
              <a:gd name="adj" fmla="val 9091"/>
            </a:avLst>
          </a:prstGeom>
          <a:solidFill>
            <a:srgbClr val="FFF1DD"/>
          </a:solidFill>
          <a:ln w="12700">
            <a:solidFill>
              <a:srgbClr val="FFF1DD"/>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Incomplete data</a:t>
            </a:r>
            <a:endParaRPr lang="en-US" sz="21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Data with missing values. (Inaccurate data has wrong values.)</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Five questions to ask about data</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 Ethical and Social Issues Around Data Collection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82296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Pick an app you use. With a partner, ask these five questions about its data.</a:t>
            </a:r>
            <a:endParaRPr lang="en-US" sz="2400" dirty="0"/>
          </a:p>
        </p:txBody>
      </p:sp>
      <p:sp>
        <p:nvSpPr>
          <p:cNvPr id="11" name="Shape 6"/>
          <p:cNvSpPr/>
          <p:nvPr/>
        </p:nvSpPr>
        <p:spPr>
          <a:xfrm>
            <a:off x="1783080" y="2834640"/>
            <a:ext cx="9418320" cy="2331720"/>
          </a:xfrm>
          <a:prstGeom prst="roundRect">
            <a:avLst>
              <a:gd name="adj" fmla="val 5882"/>
            </a:avLst>
          </a:prstGeom>
          <a:solidFill>
            <a:srgbClr val="FFFFFF"/>
          </a:solidFill>
          <a:ln w="12700">
            <a:solidFill>
              <a:srgbClr val="FFFFFF"/>
            </a:solidFill>
            <a:prstDash val="solid"/>
          </a:ln>
        </p:spPr>
      </p:sp>
      <p:sp>
        <p:nvSpPr>
          <p:cNvPr id="12" name="Text 7"/>
          <p:cNvSpPr/>
          <p:nvPr/>
        </p:nvSpPr>
        <p:spPr>
          <a:xfrm>
            <a:off x="2103120" y="2971800"/>
            <a:ext cx="8869680" cy="2103120"/>
          </a:xfrm>
          <a:prstGeom prst="rect">
            <a:avLst/>
          </a:prstGeom>
          <a:noFill/>
          <a:ln/>
        </p:spPr>
        <p:txBody>
          <a:bodyPr wrap="square" lIns="0" tIns="0" rIns="0" bIns="0" rtlCol="0" anchor="ctr"/>
          <a:lstStyle/>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Should it collect this at all?</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How was the data gathered, and from whom?</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Is anything missing or wrong?</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4.  Is the rule fair to every group of users?</a:t>
            </a:r>
            <a:endParaRPr lang="en-US" sz="2000" dirty="0"/>
          </a:p>
          <a:p>
            <a:pPr indent="0" marL="0">
              <a:spcAft>
                <a:spcPts val="4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5.  Does this data answer the question being asked?</a:t>
            </a:r>
            <a:endParaRPr lang="en-US" sz="2000" dirty="0"/>
          </a:p>
        </p:txBody>
      </p:sp>
      <p:sp>
        <p:nvSpPr>
          <p:cNvPr id="13" name="Text 8"/>
          <p:cNvSpPr/>
          <p:nvPr/>
        </p:nvSpPr>
        <p:spPr>
          <a:xfrm>
            <a:off x="1783080" y="534924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Handle With Care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4.1: Ethical and Social Issues Around Data Collection</dc:title>
  <dc:subject>PptxGenJS Presentation</dc:subject>
  <dc:creator>Hopper</dc:creator>
  <cp:lastModifiedBy>Hopper</cp:lastModifiedBy>
  <cp:revision>1</cp:revision>
  <dcterms:created xsi:type="dcterms:W3CDTF">2026-10-16T20:30:41Z</dcterms:created>
  <dcterms:modified xsi:type="dcterms:W3CDTF">2026-10-16T20:30:41Z</dcterms:modified>
</cp:coreProperties>
</file>