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3.9, the last topic of Unit 3. One method body is written once but runs for many objects; this is how the code says "the object I was called on." Three uses today: reaching an instance variable that a parameter hides (the 3.8 shadowing problem, now with a real fix), passing the current object to another method, and knowing that class methods have no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The word "I" means whoever is speaking right now: the same word, a different person each time. A method body works the same way: it is written once, but each call runs it for a different object. Today's keyword, this, is a method's way of saying "I": the object the method was called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 2 fixes the shadowing bug from Topic 3.8 with a better tool than renaming. Goal 4 connects back to Topic 3.7: why class methods cannot use instance 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object is in charge while a method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 an instance method or constructor, this is a variable Java fills in for you: a reference to the object the method was called on. blue.show() runs show with this referring to blue's object, so this.owner is "Max". red.show() runs the same line with this referring to red's object. Output: Max, Ivy. Plain owner would mean the same thing here; this. is optional when nothing else has that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comes from the variable before the dot; other comes from the argument. red.isSame(blue): two different objects (same owner name, but == compares references), so false. blue.isSame(copy): copy holds the same reference as blue, so this and other refer to one object: true. Output: false, true. this == other is a self-referencing expression.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students think this means the object created most recently; blue was created last, yet red.show() printed Ivy. Others think this means the class, but a class has no single owner to print. this is decided fresh at every call, by the reference before the dot.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30, 56. Each call changes only the object this refers to. hog.save(5) makes hog 55, pig.save(20) makes pig 30, hog.save(1) makes hog 56. If students add all three amounts to one total, they treated this as one shared object.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shadowing problem from Topic 3.8, with the tool that fixes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3.8 the parameter author shadowed the instance variable, so author = author copied the parameter into itself and the object kept null. Output: null. this.author always means the current object's author, because the dot looks inside an object and parameters do not live there. Output with this: Lin. Now the parameter can have the clearest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drive, the parameter is named miles, so plain miles is the amount to add and this.miles is the trip's total. 100 + 30 = 130, then 130 + 12 = 142. Output: 142. In getMiles there is no parameter, so plain miles means the instance variable.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Assignment copies right to left (Topic 1.4). author = this.author reads the object's author (still null) and stores it in the parameter, which disappears when the constructor ends. Output: null. The side that receives the value is the left one: this.author = author.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Now 30, 10. The line int fuel = this.fuel + amt declares a new local variable named fuel. Its right side reads this.fuel (10) plus 20, so the local holds 30 and prints Now 30. The local disappears when refill ends; the instance variable was never assigned, so getFuel returns 10. To change the object: this.fuel = this.fuel + amt;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another method needs the whole current object.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 visit, there is no variable named rex; the method does not know what main called the dog. It does have this. g.groom(this) passes a copy of the reference (Topic 3.6), so the parameter d refers to rex's object, and d.wash() changes rex. Output: true. Passing new Dog() instead would wash a different dog.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shorter than you" means "you are taller than me." So shorter calls taller on the other tree and passes this. fir.shorter(oak): this is fir, other is oak; it runs oak.taller(fir): 30 &gt; 18 is true. oak.shorter(fir) runs fir.taller(oak): 18 &gt; 30 is false. Output: true, false. In step 2 the roles swap: the old this becomes the new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Static methods run without a current object.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Tree.getHeight() names no tree. With three trees, whose height would it return? A class method runs with no current object, so it has no this; javac: non-static variable this cannot be referenced from a static context. main is a class method too (public static void main), so this fails there as well. Fixes: remove static and call it on an object, or give the class method a parameter. This is also why, in 3.7, class methods could not use instance variables: a plain instance name secretly means this.name.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checked with javac in a Tree class with private int height. A compiles: an instance method has a this. B does not: a static method has no this ("non-static variable this cannot be referenced from a static context"). C compiles: a class method may use an object passed as a parameter, and t.height is allowed inside Tree (Topic 3.6). D does not: grow is static, so this.height has no object (same error as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for a line of Java that shows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answer, then cold-call two pairs. Listen for: this is the object the method was called on (the reference before the dot); this.x reaches an instance variable a parameter hides; a static method has no current object, so no this. Then hand out the Who Is this?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3  ·  TOPIC 3.9</a:t>
            </a:r>
            <a:endParaRPr lang="en-US" sz="1200" dirty="0"/>
          </a:p>
        </p:txBody>
      </p:sp>
      <p:sp>
        <p:nvSpPr>
          <p:cNvPr id="4" name="Text 1"/>
          <p:cNvSpPr/>
          <p:nvPr/>
        </p:nvSpPr>
        <p:spPr>
          <a:xfrm>
            <a:off x="548640" y="2377440"/>
            <a:ext cx="749808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Who Is this?</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The this keyword</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3.9</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Who is "I"?</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3.9 this Keyword</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Three students each say "I am first in line." Is the sentence true? Who does "I" mean each time?</a:t>
            </a:r>
            <a:endParaRPr lang="en-US" sz="2200" dirty="0"/>
          </a:p>
        </p:txBody>
      </p:sp>
      <p:sp>
        <p:nvSpPr>
          <p:cNvPr id="12" name="Shape 8"/>
          <p:cNvSpPr/>
          <p:nvPr/>
        </p:nvSpPr>
        <p:spPr>
          <a:xfrm>
            <a:off x="868680" y="3108960"/>
            <a:ext cx="3291840" cy="1371600"/>
          </a:xfrm>
          <a:prstGeom prst="roundRect">
            <a:avLst>
              <a:gd name="adj" fmla="val 10000"/>
            </a:avLst>
          </a:prstGeom>
          <a:solidFill>
            <a:srgbClr val="FFFFFF"/>
          </a:solidFill>
          <a:ln w="12700">
            <a:solidFill>
              <a:srgbClr val="FFFFFF"/>
            </a:solidFill>
            <a:prstDash val="solid"/>
          </a:ln>
        </p:spPr>
      </p:sp>
      <p:sp>
        <p:nvSpPr>
          <p:cNvPr id="13" name="Text 9"/>
          <p:cNvSpPr/>
          <p:nvPr/>
        </p:nvSpPr>
        <p:spPr>
          <a:xfrm>
            <a:off x="1143000" y="3108960"/>
            <a:ext cx="2743200" cy="137160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Ana: "I am first in line."</a:t>
            </a:r>
            <a:endParaRPr lang="en-US" sz="1900" dirty="0"/>
          </a:p>
        </p:txBody>
      </p:sp>
      <p:sp>
        <p:nvSpPr>
          <p:cNvPr id="14" name="Shape 10"/>
          <p:cNvSpPr/>
          <p:nvPr/>
        </p:nvSpPr>
        <p:spPr>
          <a:xfrm>
            <a:off x="4389120" y="3108960"/>
            <a:ext cx="3291840" cy="1371600"/>
          </a:xfrm>
          <a:prstGeom prst="roundRect">
            <a:avLst>
              <a:gd name="adj" fmla="val 10000"/>
            </a:avLst>
          </a:prstGeom>
          <a:solidFill>
            <a:srgbClr val="FFFFFF"/>
          </a:solidFill>
          <a:ln w="12700">
            <a:solidFill>
              <a:srgbClr val="FFFFFF"/>
            </a:solidFill>
            <a:prstDash val="solid"/>
          </a:ln>
        </p:spPr>
      </p:sp>
      <p:sp>
        <p:nvSpPr>
          <p:cNvPr id="15" name="Text 11"/>
          <p:cNvSpPr/>
          <p:nvPr/>
        </p:nvSpPr>
        <p:spPr>
          <a:xfrm>
            <a:off x="4663440" y="3108960"/>
            <a:ext cx="2743200" cy="137160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Ben: "I am first in line."</a:t>
            </a:r>
            <a:endParaRPr lang="en-US" sz="1900" dirty="0"/>
          </a:p>
        </p:txBody>
      </p:sp>
      <p:sp>
        <p:nvSpPr>
          <p:cNvPr id="16" name="Shape 12"/>
          <p:cNvSpPr/>
          <p:nvPr/>
        </p:nvSpPr>
        <p:spPr>
          <a:xfrm>
            <a:off x="7909560" y="3108960"/>
            <a:ext cx="3291840" cy="1371600"/>
          </a:xfrm>
          <a:prstGeom prst="roundRect">
            <a:avLst>
              <a:gd name="adj" fmla="val 10000"/>
            </a:avLst>
          </a:prstGeom>
          <a:solidFill>
            <a:srgbClr val="FFFFFF"/>
          </a:solidFill>
          <a:ln w="12700">
            <a:solidFill>
              <a:srgbClr val="FFFFFF"/>
            </a:solidFill>
            <a:prstDash val="solid"/>
          </a:ln>
        </p:spPr>
      </p:sp>
      <p:sp>
        <p:nvSpPr>
          <p:cNvPr id="17" name="Text 13"/>
          <p:cNvSpPr/>
          <p:nvPr/>
        </p:nvSpPr>
        <p:spPr>
          <a:xfrm>
            <a:off x="8183880" y="3108960"/>
            <a:ext cx="2743200" cy="137160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Cy: "I am first in line."</a:t>
            </a:r>
            <a:endParaRPr lang="en-US" sz="1900" dirty="0"/>
          </a:p>
        </p:txBody>
      </p:sp>
      <p:sp>
        <p:nvSpPr>
          <p:cNvPr id="18" name="Text 14"/>
          <p:cNvSpPr/>
          <p:nvPr/>
        </p:nvSpPr>
        <p:spPr>
          <a:xfrm>
            <a:off x="868680" y="4754880"/>
            <a:ext cx="10424160" cy="82296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Same words, a different speaker each time. A method is the same code, run for a different object each call.</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3.9 this Keyword</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9164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916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916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that this holds a reference to the current object, and find which object it is in any call.</a:t>
            </a:r>
            <a:endParaRPr lang="en-US" sz="2000" dirty="0"/>
          </a:p>
        </p:txBody>
      </p:sp>
      <p:sp>
        <p:nvSpPr>
          <p:cNvPr id="11" name="Shape 7"/>
          <p:cNvSpPr/>
          <p:nvPr/>
        </p:nvSpPr>
        <p:spPr>
          <a:xfrm>
            <a:off x="548640" y="26974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6974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6974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this.name to reach an instance variable that a parameter with the same name hides.</a:t>
            </a:r>
            <a:endParaRPr lang="en-US" sz="2000" dirty="0"/>
          </a:p>
        </p:txBody>
      </p:sp>
      <p:sp>
        <p:nvSpPr>
          <p:cNvPr id="14" name="Shape 10"/>
          <p:cNvSpPr/>
          <p:nvPr/>
        </p:nvSpPr>
        <p:spPr>
          <a:xfrm>
            <a:off x="548640" y="370332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7033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7033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Pass this as an argument so another method can work with the current object.</a:t>
            </a:r>
            <a:endParaRPr lang="en-US" sz="2000" dirty="0"/>
          </a:p>
        </p:txBody>
      </p:sp>
      <p:sp>
        <p:nvSpPr>
          <p:cNvPr id="17" name="Shape 13"/>
          <p:cNvSpPr/>
          <p:nvPr/>
        </p:nvSpPr>
        <p:spPr>
          <a:xfrm>
            <a:off x="548640" y="470916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7091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7091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why class (static) methods, including main, have no this.</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this is the current object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this holds a reference to the current object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3.9 this Keyword</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08760"/>
            <a:ext cx="5577840" cy="3200400"/>
          </a:xfrm>
          <a:prstGeom prst="roundRect">
            <a:avLst>
              <a:gd name="adj" fmla="val 3429"/>
            </a:avLst>
          </a:prstGeom>
          <a:solidFill>
            <a:srgbClr val="EEF3F1"/>
          </a:solidFill>
          <a:ln w="12700">
            <a:solidFill>
              <a:srgbClr val="E6E1D6"/>
            </a:solidFill>
            <a:prstDash val="solid"/>
          </a:ln>
        </p:spPr>
      </p:sp>
      <p:sp>
        <p:nvSpPr>
          <p:cNvPr id="9" name="Text 5"/>
          <p:cNvSpPr/>
          <p:nvPr/>
        </p:nvSpPr>
        <p:spPr>
          <a:xfrm>
            <a:off x="822960" y="1691640"/>
            <a:ext cx="5029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CLASS</a:t>
            </a:r>
            <a:endParaRPr lang="en-US" sz="1050" dirty="0"/>
          </a:p>
        </p:txBody>
      </p:sp>
      <p:sp>
        <p:nvSpPr>
          <p:cNvPr id="10" name="Text 6"/>
          <p:cNvSpPr/>
          <p:nvPr/>
        </p:nvSpPr>
        <p:spPr>
          <a:xfrm>
            <a:off x="822960" y="2011680"/>
            <a:ext cx="5029200" cy="25146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Badge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String owner;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Badge(String o)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owner = o;</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show()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System.out.println(this.owner);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6309360" y="1508760"/>
            <a:ext cx="5330952" cy="1828800"/>
          </a:xfrm>
          <a:prstGeom prst="roundRect">
            <a:avLst>
              <a:gd name="adj" fmla="val 6000"/>
            </a:avLst>
          </a:prstGeom>
          <a:solidFill>
            <a:srgbClr val="EEF3F1"/>
          </a:solidFill>
          <a:ln w="12700">
            <a:solidFill>
              <a:srgbClr val="E6E1D6"/>
            </a:solidFill>
            <a:prstDash val="solid"/>
          </a:ln>
        </p:spPr>
      </p:sp>
      <p:sp>
        <p:nvSpPr>
          <p:cNvPr id="12" name="Text 8"/>
          <p:cNvSpPr/>
          <p:nvPr/>
        </p:nvSpPr>
        <p:spPr>
          <a:xfrm>
            <a:off x="6583680" y="1691640"/>
            <a:ext cx="478231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 MAIN (ANOTHER CLASS)</a:t>
            </a:r>
            <a:endParaRPr lang="en-US" sz="1050" dirty="0"/>
          </a:p>
        </p:txBody>
      </p:sp>
      <p:sp>
        <p:nvSpPr>
          <p:cNvPr id="13" name="Text 9"/>
          <p:cNvSpPr/>
          <p:nvPr/>
        </p:nvSpPr>
        <p:spPr>
          <a:xfrm>
            <a:off x="6583680" y="2011680"/>
            <a:ext cx="4782312" cy="11430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Badge red = new Badge("Ivy");</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Badge blue = new Badge("Max");</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blue.show();</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red.show();</a:t>
            </a:r>
            <a:endParaRPr lang="en-US" sz="1500" dirty="0"/>
          </a:p>
        </p:txBody>
      </p:sp>
      <p:sp>
        <p:nvSpPr>
          <p:cNvPr id="14" name="Shape 10"/>
          <p:cNvSpPr/>
          <p:nvPr/>
        </p:nvSpPr>
        <p:spPr>
          <a:xfrm>
            <a:off x="6309360" y="3474720"/>
            <a:ext cx="5330952" cy="1234440"/>
          </a:xfrm>
          <a:prstGeom prst="roundRect">
            <a:avLst>
              <a:gd name="adj" fmla="val 8889"/>
            </a:avLst>
          </a:prstGeom>
          <a:solidFill>
            <a:srgbClr val="1F2B28"/>
          </a:solidFill>
          <a:ln w="12700">
            <a:solidFill>
              <a:srgbClr val="1F2B28"/>
            </a:solidFill>
            <a:prstDash val="solid"/>
          </a:ln>
        </p:spPr>
      </p:sp>
      <p:sp>
        <p:nvSpPr>
          <p:cNvPr id="15" name="Text 11"/>
          <p:cNvSpPr/>
          <p:nvPr/>
        </p:nvSpPr>
        <p:spPr>
          <a:xfrm>
            <a:off x="6583680" y="36118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6583680" y="3886200"/>
            <a:ext cx="4782312"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Max</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Ivy</a:t>
            </a:r>
            <a:endParaRPr lang="en-US" sz="2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4892040"/>
          <a:ext cx="11094415" cy="914400"/>
        </p:xfrm>
        <a:graphic>
          <a:graphicData uri="http://schemas.openxmlformats.org/drawingml/2006/table">
            <a:tbl>
              <a:tblPr/>
              <a:tblGrid>
                <a:gridCol w="3657600"/>
                <a:gridCol w="4114800"/>
                <a:gridCol w="3322015"/>
              </a:tblGrid>
              <a:tr h="384048">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Call</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this refers to</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this.owner</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384048">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blue.show()</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blue's object</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"Max"</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384048">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red.show()</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red's object</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"Ivy"</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Testing what this holds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3.9 this Keyword</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08760"/>
            <a:ext cx="5577840" cy="3200400"/>
          </a:xfrm>
          <a:prstGeom prst="roundRect">
            <a:avLst>
              <a:gd name="adj" fmla="val 3429"/>
            </a:avLst>
          </a:prstGeom>
          <a:solidFill>
            <a:srgbClr val="EEF3F1"/>
          </a:solidFill>
          <a:ln w="12700">
            <a:solidFill>
              <a:srgbClr val="E6E1D6"/>
            </a:solidFill>
            <a:prstDash val="solid"/>
          </a:ln>
        </p:spPr>
      </p:sp>
      <p:sp>
        <p:nvSpPr>
          <p:cNvPr id="9" name="Text 5"/>
          <p:cNvSpPr/>
          <p:nvPr/>
        </p:nvSpPr>
        <p:spPr>
          <a:xfrm>
            <a:off x="822960" y="1691640"/>
            <a:ext cx="5029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CLASS</a:t>
            </a:r>
            <a:endParaRPr lang="en-US" sz="1050" dirty="0"/>
          </a:p>
        </p:txBody>
      </p:sp>
      <p:sp>
        <p:nvSpPr>
          <p:cNvPr id="10" name="Text 6"/>
          <p:cNvSpPr/>
          <p:nvPr/>
        </p:nvSpPr>
        <p:spPr>
          <a:xfrm>
            <a:off x="822960" y="2011680"/>
            <a:ext cx="5029200" cy="25146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Badge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String owner;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Badge(String o)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owner = o;</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boolean isSame(Badge other)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this == other;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6309360" y="1508760"/>
            <a:ext cx="5330952" cy="1965960"/>
          </a:xfrm>
          <a:prstGeom prst="roundRect">
            <a:avLst>
              <a:gd name="adj" fmla="val 5581"/>
            </a:avLst>
          </a:prstGeom>
          <a:solidFill>
            <a:srgbClr val="EEF3F1"/>
          </a:solidFill>
          <a:ln w="12700">
            <a:solidFill>
              <a:srgbClr val="E6E1D6"/>
            </a:solidFill>
            <a:prstDash val="solid"/>
          </a:ln>
        </p:spPr>
      </p:sp>
      <p:sp>
        <p:nvSpPr>
          <p:cNvPr id="12" name="Text 8"/>
          <p:cNvSpPr/>
          <p:nvPr/>
        </p:nvSpPr>
        <p:spPr>
          <a:xfrm>
            <a:off x="6583680" y="1691640"/>
            <a:ext cx="478231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 MAIN (ANOTHER CLASS)</a:t>
            </a:r>
            <a:endParaRPr lang="en-US" sz="1050" dirty="0"/>
          </a:p>
        </p:txBody>
      </p:sp>
      <p:sp>
        <p:nvSpPr>
          <p:cNvPr id="13" name="Text 9"/>
          <p:cNvSpPr/>
          <p:nvPr/>
        </p:nvSpPr>
        <p:spPr>
          <a:xfrm>
            <a:off x="6583680" y="2011680"/>
            <a:ext cx="4782312" cy="12801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Badge red = new Badge("Ivy");</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Badge blue = new Badge("Ivy");</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Badge copy = blue;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System.out.println(red.isSame(blue));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System.out.println(blue.isSame(copy));</a:t>
            </a:r>
            <a:endParaRPr lang="en-US" sz="1500" dirty="0"/>
          </a:p>
        </p:txBody>
      </p:sp>
      <p:sp>
        <p:nvSpPr>
          <p:cNvPr id="14" name="Shape 10"/>
          <p:cNvSpPr/>
          <p:nvPr/>
        </p:nvSpPr>
        <p:spPr>
          <a:xfrm>
            <a:off x="6309360" y="3584448"/>
            <a:ext cx="5330952" cy="1170432"/>
          </a:xfrm>
          <a:prstGeom prst="roundRect">
            <a:avLst>
              <a:gd name="adj" fmla="val 9375"/>
            </a:avLst>
          </a:prstGeom>
          <a:solidFill>
            <a:srgbClr val="1F2B28"/>
          </a:solidFill>
          <a:ln w="12700">
            <a:solidFill>
              <a:srgbClr val="1F2B28"/>
            </a:solidFill>
            <a:prstDash val="solid"/>
          </a:ln>
        </p:spPr>
      </p:sp>
      <p:sp>
        <p:nvSpPr>
          <p:cNvPr id="15" name="Text 11"/>
          <p:cNvSpPr/>
          <p:nvPr/>
        </p:nvSpPr>
        <p:spPr>
          <a:xfrm>
            <a:off x="6583680" y="3721608"/>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6583680" y="3995928"/>
            <a:ext cx="4782312" cy="667512"/>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false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p:txBody>
      </p:sp>
      <p:sp>
        <p:nvSpPr>
          <p:cNvPr id="17" name="Shape 13"/>
          <p:cNvSpPr/>
          <p:nvPr/>
        </p:nvSpPr>
        <p:spPr>
          <a:xfrm>
            <a:off x="548640" y="4892040"/>
            <a:ext cx="11094415" cy="1143000"/>
          </a:xfrm>
          <a:prstGeom prst="roundRect">
            <a:avLst>
              <a:gd name="adj" fmla="val 16000"/>
            </a:avLst>
          </a:prstGeom>
          <a:solidFill>
            <a:srgbClr val="E3F0FF"/>
          </a:solidFill>
          <a:ln w="12700">
            <a:solidFill>
              <a:srgbClr val="E3F0FF"/>
            </a:solidFill>
            <a:prstDash val="solid"/>
          </a:ln>
        </p:spPr>
      </p:sp>
      <p:pic>
        <p:nvPicPr>
          <p:cNvPr id="18"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148072"/>
            <a:ext cx="566928" cy="566928"/>
          </a:xfrm>
          <a:prstGeom prst="rect">
            <a:avLst/>
          </a:prstGeom>
        </p:spPr>
      </p:pic>
      <p:sp>
        <p:nvSpPr>
          <p:cNvPr id="19" name="Text 14"/>
          <p:cNvSpPr/>
          <p:nvPr/>
        </p:nvSpPr>
        <p:spPr>
          <a:xfrm>
            <a:off x="1600200" y="5029200"/>
            <a:ext cx="9768535" cy="86868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this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the reference before the dot.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other</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the reference in the parentheses.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this == other</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true only when they are the very same object.</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this is not "the newest object"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3.9 this Keyword</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0876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764792"/>
            <a:ext cx="566928" cy="566928"/>
          </a:xfrm>
          <a:prstGeom prst="rect">
            <a:avLst/>
          </a:prstGeom>
        </p:spPr>
      </p:pic>
      <p:sp>
        <p:nvSpPr>
          <p:cNvPr id="10" name="Text 5"/>
          <p:cNvSpPr/>
          <p:nvPr/>
        </p:nvSpPr>
        <p:spPr>
          <a:xfrm>
            <a:off x="1600200" y="164592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To find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this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look at the call that started the method, not at the order the objects were made.</a:t>
            </a:r>
            <a:endParaRPr lang="en-US" sz="1800" dirty="0"/>
          </a:p>
        </p:txBody>
      </p:sp>
      <p:sp>
        <p:nvSpPr>
          <p:cNvPr id="11" name="Shape 6"/>
          <p:cNvSpPr/>
          <p:nvPr/>
        </p:nvSpPr>
        <p:spPr>
          <a:xfrm>
            <a:off x="548640" y="2743200"/>
            <a:ext cx="5394960" cy="1828800"/>
          </a:xfrm>
          <a:prstGeom prst="roundRect">
            <a:avLst>
              <a:gd name="adj" fmla="val 6000"/>
            </a:avLst>
          </a:prstGeom>
          <a:solidFill>
            <a:srgbClr val="EEF3F1"/>
          </a:solidFill>
          <a:ln w="12700">
            <a:solidFill>
              <a:srgbClr val="E6E1D6"/>
            </a:solidFill>
            <a:prstDash val="solid"/>
          </a:ln>
        </p:spPr>
      </p:sp>
      <p:sp>
        <p:nvSpPr>
          <p:cNvPr id="12" name="Text 7"/>
          <p:cNvSpPr/>
          <p:nvPr/>
        </p:nvSpPr>
        <p:spPr>
          <a:xfrm>
            <a:off x="822960" y="2926080"/>
            <a:ext cx="48463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FROM THE BADGE EXAMPLE</a:t>
            </a:r>
            <a:endParaRPr lang="en-US" sz="1050" dirty="0"/>
          </a:p>
        </p:txBody>
      </p:sp>
      <p:sp>
        <p:nvSpPr>
          <p:cNvPr id="13" name="Text 8"/>
          <p:cNvSpPr/>
          <p:nvPr/>
        </p:nvSpPr>
        <p:spPr>
          <a:xfrm>
            <a:off x="822960" y="3246120"/>
            <a:ext cx="4846320" cy="11430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Badge red = new Badge("Ivy");</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Badge blue = new Badge("Max");</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blue.show();</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red.show();</a:t>
            </a:r>
            <a:endParaRPr lang="en-US" sz="1500" dirty="0"/>
          </a:p>
        </p:txBody>
      </p:sp>
      <p:sp>
        <p:nvSpPr>
          <p:cNvPr id="14" name="Shape 9"/>
          <p:cNvSpPr/>
          <p:nvPr/>
        </p:nvSpPr>
        <p:spPr>
          <a:xfrm>
            <a:off x="548640" y="4709160"/>
            <a:ext cx="5394960" cy="1325880"/>
          </a:xfrm>
          <a:prstGeom prst="roundRect">
            <a:avLst>
              <a:gd name="adj" fmla="val 8276"/>
            </a:avLst>
          </a:prstGeom>
          <a:solidFill>
            <a:srgbClr val="1F2B28"/>
          </a:solidFill>
          <a:ln w="12700">
            <a:solidFill>
              <a:srgbClr val="1F2B28"/>
            </a:solidFill>
            <a:prstDash val="solid"/>
          </a:ln>
        </p:spPr>
      </p:sp>
      <p:sp>
        <p:nvSpPr>
          <p:cNvPr id="15" name="Text 10"/>
          <p:cNvSpPr/>
          <p:nvPr/>
        </p:nvSpPr>
        <p:spPr>
          <a:xfrm>
            <a:off x="822960" y="48463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22960" y="5120640"/>
            <a:ext cx="4846320" cy="8229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Max</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Ivy</a:t>
            </a:r>
            <a:endParaRPr lang="en-US" sz="20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126480" y="2743200"/>
          <a:ext cx="5513832" cy="914400"/>
        </p:xfrm>
        <a:graphic>
          <a:graphicData uri="http://schemas.openxmlformats.org/drawingml/2006/table">
            <a:tbl>
              <a:tblPr/>
              <a:tblGrid>
                <a:gridCol w="2743200"/>
                <a:gridCol w="2770632"/>
              </a:tblGrid>
              <a:tr h="457200">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Idea</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True?</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868680">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this is the object before the dot</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0B5A4D"/>
                          </a:solidFill>
                          <a:latin typeface="Atkinson Hyperlegible Next" pitchFamily="34" charset="0"/>
                          <a:ea typeface="Atkinson Hyperlegible Next" pitchFamily="34" charset="-122"/>
                          <a:cs typeface="Atkinson Hyperlegible Next" pitchFamily="34" charset="-120"/>
                        </a:rPr>
                        <a:t>Yes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868680">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this is the newest object</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8A4B0F"/>
                          </a:solidFill>
                          <a:latin typeface="Atkinson Hyperlegible Next" pitchFamily="34" charset="0"/>
                          <a:ea typeface="Atkinson Hyperlegible Next" pitchFamily="34" charset="-122"/>
                          <a:cs typeface="Atkinson Hyperlegible Next" pitchFamily="34" charset="-120"/>
                        </a:rPr>
                        <a:t>No: red.show() printed Ivy</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868680">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this is the class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8A4B0F"/>
                          </a:solidFill>
                          <a:latin typeface="Atkinson Hyperlegible Next" pitchFamily="34" charset="0"/>
                          <a:ea typeface="Atkinson Hyperlegible Next" pitchFamily="34" charset="-122"/>
                          <a:cs typeface="Atkinson Hyperlegible Next" pitchFamily="34" charset="-120"/>
                        </a:rPr>
                        <a:t>No: each object has its own owner</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Whose coins?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3.9 this Keyword</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325880"/>
            <a:ext cx="11094415" cy="4846320"/>
          </a:xfrm>
          <a:prstGeom prst="roundRect">
            <a:avLst>
              <a:gd name="adj" fmla="val 4717"/>
            </a:avLst>
          </a:prstGeom>
          <a:solidFill>
            <a:srgbClr val="FFF5C7"/>
          </a:solidFill>
          <a:ln w="12700">
            <a:solidFill>
              <a:srgbClr val="FFF5C7"/>
            </a:solidFill>
            <a:prstDash val="solid"/>
          </a:ln>
        </p:spPr>
      </p:sp>
      <p:sp>
        <p:nvSpPr>
          <p:cNvPr id="9" name="Shape 5"/>
          <p:cNvSpPr/>
          <p:nvPr/>
        </p:nvSpPr>
        <p:spPr>
          <a:xfrm>
            <a:off x="868680" y="161848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61848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10312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are the two lines of output?</a:t>
            </a:r>
            <a:endParaRPr lang="en-US" sz="2200" dirty="0"/>
          </a:p>
        </p:txBody>
      </p:sp>
      <p:sp>
        <p:nvSpPr>
          <p:cNvPr id="12" name="Shape 8"/>
          <p:cNvSpPr/>
          <p:nvPr/>
        </p:nvSpPr>
        <p:spPr>
          <a:xfrm>
            <a:off x="685800" y="2587752"/>
            <a:ext cx="5486400" cy="3566160"/>
          </a:xfrm>
          <a:prstGeom prst="roundRect">
            <a:avLst>
              <a:gd name="adj" fmla="val 3077"/>
            </a:avLst>
          </a:prstGeom>
          <a:solidFill>
            <a:srgbClr val="EEF3F1"/>
          </a:solidFill>
          <a:ln w="12700">
            <a:solidFill>
              <a:srgbClr val="E6E1D6"/>
            </a:solidFill>
            <a:prstDash val="solid"/>
          </a:ln>
        </p:spPr>
      </p:sp>
      <p:sp>
        <p:nvSpPr>
          <p:cNvPr id="13" name="Text 9"/>
          <p:cNvSpPr/>
          <p:nvPr/>
        </p:nvSpPr>
        <p:spPr>
          <a:xfrm>
            <a:off x="960120" y="2770632"/>
            <a:ext cx="4937760" cy="32004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Piggy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coins;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Piggy(int start)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coins = start;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save(int amount)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this.coins += amount;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int getCoins()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coins;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10"/>
          <p:cNvSpPr/>
          <p:nvPr/>
        </p:nvSpPr>
        <p:spPr>
          <a:xfrm>
            <a:off x="6309360" y="2587752"/>
            <a:ext cx="5193792" cy="3566160"/>
          </a:xfrm>
          <a:prstGeom prst="roundRect">
            <a:avLst>
              <a:gd name="adj" fmla="val 3077"/>
            </a:avLst>
          </a:prstGeom>
          <a:solidFill>
            <a:srgbClr val="EEF3F1"/>
          </a:solidFill>
          <a:ln w="12700">
            <a:solidFill>
              <a:srgbClr val="E6E1D6"/>
            </a:solidFill>
            <a:prstDash val="solid"/>
          </a:ln>
        </p:spPr>
      </p:sp>
      <p:sp>
        <p:nvSpPr>
          <p:cNvPr id="15" name="Text 11"/>
          <p:cNvSpPr/>
          <p:nvPr/>
        </p:nvSpPr>
        <p:spPr>
          <a:xfrm>
            <a:off x="6583680" y="2770632"/>
            <a:ext cx="4645152" cy="32004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Piggy pig = new Piggy(10);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Piggy hog = new Piggy(50);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hog.save(5);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pig.save(20);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hog.save(1);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System.out.println(pig.getCoins());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System.out.println(hog.getCoins());</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Reaching a hidden instance variable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this.name reaches past the parameter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3.9 this Keyword</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463040"/>
            <a:ext cx="5440680" cy="3108960"/>
          </a:xfrm>
          <a:prstGeom prst="roundRect">
            <a:avLst>
              <a:gd name="adj" fmla="val 3529"/>
            </a:avLst>
          </a:prstGeom>
          <a:solidFill>
            <a:srgbClr val="EEF3F1"/>
          </a:solidFill>
          <a:ln w="12700">
            <a:solidFill>
              <a:srgbClr val="E6E1D6"/>
            </a:solidFill>
            <a:prstDash val="solid"/>
          </a:ln>
        </p:spPr>
      </p:sp>
      <p:sp>
        <p:nvSpPr>
          <p:cNvPr id="9" name="Text 5"/>
          <p:cNvSpPr/>
          <p:nvPr/>
        </p:nvSpPr>
        <p:spPr>
          <a:xfrm>
            <a:off x="822960" y="164592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WITHOUT THIS</a:t>
            </a:r>
            <a:endParaRPr lang="en-US" sz="1050" dirty="0"/>
          </a:p>
        </p:txBody>
      </p:sp>
      <p:sp>
        <p:nvSpPr>
          <p:cNvPr id="10" name="Text 6"/>
          <p:cNvSpPr/>
          <p:nvPr/>
        </p:nvSpPr>
        <p:spPr>
          <a:xfrm>
            <a:off x="822960" y="1965960"/>
            <a:ext cx="4892040" cy="24231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Book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String author;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Book(String author)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author = author;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String getAuthor()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author;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4663440"/>
            <a:ext cx="5440680" cy="777240"/>
          </a:xfrm>
          <a:prstGeom prst="roundRect">
            <a:avLst>
              <a:gd name="adj" fmla="val 14118"/>
            </a:avLst>
          </a:prstGeom>
          <a:solidFill>
            <a:srgbClr val="1F2B28"/>
          </a:solidFill>
          <a:ln w="12700">
            <a:solidFill>
              <a:srgbClr val="1F2B28"/>
            </a:solidFill>
            <a:prstDash val="solid"/>
          </a:ln>
        </p:spPr>
      </p:sp>
      <p:sp>
        <p:nvSpPr>
          <p:cNvPr id="12" name="Text 8"/>
          <p:cNvSpPr/>
          <p:nvPr/>
        </p:nvSpPr>
        <p:spPr>
          <a:xfrm>
            <a:off x="822960" y="48006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074920"/>
            <a:ext cx="4892040" cy="2743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null</a:t>
            </a:r>
            <a:endParaRPr lang="en-US" sz="2000" dirty="0"/>
          </a:p>
        </p:txBody>
      </p:sp>
      <p:sp>
        <p:nvSpPr>
          <p:cNvPr id="14" name="Shape 10"/>
          <p:cNvSpPr/>
          <p:nvPr/>
        </p:nvSpPr>
        <p:spPr>
          <a:xfrm>
            <a:off x="6199632" y="1463040"/>
            <a:ext cx="5440680" cy="3108960"/>
          </a:xfrm>
          <a:prstGeom prst="roundRect">
            <a:avLst>
              <a:gd name="adj" fmla="val 3529"/>
            </a:avLst>
          </a:prstGeom>
          <a:solidFill>
            <a:srgbClr val="EEF3F1"/>
          </a:solidFill>
          <a:ln w="12700">
            <a:solidFill>
              <a:srgbClr val="E6E1D6"/>
            </a:solidFill>
            <a:prstDash val="solid"/>
          </a:ln>
        </p:spPr>
      </p:sp>
      <p:sp>
        <p:nvSpPr>
          <p:cNvPr id="15" name="Text 11"/>
          <p:cNvSpPr/>
          <p:nvPr/>
        </p:nvSpPr>
        <p:spPr>
          <a:xfrm>
            <a:off x="6473952" y="164592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WITH THIS</a:t>
            </a:r>
            <a:endParaRPr lang="en-US" sz="1050" dirty="0"/>
          </a:p>
        </p:txBody>
      </p:sp>
      <p:sp>
        <p:nvSpPr>
          <p:cNvPr id="16" name="Text 12"/>
          <p:cNvSpPr/>
          <p:nvPr/>
        </p:nvSpPr>
        <p:spPr>
          <a:xfrm>
            <a:off x="6473952" y="1965960"/>
            <a:ext cx="4892040" cy="24231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Book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String author;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Book(String author)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this.author = author;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String getAuthor()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author;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7" name="Shape 13"/>
          <p:cNvSpPr/>
          <p:nvPr/>
        </p:nvSpPr>
        <p:spPr>
          <a:xfrm>
            <a:off x="6199632" y="4663440"/>
            <a:ext cx="5440680" cy="777240"/>
          </a:xfrm>
          <a:prstGeom prst="roundRect">
            <a:avLst>
              <a:gd name="adj" fmla="val 14118"/>
            </a:avLst>
          </a:prstGeom>
          <a:solidFill>
            <a:srgbClr val="1F2B28"/>
          </a:solidFill>
          <a:ln w="12700">
            <a:solidFill>
              <a:srgbClr val="1F2B28"/>
            </a:solidFill>
            <a:prstDash val="solid"/>
          </a:ln>
        </p:spPr>
      </p:sp>
      <p:sp>
        <p:nvSpPr>
          <p:cNvPr id="18" name="Text 14"/>
          <p:cNvSpPr/>
          <p:nvPr/>
        </p:nvSpPr>
        <p:spPr>
          <a:xfrm>
            <a:off x="6473952" y="48006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6473952" y="5074920"/>
            <a:ext cx="4892040" cy="2743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Lin</a:t>
            </a:r>
            <a:endParaRPr lang="en-US" sz="2000" dirty="0"/>
          </a:p>
        </p:txBody>
      </p:sp>
      <p:sp>
        <p:nvSpPr>
          <p:cNvPr id="20" name="Text 16"/>
          <p:cNvSpPr/>
          <p:nvPr/>
        </p:nvSpPr>
        <p:spPr>
          <a:xfrm>
            <a:off x="548640" y="5577840"/>
            <a:ext cx="11094415" cy="50292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this.author</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the object's variable.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author</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alone is the parameter.</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Both names in one line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3.9 this Keyword</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08760"/>
            <a:ext cx="5760720" cy="3886200"/>
          </a:xfrm>
          <a:prstGeom prst="roundRect">
            <a:avLst>
              <a:gd name="adj" fmla="val 2824"/>
            </a:avLst>
          </a:prstGeom>
          <a:solidFill>
            <a:srgbClr val="EEF3F1"/>
          </a:solidFill>
          <a:ln w="12700">
            <a:solidFill>
              <a:srgbClr val="E6E1D6"/>
            </a:solidFill>
            <a:prstDash val="solid"/>
          </a:ln>
        </p:spPr>
      </p:sp>
      <p:sp>
        <p:nvSpPr>
          <p:cNvPr id="9" name="Text 5"/>
          <p:cNvSpPr/>
          <p:nvPr/>
        </p:nvSpPr>
        <p:spPr>
          <a:xfrm>
            <a:off x="822960" y="1691640"/>
            <a:ext cx="52120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CLASS</a:t>
            </a:r>
            <a:endParaRPr lang="en-US" sz="1050" dirty="0"/>
          </a:p>
        </p:txBody>
      </p:sp>
      <p:sp>
        <p:nvSpPr>
          <p:cNvPr id="10" name="Text 6"/>
          <p:cNvSpPr/>
          <p:nvPr/>
        </p:nvSpPr>
        <p:spPr>
          <a:xfrm>
            <a:off x="822960" y="2011680"/>
            <a:ext cx="5212080" cy="32004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Trip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miles;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Trip(int miles)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this.miles = miles;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drive(int miles)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this.miles = this.miles + miles;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int getMiles()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miles;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6492240" y="1508760"/>
            <a:ext cx="5148072" cy="1783080"/>
          </a:xfrm>
          <a:prstGeom prst="roundRect">
            <a:avLst>
              <a:gd name="adj" fmla="val 6154"/>
            </a:avLst>
          </a:prstGeom>
          <a:solidFill>
            <a:srgbClr val="EEF3F1"/>
          </a:solidFill>
          <a:ln w="12700">
            <a:solidFill>
              <a:srgbClr val="E6E1D6"/>
            </a:solidFill>
            <a:prstDash val="solid"/>
          </a:ln>
        </p:spPr>
      </p:sp>
      <p:sp>
        <p:nvSpPr>
          <p:cNvPr id="12" name="Text 8"/>
          <p:cNvSpPr/>
          <p:nvPr/>
        </p:nvSpPr>
        <p:spPr>
          <a:xfrm>
            <a:off x="6766560" y="1691640"/>
            <a:ext cx="459943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 MAIN (ANOTHER CLASS)</a:t>
            </a:r>
            <a:endParaRPr lang="en-US" sz="1050" dirty="0"/>
          </a:p>
        </p:txBody>
      </p:sp>
      <p:sp>
        <p:nvSpPr>
          <p:cNvPr id="13" name="Text 9"/>
          <p:cNvSpPr/>
          <p:nvPr/>
        </p:nvSpPr>
        <p:spPr>
          <a:xfrm>
            <a:off x="6766560" y="2011680"/>
            <a:ext cx="4599432" cy="10972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Trip t = new Trip(100);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t.drive(30);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t.drive(12);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System.out.println(t.getMiles());</a:t>
            </a:r>
            <a:endParaRPr lang="en-US" sz="1500" dirty="0"/>
          </a:p>
        </p:txBody>
      </p:sp>
      <p:sp>
        <p:nvSpPr>
          <p:cNvPr id="14" name="Shape 10"/>
          <p:cNvSpPr/>
          <p:nvPr/>
        </p:nvSpPr>
        <p:spPr>
          <a:xfrm>
            <a:off x="6492240" y="3429000"/>
            <a:ext cx="5148072" cy="868680"/>
          </a:xfrm>
          <a:prstGeom prst="roundRect">
            <a:avLst>
              <a:gd name="adj" fmla="val 12632"/>
            </a:avLst>
          </a:prstGeom>
          <a:solidFill>
            <a:srgbClr val="1F2B28"/>
          </a:solidFill>
          <a:ln w="12700">
            <a:solidFill>
              <a:srgbClr val="1F2B28"/>
            </a:solidFill>
            <a:prstDash val="solid"/>
          </a:ln>
        </p:spPr>
      </p:sp>
      <p:sp>
        <p:nvSpPr>
          <p:cNvPr id="15" name="Text 11"/>
          <p:cNvSpPr/>
          <p:nvPr/>
        </p:nvSpPr>
        <p:spPr>
          <a:xfrm>
            <a:off x="6766560" y="35661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6766560" y="3840480"/>
            <a:ext cx="4599432"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142</a:t>
            </a:r>
            <a:endParaRPr lang="en-US" sz="20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6492240" y="4434840"/>
          <a:ext cx="5148072" cy="914400"/>
        </p:xfrm>
        <a:graphic>
          <a:graphicData uri="http://schemas.openxmlformats.org/drawingml/2006/table">
            <a:tbl>
              <a:tblPr/>
              <a:tblGrid>
                <a:gridCol w="1645920"/>
                <a:gridCol w="1737360"/>
                <a:gridCol w="1764792"/>
              </a:tblGrid>
              <a:tr h="329184">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Call</a:t>
                      </a:r>
                      <a:endParaRPr lang="en-US" sz="1500" dirty="0">
                        <a:latin typeface="Atkinson Hyperlegible Next" charset="0"/>
                        <a:ea typeface="Atkinson Hyperlegible Next" charset="0"/>
                        <a:cs typeface="Atkinson Hyperlegible Next"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miles (parameter)</a:t>
                      </a:r>
                      <a:endParaRPr lang="en-US" sz="1500" dirty="0">
                        <a:latin typeface="Atkinson Hyperlegible Next" charset="0"/>
                        <a:ea typeface="Atkinson Hyperlegible Next" charset="0"/>
                        <a:cs typeface="Atkinson Hyperlegible Next"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this.miles after</a:t>
                      </a:r>
                      <a:endParaRPr lang="en-US" sz="1500" dirty="0">
                        <a:latin typeface="Atkinson Hyperlegible Next" charset="0"/>
                        <a:ea typeface="Atkinson Hyperlegible Next" charset="0"/>
                        <a:cs typeface="Atkinson Hyperlegible Next"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329184">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drive(30)</a:t>
                      </a:r>
                      <a:endParaRPr lang="en-US" sz="1500" dirty="0">
                        <a:latin typeface="Atkinson Hyperlegible Mono" charset="0"/>
                        <a:ea typeface="Atkinson Hyperlegible Mono" charset="0"/>
                        <a:cs typeface="Atkinson Hyperlegible Mono"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30</a:t>
                      </a:r>
                      <a:endParaRPr lang="en-US" sz="1500" dirty="0">
                        <a:latin typeface="Atkinson Hyperlegible Mono" charset="0"/>
                        <a:ea typeface="Atkinson Hyperlegible Mono" charset="0"/>
                        <a:cs typeface="Atkinson Hyperlegible Mono"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130</a:t>
                      </a:r>
                      <a:endParaRPr lang="en-US" sz="1500" dirty="0">
                        <a:latin typeface="Atkinson Hyperlegible Mono" charset="0"/>
                        <a:ea typeface="Atkinson Hyperlegible Mono" charset="0"/>
                        <a:cs typeface="Atkinson Hyperlegible Mono"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329184">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drive(12)</a:t>
                      </a:r>
                      <a:endParaRPr lang="en-US" sz="1500" dirty="0">
                        <a:latin typeface="Atkinson Hyperlegible Mono" charset="0"/>
                        <a:ea typeface="Atkinson Hyperlegible Mono" charset="0"/>
                        <a:cs typeface="Atkinson Hyperlegible Mono"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12</a:t>
                      </a:r>
                      <a:endParaRPr lang="en-US" sz="1500" dirty="0">
                        <a:latin typeface="Atkinson Hyperlegible Mono" charset="0"/>
                        <a:ea typeface="Atkinson Hyperlegible Mono" charset="0"/>
                        <a:cs typeface="Atkinson Hyperlegible Mono"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142</a:t>
                      </a:r>
                      <a:endParaRPr lang="en-US" sz="1500" dirty="0">
                        <a:latin typeface="Atkinson Hyperlegible Mono" charset="0"/>
                        <a:ea typeface="Atkinson Hyperlegible Mono" charset="0"/>
                        <a:cs typeface="Atkinson Hyperlegible Mono"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8" name="Shape 13"/>
          <p:cNvSpPr/>
          <p:nvPr/>
        </p:nvSpPr>
        <p:spPr>
          <a:xfrm>
            <a:off x="548640" y="5532120"/>
            <a:ext cx="11094415" cy="594360"/>
          </a:xfrm>
          <a:prstGeom prst="roundRect">
            <a:avLst>
              <a:gd name="adj" fmla="val 30769"/>
            </a:avLst>
          </a:prstGeom>
          <a:solidFill>
            <a:srgbClr val="E3F0FF"/>
          </a:solidFill>
          <a:ln w="12700">
            <a:solidFill>
              <a:srgbClr val="E3F0FF"/>
            </a:solidFill>
            <a:prstDash val="solid"/>
          </a:ln>
        </p:spPr>
      </p:sp>
      <p:sp>
        <p:nvSpPr>
          <p:cNvPr id="19" name="Text 14"/>
          <p:cNvSpPr/>
          <p:nvPr/>
        </p:nvSpPr>
        <p:spPr>
          <a:xfrm>
            <a:off x="868680" y="5669280"/>
            <a:ext cx="10500055" cy="32004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Same name, two variables: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this.miles</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is the object's,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miles</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is the parameter.</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this on the wrong side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3.9 this Keyword</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08760"/>
            <a:ext cx="11094415" cy="914400"/>
          </a:xfrm>
          <a:prstGeom prst="roundRect">
            <a:avLst>
              <a:gd name="adj" fmla="val 20000"/>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764792"/>
            <a:ext cx="566928" cy="566928"/>
          </a:xfrm>
          <a:prstGeom prst="rect">
            <a:avLst/>
          </a:prstGeom>
        </p:spPr>
      </p:pic>
      <p:sp>
        <p:nvSpPr>
          <p:cNvPr id="10" name="Text 5"/>
          <p:cNvSpPr/>
          <p:nvPr/>
        </p:nvSpPr>
        <p:spPr>
          <a:xfrm>
            <a:off x="1600200" y="1645920"/>
            <a:ext cx="9768535"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instance variable must be on 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left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because the left side receives the value.</a:t>
            </a:r>
            <a:endParaRPr lang="en-US" sz="1800" dirty="0"/>
          </a:p>
        </p:txBody>
      </p:sp>
      <p:sp>
        <p:nvSpPr>
          <p:cNvPr id="11" name="Shape 6"/>
          <p:cNvSpPr/>
          <p:nvPr/>
        </p:nvSpPr>
        <p:spPr>
          <a:xfrm>
            <a:off x="548640" y="2651760"/>
            <a:ext cx="5486400" cy="1463040"/>
          </a:xfrm>
          <a:prstGeom prst="roundRect">
            <a:avLst>
              <a:gd name="adj" fmla="val 7500"/>
            </a:avLst>
          </a:prstGeom>
          <a:solidFill>
            <a:srgbClr val="EEF3F1"/>
          </a:solidFill>
          <a:ln w="12700">
            <a:solidFill>
              <a:srgbClr val="E6E1D6"/>
            </a:solidFill>
            <a:prstDash val="solid"/>
          </a:ln>
        </p:spPr>
      </p:sp>
      <p:sp>
        <p:nvSpPr>
          <p:cNvPr id="12" name="Text 7"/>
          <p:cNvSpPr/>
          <p:nvPr/>
        </p:nvSpPr>
        <p:spPr>
          <a:xfrm>
            <a:off x="822960" y="283464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WRONG SIDE</a:t>
            </a:r>
            <a:endParaRPr lang="en-US" sz="1050" dirty="0"/>
          </a:p>
        </p:txBody>
      </p:sp>
      <p:sp>
        <p:nvSpPr>
          <p:cNvPr id="13" name="Text 8"/>
          <p:cNvSpPr/>
          <p:nvPr/>
        </p:nvSpPr>
        <p:spPr>
          <a:xfrm>
            <a:off x="822960" y="3154680"/>
            <a:ext cx="4937760" cy="7772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Book(String author)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author = this.author;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p:txBody>
      </p:sp>
      <p:sp>
        <p:nvSpPr>
          <p:cNvPr id="14" name="Shape 9"/>
          <p:cNvSpPr/>
          <p:nvPr/>
        </p:nvSpPr>
        <p:spPr>
          <a:xfrm>
            <a:off x="548640" y="4251960"/>
            <a:ext cx="5486400" cy="777240"/>
          </a:xfrm>
          <a:prstGeom prst="roundRect">
            <a:avLst>
              <a:gd name="adj" fmla="val 14118"/>
            </a:avLst>
          </a:prstGeom>
          <a:solidFill>
            <a:srgbClr val="1F2B28"/>
          </a:solidFill>
          <a:ln w="12700">
            <a:solidFill>
              <a:srgbClr val="1F2B28"/>
            </a:solidFill>
            <a:prstDash val="solid"/>
          </a:ln>
        </p:spPr>
      </p:sp>
      <p:sp>
        <p:nvSpPr>
          <p:cNvPr id="15" name="Text 10"/>
          <p:cNvSpPr/>
          <p:nvPr/>
        </p:nvSpPr>
        <p:spPr>
          <a:xfrm>
            <a:off x="822960" y="43891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22960" y="4663440"/>
            <a:ext cx="4937760" cy="2743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null</a:t>
            </a:r>
            <a:endParaRPr lang="en-US" sz="2000" dirty="0"/>
          </a:p>
        </p:txBody>
      </p:sp>
      <p:sp>
        <p:nvSpPr>
          <p:cNvPr id="17" name="Shape 12"/>
          <p:cNvSpPr/>
          <p:nvPr/>
        </p:nvSpPr>
        <p:spPr>
          <a:xfrm>
            <a:off x="6153912" y="2651760"/>
            <a:ext cx="5486400" cy="1463040"/>
          </a:xfrm>
          <a:prstGeom prst="roundRect">
            <a:avLst>
              <a:gd name="adj" fmla="val 7500"/>
            </a:avLst>
          </a:prstGeom>
          <a:solidFill>
            <a:srgbClr val="EEF3F1"/>
          </a:solidFill>
          <a:ln w="12700">
            <a:solidFill>
              <a:srgbClr val="E6E1D6"/>
            </a:solidFill>
            <a:prstDash val="solid"/>
          </a:ln>
        </p:spPr>
      </p:sp>
      <p:sp>
        <p:nvSpPr>
          <p:cNvPr id="18" name="Text 13"/>
          <p:cNvSpPr/>
          <p:nvPr/>
        </p:nvSpPr>
        <p:spPr>
          <a:xfrm>
            <a:off x="6428232" y="283464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RIGHT SIDE</a:t>
            </a:r>
            <a:endParaRPr lang="en-US" sz="1050" dirty="0"/>
          </a:p>
        </p:txBody>
      </p:sp>
      <p:sp>
        <p:nvSpPr>
          <p:cNvPr id="19" name="Text 14"/>
          <p:cNvSpPr/>
          <p:nvPr/>
        </p:nvSpPr>
        <p:spPr>
          <a:xfrm>
            <a:off x="6428232" y="3154680"/>
            <a:ext cx="4937760" cy="7772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Book(String author)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this.author = author;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p:txBody>
      </p:sp>
      <p:sp>
        <p:nvSpPr>
          <p:cNvPr id="20" name="Shape 15"/>
          <p:cNvSpPr/>
          <p:nvPr/>
        </p:nvSpPr>
        <p:spPr>
          <a:xfrm>
            <a:off x="6153912" y="4251960"/>
            <a:ext cx="5486400" cy="777240"/>
          </a:xfrm>
          <a:prstGeom prst="roundRect">
            <a:avLst>
              <a:gd name="adj" fmla="val 14118"/>
            </a:avLst>
          </a:prstGeom>
          <a:solidFill>
            <a:srgbClr val="1F2B28"/>
          </a:solidFill>
          <a:ln w="12700">
            <a:solidFill>
              <a:srgbClr val="1F2B28"/>
            </a:solidFill>
            <a:prstDash val="solid"/>
          </a:ln>
        </p:spPr>
      </p:sp>
      <p:sp>
        <p:nvSpPr>
          <p:cNvPr id="21" name="Text 16"/>
          <p:cNvSpPr/>
          <p:nvPr/>
        </p:nvSpPr>
        <p:spPr>
          <a:xfrm>
            <a:off x="6428232" y="43891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2" name="Text 17"/>
          <p:cNvSpPr/>
          <p:nvPr/>
        </p:nvSpPr>
        <p:spPr>
          <a:xfrm>
            <a:off x="6428232" y="4663440"/>
            <a:ext cx="4937760" cy="2743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Lin</a:t>
            </a:r>
            <a:endParaRPr lang="en-US" sz="2000" dirty="0"/>
          </a:p>
        </p:txBody>
      </p:sp>
      <p:sp>
        <p:nvSpPr>
          <p:cNvPr id="23" name="Text 18"/>
          <p:cNvSpPr/>
          <p:nvPr/>
        </p:nvSpPr>
        <p:spPr>
          <a:xfrm>
            <a:off x="548640" y="5257800"/>
            <a:ext cx="11094415" cy="54864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Both versions use the same main: new Book("Lin"), then print getAuthor().</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Did the tank fill up?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3.9 this Keyword</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371600"/>
            <a:ext cx="11094415" cy="4754880"/>
          </a:xfrm>
          <a:prstGeom prst="roundRect">
            <a:avLst>
              <a:gd name="adj" fmla="val 4808"/>
            </a:avLst>
          </a:prstGeom>
          <a:solidFill>
            <a:srgbClr val="FFF5C7"/>
          </a:solidFill>
          <a:ln w="12700">
            <a:solidFill>
              <a:srgbClr val="FFF5C7"/>
            </a:solidFill>
            <a:prstDash val="solid"/>
          </a:ln>
        </p:spPr>
      </p:sp>
      <p:sp>
        <p:nvSpPr>
          <p:cNvPr id="9" name="Shape 5"/>
          <p:cNvSpPr/>
          <p:nvPr/>
        </p:nvSpPr>
        <p:spPr>
          <a:xfrm>
            <a:off x="868680" y="166420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66420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14884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are the two lines of output?</a:t>
            </a:r>
            <a:endParaRPr lang="en-US" sz="2200" dirty="0"/>
          </a:p>
        </p:txBody>
      </p:sp>
      <p:sp>
        <p:nvSpPr>
          <p:cNvPr id="12" name="Shape 8"/>
          <p:cNvSpPr/>
          <p:nvPr/>
        </p:nvSpPr>
        <p:spPr>
          <a:xfrm>
            <a:off x="685800" y="2606040"/>
            <a:ext cx="6035040" cy="3474720"/>
          </a:xfrm>
          <a:prstGeom prst="roundRect">
            <a:avLst>
              <a:gd name="adj" fmla="val 3158"/>
            </a:avLst>
          </a:prstGeom>
          <a:solidFill>
            <a:srgbClr val="EEF3F1"/>
          </a:solidFill>
          <a:ln w="12700">
            <a:solidFill>
              <a:srgbClr val="E6E1D6"/>
            </a:solidFill>
            <a:prstDash val="solid"/>
          </a:ln>
        </p:spPr>
      </p:sp>
      <p:sp>
        <p:nvSpPr>
          <p:cNvPr id="13" name="Text 9"/>
          <p:cNvSpPr/>
          <p:nvPr/>
        </p:nvSpPr>
        <p:spPr>
          <a:xfrm>
            <a:off x="960120" y="2788920"/>
            <a:ext cx="5486400" cy="3108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Tank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fuel = 10;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refill(int amt)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fuel = this.fuel + amt;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System.out.println("Now " + fuel);</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int getFuel()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fuel;</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10"/>
          <p:cNvSpPr/>
          <p:nvPr/>
        </p:nvSpPr>
        <p:spPr>
          <a:xfrm>
            <a:off x="6858000" y="2606040"/>
            <a:ext cx="4645152" cy="3474720"/>
          </a:xfrm>
          <a:prstGeom prst="roundRect">
            <a:avLst>
              <a:gd name="adj" fmla="val 3158"/>
            </a:avLst>
          </a:prstGeom>
          <a:solidFill>
            <a:srgbClr val="EEF3F1"/>
          </a:solidFill>
          <a:ln w="12700">
            <a:solidFill>
              <a:srgbClr val="E6E1D6"/>
            </a:solidFill>
            <a:prstDash val="solid"/>
          </a:ln>
        </p:spPr>
      </p:sp>
      <p:sp>
        <p:nvSpPr>
          <p:cNvPr id="15" name="Text 11"/>
          <p:cNvSpPr/>
          <p:nvPr/>
        </p:nvSpPr>
        <p:spPr>
          <a:xfrm>
            <a:off x="7132320" y="2788920"/>
            <a:ext cx="4096512" cy="3108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Tank t = new Tank();</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t.refill(20);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System.out.println(t.getFuel());</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Passing this along</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Pass this to share the current object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3.9 this Keyword</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463040"/>
            <a:ext cx="5760720" cy="4617720"/>
          </a:xfrm>
          <a:prstGeom prst="roundRect">
            <a:avLst>
              <a:gd name="adj" fmla="val 2376"/>
            </a:avLst>
          </a:prstGeom>
          <a:solidFill>
            <a:srgbClr val="EEF3F1"/>
          </a:solidFill>
          <a:ln w="12700">
            <a:solidFill>
              <a:srgbClr val="E6E1D6"/>
            </a:solidFill>
            <a:prstDash val="solid"/>
          </a:ln>
        </p:spPr>
      </p:sp>
      <p:sp>
        <p:nvSpPr>
          <p:cNvPr id="9" name="Text 5"/>
          <p:cNvSpPr/>
          <p:nvPr/>
        </p:nvSpPr>
        <p:spPr>
          <a:xfrm>
            <a:off x="822960" y="1645920"/>
            <a:ext cx="52120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CLASS DOG</a:t>
            </a:r>
            <a:endParaRPr lang="en-US" sz="1050" dirty="0"/>
          </a:p>
        </p:txBody>
      </p:sp>
      <p:sp>
        <p:nvSpPr>
          <p:cNvPr id="10" name="Text 6"/>
          <p:cNvSpPr/>
          <p:nvPr/>
        </p:nvSpPr>
        <p:spPr>
          <a:xfrm>
            <a:off x="822960" y="1965960"/>
            <a:ext cx="5212080" cy="39319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Dog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boolean clean = false;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visit(Groomer g)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g.groom(this);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wash()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clean = true;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boolean isClean()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clean;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6492240" y="1463040"/>
            <a:ext cx="5148072" cy="1874520"/>
          </a:xfrm>
          <a:prstGeom prst="roundRect">
            <a:avLst>
              <a:gd name="adj" fmla="val 5854"/>
            </a:avLst>
          </a:prstGeom>
          <a:solidFill>
            <a:srgbClr val="EEF3F1"/>
          </a:solidFill>
          <a:ln w="12700">
            <a:solidFill>
              <a:srgbClr val="E6E1D6"/>
            </a:solidFill>
            <a:prstDash val="solid"/>
          </a:ln>
        </p:spPr>
      </p:sp>
      <p:sp>
        <p:nvSpPr>
          <p:cNvPr id="12" name="Text 8"/>
          <p:cNvSpPr/>
          <p:nvPr/>
        </p:nvSpPr>
        <p:spPr>
          <a:xfrm>
            <a:off x="6766560" y="1645920"/>
            <a:ext cx="459943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CLASS GROOMER</a:t>
            </a:r>
            <a:endParaRPr lang="en-US" sz="1050" dirty="0"/>
          </a:p>
        </p:txBody>
      </p:sp>
      <p:sp>
        <p:nvSpPr>
          <p:cNvPr id="13" name="Text 9"/>
          <p:cNvSpPr/>
          <p:nvPr/>
        </p:nvSpPr>
        <p:spPr>
          <a:xfrm>
            <a:off x="6766560" y="1965960"/>
            <a:ext cx="4599432" cy="11887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Groomer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groom(Dog d)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d.wash();</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10"/>
          <p:cNvSpPr/>
          <p:nvPr/>
        </p:nvSpPr>
        <p:spPr>
          <a:xfrm>
            <a:off x="6492240" y="3474720"/>
            <a:ext cx="5148072" cy="1737360"/>
          </a:xfrm>
          <a:prstGeom prst="roundRect">
            <a:avLst>
              <a:gd name="adj" fmla="val 6316"/>
            </a:avLst>
          </a:prstGeom>
          <a:solidFill>
            <a:srgbClr val="EEF3F1"/>
          </a:solidFill>
          <a:ln w="12700">
            <a:solidFill>
              <a:srgbClr val="E6E1D6"/>
            </a:solidFill>
            <a:prstDash val="solid"/>
          </a:ln>
        </p:spPr>
      </p:sp>
      <p:sp>
        <p:nvSpPr>
          <p:cNvPr id="15" name="Text 11"/>
          <p:cNvSpPr/>
          <p:nvPr/>
        </p:nvSpPr>
        <p:spPr>
          <a:xfrm>
            <a:off x="6766560" y="3657600"/>
            <a:ext cx="459943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 MAIN</a:t>
            </a:r>
            <a:endParaRPr lang="en-US" sz="1050" dirty="0"/>
          </a:p>
        </p:txBody>
      </p:sp>
      <p:sp>
        <p:nvSpPr>
          <p:cNvPr id="16" name="Text 12"/>
          <p:cNvSpPr/>
          <p:nvPr/>
        </p:nvSpPr>
        <p:spPr>
          <a:xfrm>
            <a:off x="6766560" y="3977640"/>
            <a:ext cx="4599432" cy="10515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Dog rex = new Dog();</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Groomer pat = new Groomer();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rex.visit(pat);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System.out.println(rex.isClean());</a:t>
            </a:r>
            <a:endParaRPr lang="en-US" sz="1500" dirty="0"/>
          </a:p>
        </p:txBody>
      </p:sp>
      <p:sp>
        <p:nvSpPr>
          <p:cNvPr id="17" name="Shape 13"/>
          <p:cNvSpPr/>
          <p:nvPr/>
        </p:nvSpPr>
        <p:spPr>
          <a:xfrm>
            <a:off x="6492240" y="5349240"/>
            <a:ext cx="5148072" cy="777240"/>
          </a:xfrm>
          <a:prstGeom prst="roundRect">
            <a:avLst>
              <a:gd name="adj" fmla="val 14118"/>
            </a:avLst>
          </a:prstGeom>
          <a:solidFill>
            <a:srgbClr val="1F2B28"/>
          </a:solidFill>
          <a:ln w="12700">
            <a:solidFill>
              <a:srgbClr val="1F2B28"/>
            </a:solidFill>
            <a:prstDash val="solid"/>
          </a:ln>
        </p:spPr>
      </p:sp>
      <p:sp>
        <p:nvSpPr>
          <p:cNvPr id="18" name="Text 14"/>
          <p:cNvSpPr/>
          <p:nvPr/>
        </p:nvSpPr>
        <p:spPr>
          <a:xfrm>
            <a:off x="6766560" y="54864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6766560" y="5760720"/>
            <a:ext cx="4599432" cy="2743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Ask the other object, and pass yourself</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3.9 this Keyword</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08760"/>
            <a:ext cx="5852160" cy="3886200"/>
          </a:xfrm>
          <a:prstGeom prst="roundRect">
            <a:avLst>
              <a:gd name="adj" fmla="val 2824"/>
            </a:avLst>
          </a:prstGeom>
          <a:solidFill>
            <a:srgbClr val="EEF3F1"/>
          </a:solidFill>
          <a:ln w="12700">
            <a:solidFill>
              <a:srgbClr val="E6E1D6"/>
            </a:solidFill>
            <a:prstDash val="solid"/>
          </a:ln>
        </p:spPr>
      </p:sp>
      <p:sp>
        <p:nvSpPr>
          <p:cNvPr id="9" name="Text 5"/>
          <p:cNvSpPr/>
          <p:nvPr/>
        </p:nvSpPr>
        <p:spPr>
          <a:xfrm>
            <a:off x="822960" y="1691640"/>
            <a:ext cx="53035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CLASS</a:t>
            </a:r>
            <a:endParaRPr lang="en-US" sz="1050" dirty="0"/>
          </a:p>
        </p:txBody>
      </p:sp>
      <p:sp>
        <p:nvSpPr>
          <p:cNvPr id="10" name="Text 6"/>
          <p:cNvSpPr/>
          <p:nvPr/>
        </p:nvSpPr>
        <p:spPr>
          <a:xfrm>
            <a:off x="822960" y="2011680"/>
            <a:ext cx="5303520" cy="32004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Tree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height;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Tree(int height)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this.height = height;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boolean taller(Tree other)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this.height &gt; other.height;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boolean shorter(Tree other)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other.taller(this);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6583680" y="1508760"/>
            <a:ext cx="5056632" cy="1783080"/>
          </a:xfrm>
          <a:prstGeom prst="roundRect">
            <a:avLst>
              <a:gd name="adj" fmla="val 6154"/>
            </a:avLst>
          </a:prstGeom>
          <a:solidFill>
            <a:srgbClr val="EEF3F1"/>
          </a:solidFill>
          <a:ln w="12700">
            <a:solidFill>
              <a:srgbClr val="E6E1D6"/>
            </a:solidFill>
            <a:prstDash val="solid"/>
          </a:ln>
        </p:spPr>
      </p:sp>
      <p:sp>
        <p:nvSpPr>
          <p:cNvPr id="12" name="Text 8"/>
          <p:cNvSpPr/>
          <p:nvPr/>
        </p:nvSpPr>
        <p:spPr>
          <a:xfrm>
            <a:off x="6858000" y="1691640"/>
            <a:ext cx="450799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 MAIN (ANOTHER CLASS)</a:t>
            </a:r>
            <a:endParaRPr lang="en-US" sz="1050" dirty="0"/>
          </a:p>
        </p:txBody>
      </p:sp>
      <p:sp>
        <p:nvSpPr>
          <p:cNvPr id="13" name="Text 9"/>
          <p:cNvSpPr/>
          <p:nvPr/>
        </p:nvSpPr>
        <p:spPr>
          <a:xfrm>
            <a:off x="6858000" y="2011680"/>
            <a:ext cx="4507992" cy="10972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Tree oak = new Tree(30);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Tree fir = new Tree(18);</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System.out.println(fir.shorter(oak));</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System.out.println(oak.shorter(fir));</a:t>
            </a:r>
            <a:endParaRPr lang="en-US" sz="1500" dirty="0"/>
          </a:p>
        </p:txBody>
      </p:sp>
      <p:sp>
        <p:nvSpPr>
          <p:cNvPr id="14" name="Shape 10"/>
          <p:cNvSpPr/>
          <p:nvPr/>
        </p:nvSpPr>
        <p:spPr>
          <a:xfrm>
            <a:off x="6583680" y="3429000"/>
            <a:ext cx="5056632" cy="1188720"/>
          </a:xfrm>
          <a:prstGeom prst="roundRect">
            <a:avLst>
              <a:gd name="adj" fmla="val 9231"/>
            </a:avLst>
          </a:prstGeom>
          <a:solidFill>
            <a:srgbClr val="1F2B28"/>
          </a:solidFill>
          <a:ln w="12700">
            <a:solidFill>
              <a:srgbClr val="1F2B28"/>
            </a:solidFill>
            <a:prstDash val="solid"/>
          </a:ln>
        </p:spPr>
      </p:sp>
      <p:sp>
        <p:nvSpPr>
          <p:cNvPr id="15" name="Text 11"/>
          <p:cNvSpPr/>
          <p:nvPr/>
        </p:nvSpPr>
        <p:spPr>
          <a:xfrm>
            <a:off x="6858000" y="35661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6858000" y="3840480"/>
            <a:ext cx="4507992"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false</a:t>
            </a:r>
            <a:endParaRPr lang="en-US" sz="2000" dirty="0"/>
          </a:p>
        </p:txBody>
      </p:sp>
      <p:sp>
        <p:nvSpPr>
          <p:cNvPr id="17" name="Shape 13"/>
          <p:cNvSpPr/>
          <p:nvPr/>
        </p:nvSpPr>
        <p:spPr>
          <a:xfrm>
            <a:off x="6583680" y="4754880"/>
            <a:ext cx="5056632" cy="640080"/>
          </a:xfrm>
          <a:prstGeom prst="roundRect">
            <a:avLst>
              <a:gd name="adj" fmla="val 28571"/>
            </a:avLst>
          </a:prstGeom>
          <a:solidFill>
            <a:srgbClr val="E3F0FF"/>
          </a:solidFill>
          <a:ln w="12700">
            <a:solidFill>
              <a:srgbClr val="E3F0FF"/>
            </a:solidFill>
            <a:prstDash val="solid"/>
          </a:ln>
        </p:spPr>
      </p:sp>
      <p:sp>
        <p:nvSpPr>
          <p:cNvPr id="18" name="Text 14"/>
          <p:cNvSpPr/>
          <p:nvPr/>
        </p:nvSpPr>
        <p:spPr>
          <a:xfrm>
            <a:off x="6903720" y="4892040"/>
            <a:ext cx="4462272" cy="365760"/>
          </a:xfrm>
          <a:prstGeom prst="rect">
            <a:avLst/>
          </a:prstGeom>
          <a:noFill/>
          <a:ln/>
        </p:spPr>
        <p:txBody>
          <a:bodyPr wrap="square" lIns="0" tIns="0" rIns="0" bIns="0" rtlCol="0" anchor="ctr"/>
          <a:lstStyle/>
          <a:p>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other.taller(this)</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the roles of this and other swap.</a:t>
            </a:r>
            <a:endParaRPr lang="en-US" sz="1500" dirty="0"/>
          </a:p>
        </p:txBody>
      </p:sp>
      <p:sp>
        <p:nvSpPr>
          <p:cNvPr id="19" name="Shape 15"/>
          <p:cNvSpPr/>
          <p:nvPr/>
        </p:nvSpPr>
        <p:spPr>
          <a:xfrm>
            <a:off x="548640" y="5532120"/>
            <a:ext cx="11094415" cy="594360"/>
          </a:xfrm>
          <a:prstGeom prst="roundRect">
            <a:avLst>
              <a:gd name="adj" fmla="val 30769"/>
            </a:avLst>
          </a:prstGeom>
          <a:solidFill>
            <a:srgbClr val="E3F0FF"/>
          </a:solidFill>
          <a:ln w="12700">
            <a:solidFill>
              <a:srgbClr val="E3F0FF"/>
            </a:solidFill>
            <a:prstDash val="solid"/>
          </a:ln>
        </p:spPr>
      </p:sp>
      <p:sp>
        <p:nvSpPr>
          <p:cNvPr id="20" name="Text 16"/>
          <p:cNvSpPr/>
          <p:nvPr/>
        </p:nvSpPr>
        <p:spPr>
          <a:xfrm>
            <a:off x="868680" y="5669280"/>
            <a:ext cx="10500055" cy="32004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Writing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this</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as an argument passes a reference to the current object.</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Class methods have no this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No current object, no this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3.9 this Keyword</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463040"/>
            <a:ext cx="5486400" cy="3108960"/>
          </a:xfrm>
          <a:prstGeom prst="roundRect">
            <a:avLst>
              <a:gd name="adj" fmla="val 3529"/>
            </a:avLst>
          </a:prstGeom>
          <a:solidFill>
            <a:srgbClr val="EEF3F1"/>
          </a:solidFill>
          <a:ln w="12700">
            <a:solidFill>
              <a:srgbClr val="E6E1D6"/>
            </a:solidFill>
            <a:prstDash val="solid"/>
          </a:ln>
        </p:spPr>
      </p:sp>
      <p:sp>
        <p:nvSpPr>
          <p:cNvPr id="9" name="Text 5"/>
          <p:cNvSpPr/>
          <p:nvPr/>
        </p:nvSpPr>
        <p:spPr>
          <a:xfrm>
            <a:off x="822960" y="164592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 STATIC METHOD USING THIS</a:t>
            </a:r>
            <a:endParaRPr lang="en-US" sz="1050" dirty="0"/>
          </a:p>
        </p:txBody>
      </p:sp>
      <p:sp>
        <p:nvSpPr>
          <p:cNvPr id="10" name="Text 6"/>
          <p:cNvSpPr/>
          <p:nvPr/>
        </p:nvSpPr>
        <p:spPr>
          <a:xfrm>
            <a:off x="822960" y="1965960"/>
            <a:ext cx="4937760" cy="24231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Tree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height;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Tree(int height)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this.height = height;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int getHeight()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this.height;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6217920" y="1463040"/>
            <a:ext cx="5422392" cy="1280160"/>
          </a:xfrm>
          <a:prstGeom prst="roundRect">
            <a:avLst>
              <a:gd name="adj" fmla="val 8571"/>
            </a:avLst>
          </a:prstGeom>
          <a:solidFill>
            <a:srgbClr val="1F2B28"/>
          </a:solidFill>
          <a:ln w="12700">
            <a:solidFill>
              <a:srgbClr val="1F2B28"/>
            </a:solidFill>
            <a:prstDash val="solid"/>
          </a:ln>
        </p:spPr>
      </p:sp>
      <p:sp>
        <p:nvSpPr>
          <p:cNvPr id="12" name="Text 8"/>
          <p:cNvSpPr/>
          <p:nvPr/>
        </p:nvSpPr>
        <p:spPr>
          <a:xfrm>
            <a:off x="6492240" y="160020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3" name="Text 9"/>
          <p:cNvSpPr/>
          <p:nvPr/>
        </p:nvSpPr>
        <p:spPr>
          <a:xfrm>
            <a:off x="6492240" y="1874520"/>
            <a:ext cx="4873752" cy="77724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non-static variable this cannot be referenced from a static context</a:t>
            </a:r>
            <a:endParaRPr lang="en-US" sz="1500" dirty="0"/>
          </a:p>
        </p:txBody>
      </p:sp>
      <p:sp>
        <p:nvSpPr>
          <p:cNvPr id="14" name="Shape 10"/>
          <p:cNvSpPr/>
          <p:nvPr/>
        </p:nvSpPr>
        <p:spPr>
          <a:xfrm>
            <a:off x="6217920" y="2880360"/>
            <a:ext cx="5422392" cy="868680"/>
          </a:xfrm>
          <a:prstGeom prst="roundRect">
            <a:avLst>
              <a:gd name="adj" fmla="val 12632"/>
            </a:avLst>
          </a:prstGeom>
          <a:solidFill>
            <a:srgbClr val="EEF3F1"/>
          </a:solidFill>
          <a:ln w="12700">
            <a:solidFill>
              <a:srgbClr val="E6E1D6"/>
            </a:solidFill>
            <a:prstDash val="solid"/>
          </a:ln>
        </p:spPr>
      </p:sp>
      <p:sp>
        <p:nvSpPr>
          <p:cNvPr id="15" name="Text 11"/>
          <p:cNvSpPr/>
          <p:nvPr/>
        </p:nvSpPr>
        <p:spPr>
          <a:xfrm>
            <a:off x="6492240" y="3063240"/>
            <a:ext cx="4873752" cy="5029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System.out.println(this.getHeight());</a:t>
            </a:r>
            <a:endParaRPr lang="en-US" sz="1500" dirty="0"/>
          </a:p>
        </p:txBody>
      </p:sp>
      <p:sp>
        <p:nvSpPr>
          <p:cNvPr id="16" name="Shape 12"/>
          <p:cNvSpPr/>
          <p:nvPr/>
        </p:nvSpPr>
        <p:spPr>
          <a:xfrm>
            <a:off x="6217920" y="3840480"/>
            <a:ext cx="5422392" cy="1280160"/>
          </a:xfrm>
          <a:prstGeom prst="roundRect">
            <a:avLst>
              <a:gd name="adj" fmla="val 8571"/>
            </a:avLst>
          </a:prstGeom>
          <a:solidFill>
            <a:srgbClr val="1F2B28"/>
          </a:solidFill>
          <a:ln w="12700">
            <a:solidFill>
              <a:srgbClr val="1F2B28"/>
            </a:solidFill>
            <a:prstDash val="solid"/>
          </a:ln>
        </p:spPr>
      </p:sp>
      <p:sp>
        <p:nvSpPr>
          <p:cNvPr id="17" name="Text 13"/>
          <p:cNvSpPr/>
          <p:nvPr/>
        </p:nvSpPr>
        <p:spPr>
          <a:xfrm>
            <a:off x="6492240" y="397764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MAIN IS STATIC TOO</a:t>
            </a:r>
            <a:endParaRPr lang="en-US" sz="1050" dirty="0"/>
          </a:p>
        </p:txBody>
      </p:sp>
      <p:sp>
        <p:nvSpPr>
          <p:cNvPr id="18" name="Text 14"/>
          <p:cNvSpPr/>
          <p:nvPr/>
        </p:nvSpPr>
        <p:spPr>
          <a:xfrm>
            <a:off x="6492240" y="4251960"/>
            <a:ext cx="4873752" cy="77724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non-static variable this cannot be referenced from a static context</a:t>
            </a:r>
            <a:endParaRPr lang="en-US" sz="1500" dirty="0"/>
          </a:p>
        </p:txBody>
      </p:sp>
      <p:sp>
        <p:nvSpPr>
          <p:cNvPr id="19" name="Shape 15"/>
          <p:cNvSpPr/>
          <p:nvPr/>
        </p:nvSpPr>
        <p:spPr>
          <a:xfrm>
            <a:off x="548640" y="5257800"/>
            <a:ext cx="11094415" cy="822960"/>
          </a:xfrm>
          <a:prstGeom prst="roundRect">
            <a:avLst>
              <a:gd name="adj" fmla="val 22222"/>
            </a:avLst>
          </a:prstGeom>
          <a:solidFill>
            <a:srgbClr val="E3F0FF"/>
          </a:solidFill>
          <a:ln w="12700">
            <a:solidFill>
              <a:srgbClr val="E3F0FF"/>
            </a:solidFill>
            <a:prstDash val="solid"/>
          </a:ln>
        </p:spPr>
      </p:sp>
      <p:sp>
        <p:nvSpPr>
          <p:cNvPr id="20" name="Text 16"/>
          <p:cNvSpPr/>
          <p:nvPr/>
        </p:nvSpPr>
        <p:spPr>
          <a:xfrm>
            <a:off x="868680" y="5394960"/>
            <a:ext cx="10500055" cy="54864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class (static) method has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no this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It can reach an object only through a parameter.</a:t>
            </a:r>
            <a:endParaRPr lang="en-US" sz="1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methods compile?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3.9 this Keyword</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371600"/>
            <a:ext cx="11094415" cy="4754880"/>
          </a:xfrm>
          <a:prstGeom prst="roundRect">
            <a:avLst>
              <a:gd name="adj" fmla="val 4808"/>
            </a:avLst>
          </a:prstGeom>
          <a:solidFill>
            <a:srgbClr val="FFF5C7"/>
          </a:solidFill>
          <a:ln w="12700">
            <a:solidFill>
              <a:srgbClr val="FFF5C7"/>
            </a:solidFill>
            <a:prstDash val="solid"/>
          </a:ln>
        </p:spPr>
      </p:sp>
      <p:sp>
        <p:nvSpPr>
          <p:cNvPr id="9" name="Shape 5"/>
          <p:cNvSpPr/>
          <p:nvPr/>
        </p:nvSpPr>
        <p:spPr>
          <a:xfrm>
            <a:off x="868680" y="166420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66420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14884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Each method is added to a Tree class with private int height. Which compile?</a:t>
            </a:r>
            <a:endParaRPr lang="en-US" sz="2200" dirty="0"/>
          </a:p>
        </p:txBody>
      </p:sp>
      <p:sp>
        <p:nvSpPr>
          <p:cNvPr id="12" name="Shape 8"/>
          <p:cNvSpPr/>
          <p:nvPr/>
        </p:nvSpPr>
        <p:spPr>
          <a:xfrm>
            <a:off x="868680" y="2743200"/>
            <a:ext cx="5074920" cy="1463040"/>
          </a:xfrm>
          <a:prstGeom prst="roundRect">
            <a:avLst>
              <a:gd name="adj" fmla="val 9375"/>
            </a:avLst>
          </a:prstGeom>
          <a:solidFill>
            <a:srgbClr val="FFFFFF"/>
          </a:solidFill>
          <a:ln w="12700">
            <a:solidFill>
              <a:srgbClr val="FFFFFF"/>
            </a:solidFill>
            <a:prstDash val="solid"/>
          </a:ln>
        </p:spPr>
      </p:sp>
      <p:sp>
        <p:nvSpPr>
          <p:cNvPr id="13" name="Shape 9"/>
          <p:cNvSpPr/>
          <p:nvPr/>
        </p:nvSpPr>
        <p:spPr>
          <a:xfrm>
            <a:off x="1097280" y="3200400"/>
            <a:ext cx="548640" cy="548640"/>
          </a:xfrm>
          <a:prstGeom prst="roundRect">
            <a:avLst>
              <a:gd name="adj" fmla="val 16667"/>
            </a:avLst>
          </a:prstGeom>
          <a:solidFill>
            <a:srgbClr val="F2B705"/>
          </a:solidFill>
          <a:ln w="12700">
            <a:solidFill>
              <a:srgbClr val="F2B705"/>
            </a:solidFill>
            <a:prstDash val="solid"/>
          </a:ln>
        </p:spPr>
      </p:sp>
      <p:sp>
        <p:nvSpPr>
          <p:cNvPr id="14" name="Text 10"/>
          <p:cNvSpPr/>
          <p:nvPr/>
        </p:nvSpPr>
        <p:spPr>
          <a:xfrm>
            <a:off x="1097280" y="3200400"/>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a:t>
            </a:r>
            <a:endParaRPr lang="en-US" sz="2000" dirty="0"/>
          </a:p>
        </p:txBody>
      </p:sp>
      <p:sp>
        <p:nvSpPr>
          <p:cNvPr id="15" name="Text 11"/>
          <p:cNvSpPr/>
          <p:nvPr/>
        </p:nvSpPr>
        <p:spPr>
          <a:xfrm>
            <a:off x="1783080" y="2880360"/>
            <a:ext cx="4069080" cy="1188720"/>
          </a:xfrm>
          <a:prstGeom prst="rect">
            <a:avLst/>
          </a:prstGeom>
          <a:noFill/>
          <a:ln/>
        </p:spPr>
        <p:txBody>
          <a:bodyPr wrap="square" lIns="0" tIns="0" rIns="0" bIns="0" rtlCol="0" anchor="ctr"/>
          <a:lstStyle/>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int getHeight() {</a:t>
            </a:r>
            <a:endParaRPr lang="en-US" sz="1500" dirty="0"/>
          </a:p>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this.height;</a:t>
            </a:r>
            <a:endParaRPr lang="en-US" sz="1500" dirty="0"/>
          </a:p>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6" name="Shape 12"/>
          <p:cNvSpPr/>
          <p:nvPr/>
        </p:nvSpPr>
        <p:spPr>
          <a:xfrm>
            <a:off x="6217920" y="2743200"/>
            <a:ext cx="5074920" cy="1463040"/>
          </a:xfrm>
          <a:prstGeom prst="roundRect">
            <a:avLst>
              <a:gd name="adj" fmla="val 9375"/>
            </a:avLst>
          </a:prstGeom>
          <a:solidFill>
            <a:srgbClr val="FFFFFF"/>
          </a:solidFill>
          <a:ln w="12700">
            <a:solidFill>
              <a:srgbClr val="FFFFFF"/>
            </a:solidFill>
            <a:prstDash val="solid"/>
          </a:ln>
        </p:spPr>
      </p:sp>
      <p:sp>
        <p:nvSpPr>
          <p:cNvPr id="17" name="Shape 13"/>
          <p:cNvSpPr/>
          <p:nvPr/>
        </p:nvSpPr>
        <p:spPr>
          <a:xfrm>
            <a:off x="6446520" y="3200400"/>
            <a:ext cx="548640" cy="548640"/>
          </a:xfrm>
          <a:prstGeom prst="roundRect">
            <a:avLst>
              <a:gd name="adj" fmla="val 16667"/>
            </a:avLst>
          </a:prstGeom>
          <a:solidFill>
            <a:srgbClr val="F2B705"/>
          </a:solidFill>
          <a:ln w="12700">
            <a:solidFill>
              <a:srgbClr val="F2B705"/>
            </a:solidFill>
            <a:prstDash val="solid"/>
          </a:ln>
        </p:spPr>
      </p:sp>
      <p:sp>
        <p:nvSpPr>
          <p:cNvPr id="18" name="Text 14"/>
          <p:cNvSpPr/>
          <p:nvPr/>
        </p:nvSpPr>
        <p:spPr>
          <a:xfrm>
            <a:off x="6446520" y="3200400"/>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a:t>
            </a:r>
            <a:endParaRPr lang="en-US" sz="2000" dirty="0"/>
          </a:p>
        </p:txBody>
      </p:sp>
      <p:sp>
        <p:nvSpPr>
          <p:cNvPr id="19" name="Text 15"/>
          <p:cNvSpPr/>
          <p:nvPr/>
        </p:nvSpPr>
        <p:spPr>
          <a:xfrm>
            <a:off x="7132320" y="2880360"/>
            <a:ext cx="4069080" cy="1188720"/>
          </a:xfrm>
          <a:prstGeom prst="rect">
            <a:avLst/>
          </a:prstGeom>
          <a:noFill/>
          <a:ln/>
        </p:spPr>
        <p:txBody>
          <a:bodyPr wrap="square" lIns="0" tIns="0" rIns="0" bIns="0" rtlCol="0" anchor="ctr"/>
          <a:lstStyle/>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int getHeight() {</a:t>
            </a:r>
            <a:endParaRPr lang="en-US" sz="1500" dirty="0"/>
          </a:p>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this.height;</a:t>
            </a:r>
            <a:endParaRPr lang="en-US" sz="1500" dirty="0"/>
          </a:p>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20" name="Shape 16"/>
          <p:cNvSpPr/>
          <p:nvPr/>
        </p:nvSpPr>
        <p:spPr>
          <a:xfrm>
            <a:off x="868680" y="4343400"/>
            <a:ext cx="5074920" cy="1463040"/>
          </a:xfrm>
          <a:prstGeom prst="roundRect">
            <a:avLst>
              <a:gd name="adj" fmla="val 9375"/>
            </a:avLst>
          </a:prstGeom>
          <a:solidFill>
            <a:srgbClr val="FFFFFF"/>
          </a:solidFill>
          <a:ln w="12700">
            <a:solidFill>
              <a:srgbClr val="FFFFFF"/>
            </a:solidFill>
            <a:prstDash val="solid"/>
          </a:ln>
        </p:spPr>
      </p:sp>
      <p:sp>
        <p:nvSpPr>
          <p:cNvPr id="21" name="Shape 17"/>
          <p:cNvSpPr/>
          <p:nvPr/>
        </p:nvSpPr>
        <p:spPr>
          <a:xfrm>
            <a:off x="1097280" y="4800600"/>
            <a:ext cx="548640" cy="548640"/>
          </a:xfrm>
          <a:prstGeom prst="roundRect">
            <a:avLst>
              <a:gd name="adj" fmla="val 16667"/>
            </a:avLst>
          </a:prstGeom>
          <a:solidFill>
            <a:srgbClr val="F2B705"/>
          </a:solidFill>
          <a:ln w="12700">
            <a:solidFill>
              <a:srgbClr val="F2B705"/>
            </a:solidFill>
            <a:prstDash val="solid"/>
          </a:ln>
        </p:spPr>
      </p:sp>
      <p:sp>
        <p:nvSpPr>
          <p:cNvPr id="22" name="Text 18"/>
          <p:cNvSpPr/>
          <p:nvPr/>
        </p:nvSpPr>
        <p:spPr>
          <a:xfrm>
            <a:off x="1097280" y="4800600"/>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a:t>
            </a:r>
            <a:endParaRPr lang="en-US" sz="2000" dirty="0"/>
          </a:p>
        </p:txBody>
      </p:sp>
      <p:sp>
        <p:nvSpPr>
          <p:cNvPr id="23" name="Text 19"/>
          <p:cNvSpPr/>
          <p:nvPr/>
        </p:nvSpPr>
        <p:spPr>
          <a:xfrm>
            <a:off x="1783080" y="4480560"/>
            <a:ext cx="4069080" cy="1188720"/>
          </a:xfrm>
          <a:prstGeom prst="rect">
            <a:avLst/>
          </a:prstGeom>
          <a:noFill/>
          <a:ln/>
        </p:spPr>
        <p:txBody>
          <a:bodyPr wrap="square" lIns="0" tIns="0" rIns="0" bIns="0" rtlCol="0" anchor="ctr"/>
          <a:lstStyle/>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int size(Tree t) {</a:t>
            </a:r>
            <a:endParaRPr lang="en-US" sz="1500" dirty="0"/>
          </a:p>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t.height;</a:t>
            </a:r>
            <a:endParaRPr lang="en-US" sz="1500" dirty="0"/>
          </a:p>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24" name="Shape 20"/>
          <p:cNvSpPr/>
          <p:nvPr/>
        </p:nvSpPr>
        <p:spPr>
          <a:xfrm>
            <a:off x="6217920" y="4343400"/>
            <a:ext cx="5074920" cy="1463040"/>
          </a:xfrm>
          <a:prstGeom prst="roundRect">
            <a:avLst>
              <a:gd name="adj" fmla="val 9375"/>
            </a:avLst>
          </a:prstGeom>
          <a:solidFill>
            <a:srgbClr val="FFFFFF"/>
          </a:solidFill>
          <a:ln w="12700">
            <a:solidFill>
              <a:srgbClr val="FFFFFF"/>
            </a:solidFill>
            <a:prstDash val="solid"/>
          </a:ln>
        </p:spPr>
      </p:sp>
      <p:sp>
        <p:nvSpPr>
          <p:cNvPr id="25" name="Shape 21"/>
          <p:cNvSpPr/>
          <p:nvPr/>
        </p:nvSpPr>
        <p:spPr>
          <a:xfrm>
            <a:off x="6446520" y="4800600"/>
            <a:ext cx="548640" cy="548640"/>
          </a:xfrm>
          <a:prstGeom prst="roundRect">
            <a:avLst>
              <a:gd name="adj" fmla="val 16667"/>
            </a:avLst>
          </a:prstGeom>
          <a:solidFill>
            <a:srgbClr val="F2B705"/>
          </a:solidFill>
          <a:ln w="12700">
            <a:solidFill>
              <a:srgbClr val="F2B705"/>
            </a:solidFill>
            <a:prstDash val="solid"/>
          </a:ln>
        </p:spPr>
      </p:sp>
      <p:sp>
        <p:nvSpPr>
          <p:cNvPr id="26" name="Text 22"/>
          <p:cNvSpPr/>
          <p:nvPr/>
        </p:nvSpPr>
        <p:spPr>
          <a:xfrm>
            <a:off x="6446520" y="4800600"/>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a:t>
            </a:r>
            <a:endParaRPr lang="en-US" sz="2000" dirty="0"/>
          </a:p>
        </p:txBody>
      </p:sp>
      <p:sp>
        <p:nvSpPr>
          <p:cNvPr id="27" name="Text 23"/>
          <p:cNvSpPr/>
          <p:nvPr/>
        </p:nvSpPr>
        <p:spPr>
          <a:xfrm>
            <a:off x="7132320" y="4480560"/>
            <a:ext cx="4069080" cy="1188720"/>
          </a:xfrm>
          <a:prstGeom prst="rect">
            <a:avLst/>
          </a:prstGeom>
          <a:noFill/>
          <a:ln/>
        </p:spPr>
        <p:txBody>
          <a:bodyPr wrap="square" lIns="0" tIns="0" rIns="0" bIns="0" rtlCol="0" anchor="ctr"/>
          <a:lstStyle/>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void grow() {</a:t>
            </a:r>
            <a:endParaRPr lang="en-US" sz="1500" dirty="0"/>
          </a:p>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this.height++;</a:t>
            </a:r>
            <a:endParaRPr lang="en-US" sz="1500" dirty="0"/>
          </a:p>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3.9 this Keyword</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b="1" dirty="0">
                <a:solidFill>
                  <a:srgbClr val="1F2B28"/>
                </a:solidFill>
                <a:latin typeface="Atkinson Hyperlegible Mono" pitchFamily="34" charset="0"/>
                <a:ea typeface="Atkinson Hyperlegible Mono" pitchFamily="34" charset="-122"/>
                <a:cs typeface="Atkinson Hyperlegible Mono" pitchFamily="34" charset="-120"/>
              </a:rPr>
              <a:t>this</a:t>
            </a:r>
            <a:endParaRPr lang="en-US" sz="2200" dirty="0"/>
          </a:p>
        </p:txBody>
      </p:sp>
      <p:sp>
        <p:nvSpPr>
          <p:cNvPr id="10" name="Text 6"/>
          <p:cNvSpPr/>
          <p:nvPr/>
        </p:nvSpPr>
        <p:spPr>
          <a:xfrm>
            <a:off x="86868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reference to the current object, inside an instance method or constructor.</a:t>
            </a:r>
            <a:endParaRPr lang="en-US" sz="16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Current object</a:t>
            </a:r>
            <a:endParaRPr lang="en-US" sz="2200" dirty="0"/>
          </a:p>
        </p:txBody>
      </p:sp>
      <p:sp>
        <p:nvSpPr>
          <p:cNvPr id="13" name="Text 9"/>
          <p:cNvSpPr/>
          <p:nvPr/>
        </p:nvSpPr>
        <p:spPr>
          <a:xfrm>
            <a:off x="461772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object a method was called on, or the one a constructor is building.</a:t>
            </a:r>
            <a:endParaRPr lang="en-US" sz="16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b="1" dirty="0">
                <a:solidFill>
                  <a:srgbClr val="1F2B28"/>
                </a:solidFill>
                <a:latin typeface="Atkinson Hyperlegible Mono" pitchFamily="34" charset="0"/>
                <a:ea typeface="Atkinson Hyperlegible Mono" pitchFamily="34" charset="-122"/>
                <a:cs typeface="Atkinson Hyperlegible Mono" pitchFamily="34" charset="-120"/>
              </a:rPr>
              <a:t>this.name</a:t>
            </a:r>
            <a:endParaRPr lang="en-US" sz="2200" dirty="0"/>
          </a:p>
        </p:txBody>
      </p:sp>
      <p:sp>
        <p:nvSpPr>
          <p:cNvPr id="16" name="Text 12"/>
          <p:cNvSpPr/>
          <p:nvPr/>
        </p:nvSpPr>
        <p:spPr>
          <a:xfrm>
            <a:off x="836676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current object's instance variable, even when a parameter has the same name.</a:t>
            </a:r>
            <a:endParaRPr lang="en-US" sz="1600" dirty="0"/>
          </a:p>
        </p:txBody>
      </p:sp>
      <p:sp>
        <p:nvSpPr>
          <p:cNvPr id="17" name="Shape 13"/>
          <p:cNvSpPr/>
          <p:nvPr/>
        </p:nvSpPr>
        <p:spPr>
          <a:xfrm>
            <a:off x="548640" y="3840480"/>
            <a:ext cx="3520440" cy="2011680"/>
          </a:xfrm>
          <a:prstGeom prst="roundRect">
            <a:avLst>
              <a:gd name="adj" fmla="val 9091"/>
            </a:avLst>
          </a:prstGeom>
          <a:solidFill>
            <a:srgbClr val="FFF1DD"/>
          </a:solidFill>
          <a:ln w="12700">
            <a:solidFill>
              <a:srgbClr val="FFF1DD"/>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Shadowed</a:t>
            </a:r>
            <a:endParaRPr lang="en-US" sz="2200" dirty="0"/>
          </a:p>
        </p:txBody>
      </p:sp>
      <p:sp>
        <p:nvSpPr>
          <p:cNvPr id="19" name="Text 15"/>
          <p:cNvSpPr/>
          <p:nvPr/>
        </p:nvSpPr>
        <p:spPr>
          <a:xfrm>
            <a:off x="86868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An instance variable hidden by a parameter or local variable with its name.</a:t>
            </a:r>
            <a:endParaRPr lang="en-US" sz="16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Self-reference</a:t>
            </a:r>
            <a:endParaRPr lang="en-US" sz="2200" dirty="0"/>
          </a:p>
        </p:txBody>
      </p:sp>
      <p:sp>
        <p:nvSpPr>
          <p:cNvPr id="22" name="Text 18"/>
          <p:cNvSpPr/>
          <p:nvPr/>
        </p:nvSpPr>
        <p:spPr>
          <a:xfrm>
            <a:off x="461772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An expression that uses this, such as this == other or g.groom(this).</a:t>
            </a:r>
            <a:endParaRPr lang="en-US" sz="1600" dirty="0"/>
          </a:p>
        </p:txBody>
      </p:sp>
      <p:sp>
        <p:nvSpPr>
          <p:cNvPr id="23" name="Shape 19"/>
          <p:cNvSpPr/>
          <p:nvPr/>
        </p:nvSpPr>
        <p:spPr>
          <a:xfrm>
            <a:off x="8046720" y="3840480"/>
            <a:ext cx="3520440" cy="2011680"/>
          </a:xfrm>
          <a:prstGeom prst="roundRect">
            <a:avLst>
              <a:gd name="adj" fmla="val 9091"/>
            </a:avLst>
          </a:prstGeom>
          <a:solidFill>
            <a:srgbClr val="E3F0FF"/>
          </a:solidFill>
          <a:ln w="12700">
            <a:solidFill>
              <a:srgbClr val="E3F0FF"/>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Static context</a:t>
            </a:r>
            <a:endParaRPr lang="en-US" sz="2200" dirty="0"/>
          </a:p>
        </p:txBody>
      </p:sp>
      <p:sp>
        <p:nvSpPr>
          <p:cNvPr id="25" name="Text 21"/>
          <p:cNvSpPr/>
          <p:nvPr/>
        </p:nvSpPr>
        <p:spPr>
          <a:xfrm>
            <a:off x="836676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Inside a class method, where there is no current object and no this.</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Say it in your own words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3.9 this Keyword</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783080"/>
            <a:ext cx="9418320" cy="118872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what this means inside a method, and why a static method cannot use it.</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this refers to ______. A static method has no this because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Who Is this?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3.9: this Keyword</dc:title>
  <dc:subject>PptxGenJS Presentation</dc:subject>
  <dc:creator>Hopper</dc:creator>
  <cp:lastModifiedBy>Hopper</cp:lastModifiedBy>
  <cp:revision>1</cp:revision>
  <dcterms:created xsi:type="dcterms:W3CDTF">2026-10-16T19:44:02Z</dcterms:created>
  <dcterms:modified xsi:type="dcterms:W3CDTF">2026-10-16T19:44:02Z</dcterms:modified>
</cp:coreProperties>
</file>