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3.8. Students have met the idea already: in Unit 2 a loop variable "belonged to the loop." Today it gets a name, scope, and the full set of rules: local variables, blocks inside methods, parameters, the difference between scope and private, and what happens when a local name matches an instance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minutes, then take votes. Many students expect a clash, or expect the second method to see the first method's total. Neither happens: each method's total is its own local variable, created when the method runs and gone when it ends. Today explains why. Do not resolve it fully yet; come back to it on slide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Goals 1 and 2 are about local variables and blocks; goal 3 about parameters; goal 4 separates scope from private; goal 5 is the silent bug where a parameter has the same name as an instance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a variable can be used, and for how long it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table. servings is declared in the class body, so every constructor and method can use it. s is the constructor's parameter, so only the constructor can. cups and eggs are local variables, each living from its declaration to the end of its own method. main makes Recipe(3): 3 * 2 = 6 cups and 3 + 1 = 4 eggs. Output: 6 cups, 4 eggs. Back to the warm-up: two methods can each have a total because each local belongs only to its own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showEggs now tries to use cups. cups was declared inside showFlour and its scope ended at that method's closing brace, so inside showEggs the name means nothing. javac: error: cannot find symbol /   symbol:   variable cups /   location: class Recipe. It is a compile-time check: it does not matter that showFlour runs first. Fixes: compute it again in showEggs, or store it in an instance variable if several methods need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call runs int rings = 0; again, making a brand-new rings, so every call returns 1. Output without the fix: 1, 1, 1. Moving rings to the class body makes it an instance variable: it is set to 0 once, when the object is made, and keeps its value between calls. Output with the fix: 1, 2,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15, 18, 10. spend(5): left is 20 - 5 = 15, and cash becomes 15. refund(3) makes its own left, 15 + 3 = 18, and returns it, but never changes cash. spend(5) again: 15 - 5 = 10. The two lefts are different local variables. A common wrong last line is 13, which assumes refund changed cash.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Loops and if statements make blocks inside the method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winner is declared in the method body, before the if, so it is still in scope at return winner. Inside the if, the code assigns to it rather than declaring a new one. If winner were declared inside the if body, return winner would be "cannot find symbol". Output: 8, 9. Declaring a variable before a block is how you carry a result out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i from line 1 is still in scope inside the loop, so the loop header cannot declare a second i. javac: variable i is already defined in method main(String[]). Right: the first loop's i is gone when that loop ends, so the second loop may declare its own. Output: 0, 1, 5, 6. Fix for the left: pick a different name, or drop the type to reuse the existing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answer checked with javac. Spot A is inside the loop body: n (parameter), sum (method body), k (loop header), and sq (loop body) are all in scope. Spot B is after the loop: only n and sum. k ended with the loop and sq with the loop body; using either at B is "cannot find symbol". total(3) returns 1 + 4 + 9 =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Parameters are local variables. And scope is a different check from private.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is declared in the constructor header, so its scope is the constructor body. grow is a different block, so start is out of scope there. javac: error: cannot find symbol /   symbol:   variable start /   location: class Plant. Students expect the class to "remember" what the constructor was given. It remembers only what was stored in an instance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fix adds an instance variable, step, and the constructor copies start into it. Now grow can use step long after the constructor has finished. Trace: height 4, step 4; grow makes 8; grow makes 12. Output: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Scope asks "is this name visible here?" private asks "may this class use that object's member?" g.score: Java finds score through the object, but it is private (score has private access in Game). score alone in main: no such name in scope there at all (cannot find symbol). Last row: a local variable can never be public or private, because it already cannot leave its block; javac says illegal start of expression. Delete the keyword.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local variable or parameter has the same name as an instance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Inside the constructor, title means the parameter, because the parameter shadows the instance variable. So title = title copies the parameter into itself, and the instance variable keeps its default, null. It compiles: both names are legal. Output: null. Renaming the parameter to t removes the clash: title = t now fills the instance variable. Output: Sunrise.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10. setSpeed's parameter speed shadows the instance variable, so speed = speed changes only the parameter. boost declares a local speed, so speed++ changes only that local. Neither touches the instance variable, which is still 10. Ask: what one change would make setSpeed work? (Rename the parameter, for example int s, and write speed = 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ask for an example in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answer, then cold-call two pairs. Listen for: inside the method, a local variable is made fresh on every call; to last between calls (or be used by other methods), the value must be an instance variable. Also listen for: a parameter only lives during its call. Then hand out the Where Names Live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3  ·  TOPIC 3.8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Where Names Live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Scope and access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3.8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methods, one name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methods in the same class each declare a variable named total. Do they clash? Can one method see the other's total?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12064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METHOD 1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43000" y="347472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itemCost()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total = 4 * 3;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total;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217920" y="2971800"/>
            <a:ext cx="512064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492240" y="3154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METHOD 2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492240" y="3474720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withTax()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total = 12 + 1;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total;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Find the scope of any variable: where in the code its name can be used.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a local variable cannot be used outside its block, or remember values between calls.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parameters are local variables, and save a parameter in an instance variable.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Tell "cannot find symbol" from "has private access", and keep public and private off local variables.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Predict which variable a name means when a local name matches an instance variable.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Scope and local variables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Scope: where a name can be used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589788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CLASS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53492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Recipe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servings;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Recipe(int 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servings = 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showFlour()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cups = servings * 2;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System.out.println(cups + " cups");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showEggs()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eggs = servings + 1;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System.out.println(eggs + " eggs");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508760"/>
          <a:ext cx="5010912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828800"/>
                <a:gridCol w="185623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Variable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Declared in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Can be used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servings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class body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every method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constructor header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constructor only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cups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showFlour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rest of showFlour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eggs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showEggs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rest of showEggs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7"/>
          <p:cNvSpPr/>
          <p:nvPr/>
        </p:nvSpPr>
        <p:spPr>
          <a:xfrm>
            <a:off x="6629400" y="4069080"/>
            <a:ext cx="5010912" cy="1965960"/>
          </a:xfrm>
          <a:prstGeom prst="roundRect">
            <a:avLst>
              <a:gd name="adj" fmla="val 930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4325112"/>
            <a:ext cx="566928" cy="5669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80960" y="4206240"/>
            <a:ext cx="36850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block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code between { and }. A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local variable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can be used from its declaration to the end of its block. That region is its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scope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Reaching into another method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6035040" cy="2880360"/>
          </a:xfrm>
          <a:prstGeom prst="roundRect">
            <a:avLst>
              <a:gd name="adj" fmla="val 381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RECIPE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5486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showFlour()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cups = servings * 2;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System.out.println(cups + " cups");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showEggs()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eggs = cups / 2;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System.out.println(eggs + " eggs");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766560" y="1508760"/>
            <a:ext cx="4873752" cy="1508760"/>
          </a:xfrm>
          <a:prstGeom prst="roundRect">
            <a:avLst>
              <a:gd name="adj" fmla="val 727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040880" y="1645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040880" y="1920240"/>
            <a:ext cx="43251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cannot find symbol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symbol:   variable cups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location: class Recipe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766560" y="3200400"/>
            <a:ext cx="4873752" cy="1188720"/>
          </a:xfrm>
          <a:prstGeom prst="roundRect">
            <a:avLst>
              <a:gd name="adj" fmla="val 15385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345643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818120" y="3337560"/>
            <a:ext cx="35478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cups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belongs to showFlour. Its scope ends at that method's closing brace.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48640" y="4617720"/>
            <a:ext cx="11094415" cy="1417320"/>
          </a:xfrm>
          <a:prstGeom prst="roundRect">
            <a:avLst>
              <a:gd name="adj" fmla="val 1290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8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873752"/>
            <a:ext cx="566928" cy="5669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00200" y="4754880"/>
            <a:ext cx="9768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 checks scope while compiling, before anything runs. "Symbol" means a name. To share a value between methods, store it in an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instance variable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local variable starts over on every call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463040"/>
            <a:ext cx="425196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4592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LOCAL: STARTS OVER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1965960"/>
            <a:ext cx="3703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Doorbell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ring()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rings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rings++;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rings;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937760" y="1463040"/>
            <a:ext cx="1097280" cy="251460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212080" y="1600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212080" y="1874520"/>
            <a:ext cx="548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199632" y="1463040"/>
            <a:ext cx="425196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73952" y="164592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INSTANCE: REMEMBERS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73952" y="1965960"/>
            <a:ext cx="3703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Doorbell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rings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ring()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rings++;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rings;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10543032" y="1463040"/>
            <a:ext cx="1097280" cy="251460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817352" y="1600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10817352" y="1874520"/>
            <a:ext cx="548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416052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22960" y="43434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MAIN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822960" y="466344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Doorbell d = new Doorbell();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System.out.println(d.ring());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System.out.println(d.ring());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System.out.println(d.ring());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5852160" y="4160520"/>
            <a:ext cx="5788152" cy="1874520"/>
          </a:xfrm>
          <a:prstGeom prst="roundRect">
            <a:avLst>
              <a:gd name="adj" fmla="val 9756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24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4416552"/>
            <a:ext cx="566928" cy="56692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6903720" y="4297680"/>
            <a:ext cx="446227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a value must still be there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 call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it belongs in an instance variable, not a local variable.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Follow the cash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371600"/>
            <a:ext cx="11094415" cy="4754880"/>
          </a:xfrm>
          <a:prstGeom prst="roundRect">
            <a:avLst>
              <a:gd name="adj" fmla="val 4808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66420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66420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14884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are the three lines of output?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731520" y="2606040"/>
            <a:ext cx="5897880" cy="3474720"/>
          </a:xfrm>
          <a:prstGeom prst="roundRect">
            <a:avLst>
              <a:gd name="adj" fmla="val 315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05840" y="2788920"/>
            <a:ext cx="53492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Wallet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cash = 20;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spend(int cost)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left = cash - cost;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cash = left;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left;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refund(int amount)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left = cash + amount;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left;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766560" y="2606040"/>
            <a:ext cx="4690872" cy="3474720"/>
          </a:xfrm>
          <a:prstGeom prst="roundRect">
            <a:avLst>
              <a:gd name="adj" fmla="val 315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040880" y="2788920"/>
            <a:ext cx="414223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Wallet w = new Wallet();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System.out.println(w.spend(5));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System.out.println(w.refund(3));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System.out.println(w.spend(5));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Blocks inside methods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Inner blocks see out; outer blocks cannot see in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6400800" cy="3017520"/>
          </a:xfrm>
          <a:prstGeom prst="roundRect">
            <a:avLst>
              <a:gd name="adj" fmla="val 363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CLASS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58521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Scale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heavier(int a, int b)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winner = a;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(b &gt; a)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winner = b;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winner;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663440"/>
            <a:ext cx="5120640" cy="1371600"/>
          </a:xfrm>
          <a:prstGeom prst="roundRect">
            <a:avLst>
              <a:gd name="adj" fmla="val 8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8463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516636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Scale s = new Scale();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System.out.println(s.heavier(3, 8));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System.out.println(s.heavier(9, 2));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806440" y="4663440"/>
            <a:ext cx="1143000" cy="1371600"/>
          </a:xfrm>
          <a:prstGeom prst="roundRect">
            <a:avLst>
              <a:gd name="adj" fmla="val 96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080760" y="48006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080760" y="5074920"/>
            <a:ext cx="594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7132320" y="1508760"/>
            <a:ext cx="4507992" cy="3291840"/>
          </a:xfrm>
          <a:prstGeom prst="roundRect">
            <a:avLst>
              <a:gd name="adj" fmla="val 4167"/>
            </a:avLst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406640" y="16642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METHOD BODY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7406640" y="193852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a, b, winner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7406640" y="2468880"/>
            <a:ext cx="3959352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5875">
            <a:solidFill>
              <a:srgbClr val="2F6FD0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680960" y="2606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D4F9E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BODY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7680960" y="28803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can use a, b, winner</a:t>
            </a:r>
            <a:endParaRPr lang="en-US" sz="1700" dirty="0"/>
          </a:p>
        </p:txBody>
      </p:sp>
      <p:sp>
        <p:nvSpPr>
          <p:cNvPr id="23" name="Text 19"/>
          <p:cNvSpPr/>
          <p:nvPr/>
        </p:nvSpPr>
        <p:spPr>
          <a:xfrm>
            <a:off x="768096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variable declared here ends at its }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7406640" y="4069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return winner;  is out here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7132320" y="4983480"/>
            <a:ext cx="4507992" cy="1051560"/>
          </a:xfrm>
          <a:prstGeom prst="roundRect">
            <a:avLst>
              <a:gd name="adj" fmla="val 173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7452360" y="5120640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 in an inner block can use the outer block's variables, but not the other way around.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name: in a row is fine, nested is not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NESTED: DOES NOT COMPILE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4892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i = 5;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 = 0; i &lt; 3; i++)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System.out.println(i);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794760"/>
            <a:ext cx="544068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931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2062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variable i is already defined in method main(String[])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199632" y="1508760"/>
            <a:ext cx="5440680" cy="2606040"/>
          </a:xfrm>
          <a:prstGeom prst="roundRect">
            <a:avLst>
              <a:gd name="adj" fmla="val 421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73952" y="169164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AFTER ANOTHER: FINE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73952" y="2011680"/>
            <a:ext cx="4892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 = 0; i &lt; 2; i++)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System.out.println(i);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for (int i = 5; i &lt; 7; i++)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System.out.println(i);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199632" y="4251960"/>
            <a:ext cx="5440680" cy="1783080"/>
          </a:xfrm>
          <a:prstGeom prst="roundRect">
            <a:avLst>
              <a:gd name="adj" fmla="val 6154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73952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473952" y="4663440"/>
            <a:ext cx="4892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166360"/>
            <a:ext cx="5440680" cy="868680"/>
          </a:xfrm>
          <a:prstGeom prst="roundRect">
            <a:avLst>
              <a:gd name="adj" fmla="val 21053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530352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While a variable is in scope, an inner block cannot declare another with the same name.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names work here?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371600"/>
            <a:ext cx="11094415" cy="4754880"/>
          </a:xfrm>
          <a:prstGeom prst="roundRect">
            <a:avLst>
              <a:gd name="adj" fmla="val 4808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66420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66420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14884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of n, sum, k, and sq can be used at spot A? At spot B?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731520" y="2606040"/>
            <a:ext cx="6035040" cy="3474720"/>
          </a:xfrm>
          <a:prstGeom prst="roundRect">
            <a:avLst>
              <a:gd name="adj" fmla="val 315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05840" y="2788920"/>
            <a:ext cx="5486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total(int n)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sum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k = 1; k &lt;= n; k++)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sq = k * k;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sum += sq;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// spot A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// spot B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sum;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949440" y="2606040"/>
            <a:ext cx="4507992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23760" y="2788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SPOT A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7223760" y="315468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     sum     k     sq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6949440" y="4389120"/>
            <a:ext cx="4507992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223760" y="4572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SPOT B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7223760" y="49377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     sum     k     sq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Parameters and access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parameter is a local variable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5897880" cy="2880360"/>
          </a:xfrm>
          <a:prstGeom prst="roundRect">
            <a:avLst>
              <a:gd name="adj" fmla="val 381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CLASS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5349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Plant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Plant(int start)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height =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grow()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height = height +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629400" y="1508760"/>
            <a:ext cx="5010912" cy="1508760"/>
          </a:xfrm>
          <a:prstGeom prst="roundRect">
            <a:avLst>
              <a:gd name="adj" fmla="val 727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903720" y="1645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903720" y="1920240"/>
            <a:ext cx="44622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cannot find symbol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symbol:   variable start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location: class Plant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629400" y="3200400"/>
            <a:ext cx="5010912" cy="1188720"/>
          </a:xfrm>
          <a:prstGeom prst="roundRect">
            <a:avLst>
              <a:gd name="adj" fmla="val 15385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345643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680960" y="3337560"/>
            <a:ext cx="3685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exists only while the constructor runs.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48640" y="4617720"/>
            <a:ext cx="11094415" cy="1417320"/>
          </a:xfrm>
          <a:prstGeom prst="roundRect">
            <a:avLst>
              <a:gd name="adj" fmla="val 1290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8" name="Image 2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4873752"/>
            <a:ext cx="566928" cy="56692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00200" y="4754880"/>
            <a:ext cx="9768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parameter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 local variable of its constructor or method. A new copy is made on every call, and it is gone when the body ends.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Save the parameter in an instance variable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463040"/>
            <a:ext cx="5897880" cy="4617720"/>
          </a:xfrm>
          <a:prstGeom prst="roundRect">
            <a:avLst>
              <a:gd name="adj" fmla="val 237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45920"/>
            <a:ext cx="53492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Plant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step;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Plant(int start)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height =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step =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grow()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height = height + step;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getHeight()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6629400" y="1463040"/>
            <a:ext cx="5010912" cy="1783080"/>
          </a:xfrm>
          <a:prstGeom prst="roundRect">
            <a:avLst>
              <a:gd name="adj" fmla="val 615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903720" y="1645920"/>
            <a:ext cx="4462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MAIN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6903720" y="1965960"/>
            <a:ext cx="44622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Plant p = new Plant(4);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p.grow();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p.grow();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System.out.println(p.getHeight());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629400" y="3383280"/>
            <a:ext cx="5010912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903720" y="3520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6903720" y="3794760"/>
            <a:ext cx="44622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6629400" y="4389120"/>
            <a:ext cx="5010912" cy="1691640"/>
          </a:xfrm>
          <a:prstGeom prst="roundRect">
            <a:avLst>
              <a:gd name="adj" fmla="val 1081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7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4645152"/>
            <a:ext cx="566928" cy="56692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680960" y="4526280"/>
            <a:ext cx="36850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other methods need a parameter's value, the constructor must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store it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in an instance variable.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different checks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448056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916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CLASS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11680"/>
            <a:ext cx="39319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Game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score = 40;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getScore()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score;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212080" y="1508760"/>
          <a:ext cx="6428232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41071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Code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Compiler says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g.score  (in main)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score has private access in Game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score  (in main)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cannot find symbol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private int extra = 5;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(inside a method)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illegal start of expression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7"/>
          <p:cNvSpPr/>
          <p:nvPr/>
        </p:nvSpPr>
        <p:spPr>
          <a:xfrm>
            <a:off x="548640" y="4206240"/>
            <a:ext cx="11094415" cy="1828800"/>
          </a:xfrm>
          <a:prstGeom prst="roundRect">
            <a:avLst>
              <a:gd name="adj" fmla="val 100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462272"/>
            <a:ext cx="566928" cy="5669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600200" y="4343400"/>
            <a:ext cx="976853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Scope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decides where a name is visible.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public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private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decide which classes may use an instance variable or method. Local variables and parameters never take public or private.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name, two variables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closer declaration wins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463040"/>
            <a:ext cx="5440680" cy="2926080"/>
          </a:xfrm>
          <a:prstGeom prst="roundRect">
            <a:avLst>
              <a:gd name="adj" fmla="val 375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4592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PARAMETER NAMED TITLE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1965960"/>
            <a:ext cx="4892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Song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String title;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Song(String title)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title = title;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String getTitle()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title;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48056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6177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8920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199632" y="1463040"/>
            <a:ext cx="5440680" cy="2926080"/>
          </a:xfrm>
          <a:prstGeom prst="roundRect">
            <a:avLst>
              <a:gd name="adj" fmla="val 375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73952" y="164592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PARAMETER NAMED 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73952" y="1965960"/>
            <a:ext cx="4892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Song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String title;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Song(String 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title = 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String getTitle()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title;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199632" y="448056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73952" y="46177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473952" y="489204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Sunrise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250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5532120"/>
            <a:ext cx="105000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When a local variable or parameter has an instance variable's name, the name means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local one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inside that method. It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shadows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the instance variable.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How fast is the car?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371600"/>
            <a:ext cx="11094415" cy="4754880"/>
          </a:xfrm>
          <a:prstGeom prst="roundRect">
            <a:avLst>
              <a:gd name="adj" fmla="val 4808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66420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66420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14884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this print?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731520" y="2606040"/>
            <a:ext cx="5897880" cy="3474720"/>
          </a:xfrm>
          <a:prstGeom prst="roundRect">
            <a:avLst>
              <a:gd name="adj" fmla="val 315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05840" y="2788920"/>
            <a:ext cx="53492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Car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speed = 10;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setSpeed(int speed)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speed = speed;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boost()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speed = 99;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speed++;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getSpeed() { return speed;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766560" y="2606040"/>
            <a:ext cx="4690872" cy="3474720"/>
          </a:xfrm>
          <a:prstGeom prst="roundRect">
            <a:avLst>
              <a:gd name="adj" fmla="val 315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040880" y="2788920"/>
            <a:ext cx="414223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Car c = new Car();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c.setSpeed(50);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c.boost();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System.out.println(c.getSpeed());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Scope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part of a program where a variable's name can be used.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Block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 between a matching { and }: a method, loop, or if body.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Local variable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Declared in a block; usable only to the end of that block.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Parameter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local variable of its method or constructor, set from the argument.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Access modifier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public or private on instance variables, constructors, and methods.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Shadowing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local name that matches an instance variable hides it in that method.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Where does it live?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3.8 Scope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783080"/>
            <a:ext cx="9418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game needs a high score that survives every round, and a counter used only while one round is scored. Which is local, and which is an instance variable? Explain to your partner.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783080" y="32918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5760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5760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______ is local because it only needs to last ______. ______ is an instance variable because ______.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1783080" y="52120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Where Names Live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3.8: Scope and Access</dc:title>
  <dc:subject>PptxGenJS Presentation</dc:subject>
  <dc:creator>Hopper</dc:creator>
  <cp:lastModifiedBy>Hopper</cp:lastModifiedBy>
  <cp:revision>1</cp:revision>
  <dcterms:created xsi:type="dcterms:W3CDTF">2026-10-16T19:34:47Z</dcterms:created>
  <dcterms:modified xsi:type="dcterms:W3CDTF">2026-10-16T19:34:47Z</dcterms:modified>
</cp:coreProperties>
</file>