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3.7. So far every variable students wrote in a class was an instance variable: each object had its own copy. Today: variables and methods that belong to the class itself, marked static, plus final for values that must never change. Students met static in Topic 1.10 as the word on class methods like Math.sqrt; today they write their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Each bus can know its own riders, but no single bus knows the total unless something outside every bus keeps it. Some students will say "add them up in main"; that works for 3 buses but the class itself should know. The total is a fact about all buses together, not about one bus. That is today's idea: a variable that belongs to the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1 to 3 are about class variables; goals 4 and 5 are about class methods. The last goal is the one that produces the most compiler errors, so we will spend time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variables: what static does to a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Analogy: each student has a notebook (instance variable), but the class has one whiteboard (class variable). Write on the whiteboard and everyone sees it. The only difference in the code is the word static before the type. Point out the starting value goes on the declaration line: a constructor runs once per object, so it would reset a shared value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on the board with two columns for riders (one per bus) and one box for totalRiders. north.board(10): north 10, total 10. south.board(6): south 6, total 16. north.board(4): north 14, total 20. Output: 14, 6, 20. The last line asks south, but the total includes north's riders, because there is only one totalRiders.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3.7 bug, and the compiler says nothing. Without static, every Pet gets its own petCount starting at 0, and its constructor raises only that copy to 1. Outputs: without static 1; with static 3. The fix is one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 then 3. mine sipped once, so mine.getSips() is 1. totalSips is shared: three sips in all, so asking mine for the total still gives 3. A common wrong answer is 1 and 1, treating totalSips as mine's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other classes reach a class variable, and how to lock a value so nothing can change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 variable is not inside any object, so code in another class names the class: Score.highScore. Line 1 of main works before any Score exists. Output: 0, 95. Inside Score, the constructor just writes highScore. Writing highScore alone in main is "cannot find symbol". You have used this before: Integer.MAX_VALUE in Topic 1.5. Public data can be changed by anyone, which is why data is usually private.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means the variable cannot be given a new value. public static final together is a class constant: everyone may read it, there is one copy, and no one can change it. By custom constants are written in capitals with underscores. Output: 5, 2. final also works on instance variables (set once in the constructor) and local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see public and assume main may adjust the constant. The compiler refuses. JDK message: cannot assign a value to static final variable MAX_SIZE. public controls who may read it; final stops everyone, even code inside Team. If a value really must vary, it should not be final; make it an instance variable set by the constructor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Methods that belong to the class, called with the class name and no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member of Arcade is static, so main never makes an Arcade object. play changes a class variable, getUsed reads one, and spent calls another class method (getUsed) without a class name because both are in Arcade. Output: 12, 3.0. 12 tokens * 0.25 = 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7. answer runs 3 times, so asked is 3 and points is 9 + 6 + 8 = 23. avg returns 23 / 3, which is int division: 7, not 7.67. No Quiz object is needed because every variable and method is static: they belong to the class, so main calls them through the class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that causes the most compiler errors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Dog.greet() is called with no dog at all. Whose name should it use? There could be a hundred dogs, or none. Java refuses: non-static variable name cannot be referenced from a static context. "Static context" means inside a class method. Calling an instance method by name alone fails the same way. The other direction is fine: instance methods and constructors may use class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fix is a parameter. greet(Dog d) says whose name: d.name. That is allowed even though name is private, because greet is inside Dog and d is a Dog (Topic 3.6). older receives two dogs and compares a.age with b.age. Max is 4 and Bo is 7, so 4 &gt;= 7 is false and it returns b, the reference to Bo's object, which main passes to greet. Output: Hi, Max, Hi, 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(each checked with javac): A compiles (a class method may read a class variable). B does not: age is an instance variable and there is no current dog ("non-static variable age cannot be referenced from a static context"). C does not: getAge is an instance method ("non-static method getAge() cannot be referenced from a static context"). D compiles: a class method may call another class method. Ask how to fix B: give the method a Dog parameter and return d.age, or remove static.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 one-line Java example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then cold-call two pairs. Listen for: an instance variable describes one object (each bus's riders); a class variable describes the class as a whole (all riders) and is static; a class method cannot see one object's data unless that object is passed in. Then hand out the One Copy for Everyone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3  ·  TOPIC 3.7</a:t>
            </a:r>
            <a:endParaRPr lang="en-US" sz="1200" dirty="0"/>
          </a:p>
        </p:txBody>
      </p:sp>
      <p:sp>
        <p:nvSpPr>
          <p:cNvPr id="4" name="Text 1"/>
          <p:cNvSpPr/>
          <p:nvPr/>
        </p:nvSpPr>
        <p:spPr>
          <a:xfrm>
            <a:off x="548640" y="2377440"/>
            <a:ext cx="7498080" cy="1097280"/>
          </a:xfrm>
          <a:prstGeom prst="rect">
            <a:avLst/>
          </a:prstGeom>
          <a:noFill/>
          <a:ln/>
        </p:spPr>
        <p:txBody>
          <a:bodyPr wrap="square" lIns="0" tIns="0" rIns="0" bIns="0" rtlCol="0" anchor="ctr"/>
          <a:lstStyle/>
          <a:p>
            <a:pPr indent="0" marL="0">
              <a:buNone/>
            </a:pPr>
            <a:r>
              <a:rPr lang="en-US" sz="5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Copy for Everyone</a:t>
            </a:r>
            <a:endParaRPr lang="en-US" sz="50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Class variables and methods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3.7</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Whose number is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school has three buses. Which of these facts belongs to one bus, and which belongs to all of them?</a:t>
            </a:r>
            <a:endParaRPr lang="en-US" sz="2200" dirty="0"/>
          </a:p>
        </p:txBody>
      </p:sp>
      <p:sp>
        <p:nvSpPr>
          <p:cNvPr id="12" name="Shape 8"/>
          <p:cNvSpPr/>
          <p:nvPr/>
        </p:nvSpPr>
        <p:spPr>
          <a:xfrm>
            <a:off x="868680" y="3017520"/>
            <a:ext cx="5074920" cy="1097280"/>
          </a:xfrm>
          <a:prstGeom prst="roundRect">
            <a:avLst>
              <a:gd name="adj" fmla="val 12500"/>
            </a:avLst>
          </a:prstGeom>
          <a:solidFill>
            <a:srgbClr val="FFFFFF"/>
          </a:solidFill>
          <a:ln w="12700">
            <a:solidFill>
              <a:srgbClr val="FFFFFF"/>
            </a:solidFill>
            <a:prstDash val="solid"/>
          </a:ln>
        </p:spPr>
      </p:sp>
      <p:sp>
        <p:nvSpPr>
          <p:cNvPr id="13" name="Text 9"/>
          <p:cNvSpPr/>
          <p:nvPr/>
        </p:nvSpPr>
        <p:spPr>
          <a:xfrm>
            <a:off x="1188720" y="3017520"/>
            <a:ext cx="4480560" cy="10972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driver's name</a:t>
            </a:r>
            <a:endParaRPr lang="en-US" sz="2000" dirty="0"/>
          </a:p>
        </p:txBody>
      </p:sp>
      <p:sp>
        <p:nvSpPr>
          <p:cNvPr id="14" name="Shape 10"/>
          <p:cNvSpPr/>
          <p:nvPr/>
        </p:nvSpPr>
        <p:spPr>
          <a:xfrm>
            <a:off x="6217920" y="3017520"/>
            <a:ext cx="5074920" cy="1097280"/>
          </a:xfrm>
          <a:prstGeom prst="roundRect">
            <a:avLst>
              <a:gd name="adj" fmla="val 12500"/>
            </a:avLst>
          </a:prstGeom>
          <a:solidFill>
            <a:srgbClr val="FFFFFF"/>
          </a:solidFill>
          <a:ln w="12700">
            <a:solidFill>
              <a:srgbClr val="FFFFFF"/>
            </a:solidFill>
            <a:prstDash val="solid"/>
          </a:ln>
        </p:spPr>
      </p:sp>
      <p:sp>
        <p:nvSpPr>
          <p:cNvPr id="15" name="Text 11"/>
          <p:cNvSpPr/>
          <p:nvPr/>
        </p:nvSpPr>
        <p:spPr>
          <a:xfrm>
            <a:off x="6537960" y="3017520"/>
            <a:ext cx="4480560" cy="10972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Riders on this bus today</a:t>
            </a:r>
            <a:endParaRPr lang="en-US" sz="2000" dirty="0"/>
          </a:p>
        </p:txBody>
      </p:sp>
      <p:sp>
        <p:nvSpPr>
          <p:cNvPr id="16" name="Shape 12"/>
          <p:cNvSpPr/>
          <p:nvPr/>
        </p:nvSpPr>
        <p:spPr>
          <a:xfrm>
            <a:off x="868680" y="4343400"/>
            <a:ext cx="5074920" cy="1097280"/>
          </a:xfrm>
          <a:prstGeom prst="roundRect">
            <a:avLst>
              <a:gd name="adj" fmla="val 12500"/>
            </a:avLst>
          </a:prstGeom>
          <a:solidFill>
            <a:srgbClr val="FFFFFF"/>
          </a:solidFill>
          <a:ln w="12700">
            <a:solidFill>
              <a:srgbClr val="FFFFFF"/>
            </a:solidFill>
            <a:prstDash val="solid"/>
          </a:ln>
        </p:spPr>
      </p:sp>
      <p:sp>
        <p:nvSpPr>
          <p:cNvPr id="17" name="Text 13"/>
          <p:cNvSpPr/>
          <p:nvPr/>
        </p:nvSpPr>
        <p:spPr>
          <a:xfrm>
            <a:off x="1188720" y="4343400"/>
            <a:ext cx="4480560" cy="10972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Riders on all buses today</a:t>
            </a:r>
            <a:endParaRPr lang="en-US" sz="2000" dirty="0"/>
          </a:p>
        </p:txBody>
      </p:sp>
      <p:sp>
        <p:nvSpPr>
          <p:cNvPr id="18" name="Shape 14"/>
          <p:cNvSpPr/>
          <p:nvPr/>
        </p:nvSpPr>
        <p:spPr>
          <a:xfrm>
            <a:off x="6217920" y="4343400"/>
            <a:ext cx="5074920" cy="1097280"/>
          </a:xfrm>
          <a:prstGeom prst="roundRect">
            <a:avLst>
              <a:gd name="adj" fmla="val 12500"/>
            </a:avLst>
          </a:prstGeom>
          <a:solidFill>
            <a:srgbClr val="FFFFFF"/>
          </a:solidFill>
          <a:ln w="12700">
            <a:solidFill>
              <a:srgbClr val="FFFFFF"/>
            </a:solidFill>
            <a:prstDash val="solid"/>
          </a:ln>
        </p:spPr>
      </p:sp>
      <p:sp>
        <p:nvSpPr>
          <p:cNvPr id="19" name="Text 15"/>
          <p:cNvSpPr/>
          <p:nvPr/>
        </p:nvSpPr>
        <p:spPr>
          <a:xfrm>
            <a:off x="6537960" y="4343400"/>
            <a:ext cx="4480560" cy="10972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number of seats per bus (same for every bus)</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Declare a class variable with static and explain why every object shares one copy.</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a public class variable from another class with the class name and a dot.</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final to make a value that cannot change, and write a class constant.</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Write class methods that read and change class variables and call other class methods.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a class method needs an object passed in to use instance data.</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One shared copy</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Instance variable or class variable?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600200"/>
            <a:ext cx="5440680" cy="3246120"/>
          </a:xfrm>
          <a:prstGeom prst="roundRect">
            <a:avLst>
              <a:gd name="adj" fmla="val 6197"/>
            </a:avLst>
          </a:prstGeom>
          <a:solidFill>
            <a:srgbClr val="DDF5EE"/>
          </a:solidFill>
          <a:ln w="12700">
            <a:solidFill>
              <a:srgbClr val="DDF5EE"/>
            </a:solidFill>
            <a:prstDash val="solid"/>
          </a:ln>
        </p:spPr>
      </p:sp>
      <p:sp>
        <p:nvSpPr>
          <p:cNvPr id="9" name="Shape 5"/>
          <p:cNvSpPr/>
          <p:nvPr/>
        </p:nvSpPr>
        <p:spPr>
          <a:xfrm>
            <a:off x="868680" y="1920240"/>
            <a:ext cx="548640" cy="109728"/>
          </a:xfrm>
          <a:prstGeom prst="rect">
            <a:avLst/>
          </a:prstGeom>
          <a:solidFill>
            <a:srgbClr val="0E7C6B"/>
          </a:solidFill>
          <a:ln w="12700">
            <a:solidFill>
              <a:srgbClr val="0E7C6B"/>
            </a:solidFill>
            <a:prstDash val="solid"/>
          </a:ln>
        </p:spPr>
      </p:sp>
      <p:sp>
        <p:nvSpPr>
          <p:cNvPr id="10" name="Text 6"/>
          <p:cNvSpPr/>
          <p:nvPr/>
        </p:nvSpPr>
        <p:spPr>
          <a:xfrm>
            <a:off x="868680" y="2148840"/>
            <a:ext cx="484632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Instance variable</a:t>
            </a:r>
            <a:endParaRPr lang="en-US" sz="2600" dirty="0"/>
          </a:p>
        </p:txBody>
      </p:sp>
      <p:sp>
        <p:nvSpPr>
          <p:cNvPr id="11" name="Text 7"/>
          <p:cNvSpPr/>
          <p:nvPr/>
        </p:nvSpPr>
        <p:spPr>
          <a:xfrm>
            <a:off x="868680" y="2724912"/>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ONE PER OBJECT</a:t>
            </a:r>
            <a:endParaRPr lang="en-US" sz="1050" dirty="0"/>
          </a:p>
        </p:txBody>
      </p:sp>
      <p:sp>
        <p:nvSpPr>
          <p:cNvPr id="12" name="Text 8"/>
          <p:cNvSpPr/>
          <p:nvPr/>
        </p:nvSpPr>
        <p:spPr>
          <a:xfrm>
            <a:off x="868680" y="3063240"/>
            <a:ext cx="4846320" cy="9144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Every object gets its own copy. Changing one object's copy leaves the others alone.</a:t>
            </a:r>
            <a:endParaRPr lang="en-US" sz="1800" dirty="0"/>
          </a:p>
        </p:txBody>
      </p:sp>
      <p:sp>
        <p:nvSpPr>
          <p:cNvPr id="13" name="Shape 9"/>
          <p:cNvSpPr/>
          <p:nvPr/>
        </p:nvSpPr>
        <p:spPr>
          <a:xfrm>
            <a:off x="822960" y="4069080"/>
            <a:ext cx="4892040" cy="548640"/>
          </a:xfrm>
          <a:prstGeom prst="roundRect">
            <a:avLst>
              <a:gd name="adj" fmla="val 16667"/>
            </a:avLst>
          </a:prstGeom>
          <a:solidFill>
            <a:srgbClr val="FFFFFF"/>
          </a:solidFill>
          <a:ln w="12700">
            <a:solidFill>
              <a:srgbClr val="FFFFFF"/>
            </a:solidFill>
            <a:prstDash val="solid"/>
          </a:ln>
        </p:spPr>
      </p:sp>
      <p:sp>
        <p:nvSpPr>
          <p:cNvPr id="14" name="Text 10"/>
          <p:cNvSpPr/>
          <p:nvPr/>
        </p:nvSpPr>
        <p:spPr>
          <a:xfrm>
            <a:off x="1005840" y="4069080"/>
            <a:ext cx="4572000" cy="54864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private int riders;</a:t>
            </a:r>
            <a:endParaRPr lang="en-US" sz="1500" dirty="0"/>
          </a:p>
        </p:txBody>
      </p:sp>
      <p:sp>
        <p:nvSpPr>
          <p:cNvPr id="15" name="Shape 11"/>
          <p:cNvSpPr/>
          <p:nvPr/>
        </p:nvSpPr>
        <p:spPr>
          <a:xfrm>
            <a:off x="6172200" y="1600200"/>
            <a:ext cx="5440680" cy="3246120"/>
          </a:xfrm>
          <a:prstGeom prst="roundRect">
            <a:avLst>
              <a:gd name="adj" fmla="val 6197"/>
            </a:avLst>
          </a:prstGeom>
          <a:solidFill>
            <a:srgbClr val="E3F0FF"/>
          </a:solidFill>
          <a:ln w="12700">
            <a:solidFill>
              <a:srgbClr val="E3F0FF"/>
            </a:solidFill>
            <a:prstDash val="solid"/>
          </a:ln>
        </p:spPr>
      </p:sp>
      <p:sp>
        <p:nvSpPr>
          <p:cNvPr id="16" name="Shape 12"/>
          <p:cNvSpPr/>
          <p:nvPr/>
        </p:nvSpPr>
        <p:spPr>
          <a:xfrm>
            <a:off x="6492240" y="1920240"/>
            <a:ext cx="548640" cy="109728"/>
          </a:xfrm>
          <a:prstGeom prst="rect">
            <a:avLst/>
          </a:prstGeom>
          <a:solidFill>
            <a:srgbClr val="2F6FD0"/>
          </a:solidFill>
          <a:ln w="12700">
            <a:solidFill>
              <a:srgbClr val="2F6FD0"/>
            </a:solidFill>
            <a:prstDash val="solid"/>
          </a:ln>
        </p:spPr>
      </p:sp>
      <p:sp>
        <p:nvSpPr>
          <p:cNvPr id="17" name="Text 13"/>
          <p:cNvSpPr/>
          <p:nvPr/>
        </p:nvSpPr>
        <p:spPr>
          <a:xfrm>
            <a:off x="6492240" y="2148840"/>
            <a:ext cx="484632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variable</a:t>
            </a:r>
            <a:endParaRPr lang="en-US" sz="2600" dirty="0"/>
          </a:p>
        </p:txBody>
      </p:sp>
      <p:sp>
        <p:nvSpPr>
          <p:cNvPr id="18" name="Text 14"/>
          <p:cNvSpPr/>
          <p:nvPr/>
        </p:nvSpPr>
        <p:spPr>
          <a:xfrm>
            <a:off x="6492240" y="2724912"/>
            <a:ext cx="4572000" cy="256032"/>
          </a:xfrm>
          <a:prstGeom prst="rect">
            <a:avLst/>
          </a:prstGeom>
          <a:noFill/>
          <a:ln/>
        </p:spPr>
        <p:txBody>
          <a:bodyPr wrap="square" lIns="0" tIns="0" rIns="0" bIns="0" rtlCol="0" anchor="ctr"/>
          <a:lstStyle/>
          <a:p>
            <a:pPr indent="0" marL="0">
              <a:buNone/>
            </a:pPr>
            <a:r>
              <a:rPr lang="en-US" sz="1050" b="1" spc="300" kern="0" dirty="0">
                <a:solidFill>
                  <a:srgbClr val="1D4F9E"/>
                </a:solidFill>
                <a:latin typeface="Atkinson Hyperlegible Next" pitchFamily="34" charset="0"/>
                <a:ea typeface="Atkinson Hyperlegible Next" pitchFamily="34" charset="-122"/>
                <a:cs typeface="Atkinson Hyperlegible Next" pitchFamily="34" charset="-120"/>
              </a:rPr>
              <a:t>ONE PER CLASS</a:t>
            </a:r>
            <a:endParaRPr lang="en-US" sz="1050" dirty="0"/>
          </a:p>
        </p:txBody>
      </p:sp>
      <p:sp>
        <p:nvSpPr>
          <p:cNvPr id="19" name="Text 15"/>
          <p:cNvSpPr/>
          <p:nvPr/>
        </p:nvSpPr>
        <p:spPr>
          <a:xfrm>
            <a:off x="6492240" y="3063240"/>
            <a:ext cx="4846320" cy="9144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Declared with static. The class has exactly one copy, and every object shares it.</a:t>
            </a:r>
            <a:endParaRPr lang="en-US" sz="1800" dirty="0"/>
          </a:p>
        </p:txBody>
      </p:sp>
      <p:sp>
        <p:nvSpPr>
          <p:cNvPr id="20" name="Shape 16"/>
          <p:cNvSpPr/>
          <p:nvPr/>
        </p:nvSpPr>
        <p:spPr>
          <a:xfrm>
            <a:off x="6446520" y="4069080"/>
            <a:ext cx="4892040" cy="548640"/>
          </a:xfrm>
          <a:prstGeom prst="roundRect">
            <a:avLst>
              <a:gd name="adj" fmla="val 16667"/>
            </a:avLst>
          </a:prstGeom>
          <a:solidFill>
            <a:srgbClr val="FFFFFF"/>
          </a:solidFill>
          <a:ln w="12700">
            <a:solidFill>
              <a:srgbClr val="FFFFFF"/>
            </a:solidFill>
            <a:prstDash val="solid"/>
          </a:ln>
        </p:spPr>
      </p:sp>
      <p:sp>
        <p:nvSpPr>
          <p:cNvPr id="21" name="Text 17"/>
          <p:cNvSpPr/>
          <p:nvPr/>
        </p:nvSpPr>
        <p:spPr>
          <a:xfrm>
            <a:off x="6629400" y="4069080"/>
            <a:ext cx="4572000" cy="54864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private static int totalRiders = 0;</a:t>
            </a:r>
            <a:endParaRPr lang="en-US" sz="1500" dirty="0"/>
          </a:p>
        </p:txBody>
      </p:sp>
      <p:sp>
        <p:nvSpPr>
          <p:cNvPr id="22" name="Shape 18"/>
          <p:cNvSpPr/>
          <p:nvPr/>
        </p:nvSpPr>
        <p:spPr>
          <a:xfrm>
            <a:off x="548640" y="5029200"/>
            <a:ext cx="11094415" cy="1005840"/>
          </a:xfrm>
          <a:prstGeom prst="roundRect">
            <a:avLst>
              <a:gd name="adj" fmla="val 18182"/>
            </a:avLst>
          </a:prstGeom>
          <a:solidFill>
            <a:srgbClr val="FFF5C7"/>
          </a:solidFill>
          <a:ln w="12700">
            <a:solidFill>
              <a:srgbClr val="FFF5C7"/>
            </a:solidFill>
            <a:prstDash val="solid"/>
          </a:ln>
        </p:spPr>
      </p:sp>
      <p:pic>
        <p:nvPicPr>
          <p:cNvPr id="2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285232"/>
            <a:ext cx="566928" cy="566928"/>
          </a:xfrm>
          <a:prstGeom prst="rect">
            <a:avLst/>
          </a:prstGeom>
        </p:spPr>
      </p:pic>
      <p:sp>
        <p:nvSpPr>
          <p:cNvPr id="24" name="Text 19"/>
          <p:cNvSpPr/>
          <p:nvPr/>
        </p:nvSpPr>
        <p:spPr>
          <a:xfrm>
            <a:off x="1600200" y="5166360"/>
            <a:ext cx="9768535"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Ask: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"Is this value about one object, or about all of them?"</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If it is about all of them, it is a class variable.</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buses, one total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08760"/>
            <a:ext cx="539496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69164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10" name="Text 6"/>
          <p:cNvSpPr/>
          <p:nvPr/>
        </p:nvSpPr>
        <p:spPr>
          <a:xfrm>
            <a:off x="822960" y="2011680"/>
            <a:ext cx="484632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Bus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riders;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static int totalRiders = 0;</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board(int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riders +=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totalRiders +=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getRiders()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riders;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getAll()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totalRiders;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126480" y="1508760"/>
            <a:ext cx="5513832" cy="2697480"/>
          </a:xfrm>
          <a:prstGeom prst="roundRect">
            <a:avLst>
              <a:gd name="adj" fmla="val 4068"/>
            </a:avLst>
          </a:prstGeom>
          <a:solidFill>
            <a:srgbClr val="EEF3F1"/>
          </a:solidFill>
          <a:ln w="12700">
            <a:solidFill>
              <a:srgbClr val="E6E1D6"/>
            </a:solidFill>
            <a:prstDash val="solid"/>
          </a:ln>
        </p:spPr>
      </p:sp>
      <p:sp>
        <p:nvSpPr>
          <p:cNvPr id="12" name="Text 8"/>
          <p:cNvSpPr/>
          <p:nvPr/>
        </p:nvSpPr>
        <p:spPr>
          <a:xfrm>
            <a:off x="6400800" y="1691640"/>
            <a:ext cx="49651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 (ANOTHER CLASS)</a:t>
            </a:r>
            <a:endParaRPr lang="en-US" sz="1050" dirty="0"/>
          </a:p>
        </p:txBody>
      </p:sp>
      <p:sp>
        <p:nvSpPr>
          <p:cNvPr id="13" name="Text 9"/>
          <p:cNvSpPr/>
          <p:nvPr/>
        </p:nvSpPr>
        <p:spPr>
          <a:xfrm>
            <a:off x="6400800" y="2011680"/>
            <a:ext cx="4965192" cy="2011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Bus north = new Bus();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Bus south = new Bus();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north.board(10);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south.board(6);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north.board(4);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System.out.println(north.getRiders());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System.out.println(south.getRiders());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System.out.println(south.getAll());</a:t>
            </a:r>
            <a:endParaRPr lang="en-US" sz="1500" dirty="0"/>
          </a:p>
        </p:txBody>
      </p:sp>
      <p:sp>
        <p:nvSpPr>
          <p:cNvPr id="14" name="Shape 10"/>
          <p:cNvSpPr/>
          <p:nvPr/>
        </p:nvSpPr>
        <p:spPr>
          <a:xfrm>
            <a:off x="6126480" y="4343400"/>
            <a:ext cx="2011680" cy="1691640"/>
          </a:xfrm>
          <a:prstGeom prst="roundRect">
            <a:avLst>
              <a:gd name="adj" fmla="val 6486"/>
            </a:avLst>
          </a:prstGeom>
          <a:solidFill>
            <a:srgbClr val="1F2B28"/>
          </a:solidFill>
          <a:ln w="12700">
            <a:solidFill>
              <a:srgbClr val="1F2B28"/>
            </a:solidFill>
            <a:prstDash val="solid"/>
          </a:ln>
        </p:spPr>
      </p:sp>
      <p:sp>
        <p:nvSpPr>
          <p:cNvPr id="15" name="Text 11"/>
          <p:cNvSpPr/>
          <p:nvPr/>
        </p:nvSpPr>
        <p:spPr>
          <a:xfrm>
            <a:off x="6400800" y="44805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6400800" y="4754880"/>
            <a:ext cx="1463040" cy="11887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a:t>
            </a:r>
            <a:endParaRPr lang="en-US" sz="2000" dirty="0"/>
          </a:p>
        </p:txBody>
      </p:sp>
      <p:sp>
        <p:nvSpPr>
          <p:cNvPr id="17" name="Shape 13"/>
          <p:cNvSpPr/>
          <p:nvPr/>
        </p:nvSpPr>
        <p:spPr>
          <a:xfrm>
            <a:off x="8321040" y="4343400"/>
            <a:ext cx="3319272" cy="1691640"/>
          </a:xfrm>
          <a:prstGeom prst="roundRect">
            <a:avLst>
              <a:gd name="adj" fmla="val 10811"/>
            </a:avLst>
          </a:prstGeom>
          <a:solidFill>
            <a:srgbClr val="E3F0FF"/>
          </a:solidFill>
          <a:ln w="12700">
            <a:solidFill>
              <a:srgbClr val="E3F0FF"/>
            </a:solidFill>
            <a:prstDash val="solid"/>
          </a:ln>
        </p:spPr>
      </p:sp>
      <p:sp>
        <p:nvSpPr>
          <p:cNvPr id="18" name="Text 14"/>
          <p:cNvSpPr/>
          <p:nvPr/>
        </p:nvSpPr>
        <p:spPr>
          <a:xfrm>
            <a:off x="8641080" y="4480560"/>
            <a:ext cx="2724912" cy="141732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20</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comes from south, but it counts north's 14 too. There is only one totalRiders.</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counter without static counts to 1</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463040"/>
            <a:ext cx="548640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64592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WITHOUT STATIC</a:t>
            </a:r>
            <a:endParaRPr lang="en-US" sz="1050" dirty="0"/>
          </a:p>
        </p:txBody>
      </p:sp>
      <p:sp>
        <p:nvSpPr>
          <p:cNvPr id="10" name="Text 6"/>
          <p:cNvSpPr/>
          <p:nvPr/>
        </p:nvSpPr>
        <p:spPr>
          <a:xfrm>
            <a:off x="822960" y="1965960"/>
            <a:ext cx="4937760" cy="2423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Pet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petCount = 0;</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Pet()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petCount++;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getCount()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petCount;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153912" y="1463040"/>
            <a:ext cx="5486400" cy="3108960"/>
          </a:xfrm>
          <a:prstGeom prst="roundRect">
            <a:avLst>
              <a:gd name="adj" fmla="val 3529"/>
            </a:avLst>
          </a:prstGeom>
          <a:solidFill>
            <a:srgbClr val="EEF3F1"/>
          </a:solidFill>
          <a:ln w="12700">
            <a:solidFill>
              <a:srgbClr val="E6E1D6"/>
            </a:solidFill>
            <a:prstDash val="solid"/>
          </a:ln>
        </p:spPr>
      </p:sp>
      <p:sp>
        <p:nvSpPr>
          <p:cNvPr id="12" name="Text 8"/>
          <p:cNvSpPr/>
          <p:nvPr/>
        </p:nvSpPr>
        <p:spPr>
          <a:xfrm>
            <a:off x="6428232" y="164592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STATIC</a:t>
            </a:r>
            <a:endParaRPr lang="en-US" sz="1050" dirty="0"/>
          </a:p>
        </p:txBody>
      </p:sp>
      <p:sp>
        <p:nvSpPr>
          <p:cNvPr id="13" name="Text 9"/>
          <p:cNvSpPr/>
          <p:nvPr/>
        </p:nvSpPr>
        <p:spPr>
          <a:xfrm>
            <a:off x="6428232" y="1965960"/>
            <a:ext cx="4937760" cy="2423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Pet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static int petCount = 0;</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Pet()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petCount++;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getCount()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petCount;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548640" y="4663440"/>
            <a:ext cx="5120640" cy="1554480"/>
          </a:xfrm>
          <a:prstGeom prst="roundRect">
            <a:avLst>
              <a:gd name="adj" fmla="val 7059"/>
            </a:avLst>
          </a:prstGeom>
          <a:solidFill>
            <a:srgbClr val="EEF3F1"/>
          </a:solidFill>
          <a:ln w="12700">
            <a:solidFill>
              <a:srgbClr val="E6E1D6"/>
            </a:solidFill>
            <a:prstDash val="solid"/>
          </a:ln>
        </p:spPr>
      </p:sp>
      <p:sp>
        <p:nvSpPr>
          <p:cNvPr id="15" name="Text 11"/>
          <p:cNvSpPr/>
          <p:nvPr/>
        </p:nvSpPr>
        <p:spPr>
          <a:xfrm>
            <a:off x="822960" y="484632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a:t>
            </a:r>
            <a:endParaRPr lang="en-US" sz="1050" dirty="0"/>
          </a:p>
        </p:txBody>
      </p:sp>
      <p:sp>
        <p:nvSpPr>
          <p:cNvPr id="16" name="Text 12"/>
          <p:cNvSpPr/>
          <p:nvPr/>
        </p:nvSpPr>
        <p:spPr>
          <a:xfrm>
            <a:off x="822960" y="5166360"/>
            <a:ext cx="4572000" cy="868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Pet rex = new Pet();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Pet tom = new Pet();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Pet kit = new Pet();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System.out.println(kit.getCount());</a:t>
            </a:r>
            <a:endParaRPr lang="en-US" sz="1500" dirty="0"/>
          </a:p>
        </p:txBody>
      </p:sp>
      <p:sp>
        <p:nvSpPr>
          <p:cNvPr id="17" name="Shape 13"/>
          <p:cNvSpPr/>
          <p:nvPr/>
        </p:nvSpPr>
        <p:spPr>
          <a:xfrm>
            <a:off x="5852160" y="4663440"/>
            <a:ext cx="5788152" cy="1554480"/>
          </a:xfrm>
          <a:prstGeom prst="roundRect">
            <a:avLst>
              <a:gd name="adj" fmla="val 11765"/>
            </a:avLst>
          </a:prstGeom>
          <a:solidFill>
            <a:srgbClr val="FFF1DD"/>
          </a:solidFill>
          <a:ln w="12700">
            <a:solidFill>
              <a:srgbClr val="FFF1DD"/>
            </a:solidFill>
            <a:prstDash val="solid"/>
          </a:ln>
        </p:spPr>
      </p:sp>
      <p:pic>
        <p:nvPicPr>
          <p:cNvPr id="18"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6126480" y="4919472"/>
            <a:ext cx="566928" cy="566928"/>
          </a:xfrm>
          <a:prstGeom prst="rect">
            <a:avLst/>
          </a:prstGeom>
        </p:spPr>
      </p:pic>
      <p:sp>
        <p:nvSpPr>
          <p:cNvPr id="19" name="Text 14"/>
          <p:cNvSpPr/>
          <p:nvPr/>
        </p:nvSpPr>
        <p:spPr>
          <a:xfrm>
            <a:off x="6903720" y="4800600"/>
            <a:ext cx="4462272" cy="12801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Prints 1 without static: every Pet has its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own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counter, so each one only counts itself. Prints 3 with static. No error warns you.</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Sip, sip, sip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are the two lines of output?</a:t>
            </a:r>
            <a:endParaRPr lang="en-US" sz="2200" dirty="0"/>
          </a:p>
        </p:txBody>
      </p:sp>
      <p:sp>
        <p:nvSpPr>
          <p:cNvPr id="12" name="Shape 8"/>
          <p:cNvSpPr/>
          <p:nvPr/>
        </p:nvSpPr>
        <p:spPr>
          <a:xfrm>
            <a:off x="731520" y="2971800"/>
            <a:ext cx="5897880" cy="2971800"/>
          </a:xfrm>
          <a:prstGeom prst="roundRect">
            <a:avLst>
              <a:gd name="adj" fmla="val 3692"/>
            </a:avLst>
          </a:prstGeom>
          <a:solidFill>
            <a:srgbClr val="EEF3F1"/>
          </a:solidFill>
          <a:ln w="12700">
            <a:solidFill>
              <a:srgbClr val="E6E1D6"/>
            </a:solidFill>
            <a:prstDash val="solid"/>
          </a:ln>
        </p:spPr>
      </p:sp>
      <p:sp>
        <p:nvSpPr>
          <p:cNvPr id="13" name="Text 9"/>
          <p:cNvSpPr/>
          <p:nvPr/>
        </p:nvSpPr>
        <p:spPr>
          <a:xfrm>
            <a:off x="1005840" y="3154680"/>
            <a:ext cx="5349240"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Cup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sips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static int allSips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sip()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sips++;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allSips++;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getSips() { return sips;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getAll() { return allSips;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6766560" y="2971800"/>
            <a:ext cx="4690872" cy="2971800"/>
          </a:xfrm>
          <a:prstGeom prst="roundRect">
            <a:avLst>
              <a:gd name="adj" fmla="val 3692"/>
            </a:avLst>
          </a:prstGeom>
          <a:solidFill>
            <a:srgbClr val="EEF3F1"/>
          </a:solidFill>
          <a:ln w="12700">
            <a:solidFill>
              <a:srgbClr val="E6E1D6"/>
            </a:solidFill>
            <a:prstDash val="solid"/>
          </a:ln>
        </p:spPr>
      </p:sp>
      <p:sp>
        <p:nvSpPr>
          <p:cNvPr id="15" name="Text 11"/>
          <p:cNvSpPr/>
          <p:nvPr/>
        </p:nvSpPr>
        <p:spPr>
          <a:xfrm>
            <a:off x="7040880" y="3154680"/>
            <a:ext cx="4142232"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Cup a = new Cup();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Cup b = new Cup();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a.sip();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b.sip();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b.sip();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System.out.println(a.getSips());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System.out.println(a.getAll());</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From outside the class, and final</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name, dot, variable name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08760"/>
            <a:ext cx="5852160" cy="2834640"/>
          </a:xfrm>
          <a:prstGeom prst="roundRect">
            <a:avLst>
              <a:gd name="adj" fmla="val 3871"/>
            </a:avLst>
          </a:prstGeom>
          <a:solidFill>
            <a:srgbClr val="EEF3F1"/>
          </a:solidFill>
          <a:ln w="12700">
            <a:solidFill>
              <a:srgbClr val="E6E1D6"/>
            </a:solidFill>
            <a:prstDash val="solid"/>
          </a:ln>
        </p:spPr>
      </p:sp>
      <p:sp>
        <p:nvSpPr>
          <p:cNvPr id="9" name="Text 5"/>
          <p:cNvSpPr/>
          <p:nvPr/>
        </p:nvSpPr>
        <p:spPr>
          <a:xfrm>
            <a:off x="822960" y="1691640"/>
            <a:ext cx="5303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10" name="Text 6"/>
          <p:cNvSpPr/>
          <p:nvPr/>
        </p:nvSpPr>
        <p:spPr>
          <a:xfrm>
            <a:off x="822960" y="2011680"/>
            <a:ext cx="5303520" cy="2148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Score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int highScore = 0;</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Score(int points)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(points &gt; highScore)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highScore = points;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583680" y="1508760"/>
            <a:ext cx="5056632" cy="2011680"/>
          </a:xfrm>
          <a:prstGeom prst="roundRect">
            <a:avLst>
              <a:gd name="adj" fmla="val 5455"/>
            </a:avLst>
          </a:prstGeom>
          <a:solidFill>
            <a:srgbClr val="EEF3F1"/>
          </a:solidFill>
          <a:ln w="12700">
            <a:solidFill>
              <a:srgbClr val="E6E1D6"/>
            </a:solidFill>
            <a:prstDash val="solid"/>
          </a:ln>
        </p:spPr>
      </p:sp>
      <p:sp>
        <p:nvSpPr>
          <p:cNvPr id="12" name="Text 8"/>
          <p:cNvSpPr/>
          <p:nvPr/>
        </p:nvSpPr>
        <p:spPr>
          <a:xfrm>
            <a:off x="6858000" y="1691640"/>
            <a:ext cx="45079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 (ANOTHER CLASS)</a:t>
            </a:r>
            <a:endParaRPr lang="en-US" sz="1050" dirty="0"/>
          </a:p>
        </p:txBody>
      </p:sp>
      <p:sp>
        <p:nvSpPr>
          <p:cNvPr id="13" name="Text 9"/>
          <p:cNvSpPr/>
          <p:nvPr/>
        </p:nvSpPr>
        <p:spPr>
          <a:xfrm>
            <a:off x="6858000" y="2011680"/>
            <a:ext cx="4507992" cy="13258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System.out.println(Score.highScore);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 a = new Score(70);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 b = new Score(95);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 c = new Score(80);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System.out.println(Score.highScore);</a:t>
            </a:r>
            <a:endParaRPr lang="en-US" sz="1500" dirty="0"/>
          </a:p>
        </p:txBody>
      </p:sp>
      <p:sp>
        <p:nvSpPr>
          <p:cNvPr id="14" name="Shape 10"/>
          <p:cNvSpPr/>
          <p:nvPr/>
        </p:nvSpPr>
        <p:spPr>
          <a:xfrm>
            <a:off x="6583680" y="3657600"/>
            <a:ext cx="5056632" cy="1280160"/>
          </a:xfrm>
          <a:prstGeom prst="roundRect">
            <a:avLst>
              <a:gd name="adj" fmla="val 8571"/>
            </a:avLst>
          </a:prstGeom>
          <a:solidFill>
            <a:srgbClr val="1F2B28"/>
          </a:solidFill>
          <a:ln w="12700">
            <a:solidFill>
              <a:srgbClr val="1F2B28"/>
            </a:solidFill>
            <a:prstDash val="solid"/>
          </a:ln>
        </p:spPr>
      </p:sp>
      <p:sp>
        <p:nvSpPr>
          <p:cNvPr id="15" name="Text 11"/>
          <p:cNvSpPr/>
          <p:nvPr/>
        </p:nvSpPr>
        <p:spPr>
          <a:xfrm>
            <a:off x="6858000" y="3794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6858000" y="4069080"/>
            <a:ext cx="4507992" cy="7772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95</a:t>
            </a:r>
            <a:endParaRPr lang="en-US" sz="2000" dirty="0"/>
          </a:p>
        </p:txBody>
      </p:sp>
      <p:sp>
        <p:nvSpPr>
          <p:cNvPr id="17" name="Shape 13"/>
          <p:cNvSpPr/>
          <p:nvPr/>
        </p:nvSpPr>
        <p:spPr>
          <a:xfrm>
            <a:off x="548640" y="5074920"/>
            <a:ext cx="11094415" cy="1005840"/>
          </a:xfrm>
          <a:prstGeom prst="roundRect">
            <a:avLst>
              <a:gd name="adj" fmla="val 18182"/>
            </a:avLst>
          </a:prstGeom>
          <a:solidFill>
            <a:srgbClr val="E3F0FF"/>
          </a:solidFill>
          <a:ln w="12700">
            <a:solidFill>
              <a:srgbClr val="E3F0FF"/>
            </a:solidFill>
            <a:prstDash val="solid"/>
          </a:ln>
        </p:spPr>
      </p:sp>
      <p:pic>
        <p:nvPicPr>
          <p:cNvPr id="18"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330952"/>
            <a:ext cx="566928" cy="566928"/>
          </a:xfrm>
          <a:prstGeom prst="rect">
            <a:avLst/>
          </a:prstGeom>
        </p:spPr>
      </p:pic>
      <p:sp>
        <p:nvSpPr>
          <p:cNvPr id="19" name="Text 14"/>
          <p:cNvSpPr/>
          <p:nvPr/>
        </p:nvSpPr>
        <p:spPr>
          <a:xfrm>
            <a:off x="1600200" y="5212080"/>
            <a:ext cx="9768535"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public</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class variable is used from another class as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ClassName.variableName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Inside its own class, the name alone works. It exists even before any object is made.</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final: a value that cannot change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5212080" cy="685800"/>
          </a:xfrm>
          <a:prstGeom prst="roundRect">
            <a:avLst>
              <a:gd name="adj" fmla="val 16000"/>
            </a:avLst>
          </a:prstGeom>
          <a:solidFill>
            <a:srgbClr val="EEF3F1"/>
          </a:solidFill>
          <a:ln w="12700">
            <a:solidFill>
              <a:srgbClr val="E6E1D6"/>
            </a:solidFill>
            <a:prstDash val="solid"/>
          </a:ln>
        </p:spPr>
      </p:sp>
      <p:sp>
        <p:nvSpPr>
          <p:cNvPr id="9" name="Text 5"/>
          <p:cNvSpPr/>
          <p:nvPr/>
        </p:nvSpPr>
        <p:spPr>
          <a:xfrm>
            <a:off x="731520" y="1508760"/>
            <a:ext cx="4937760" cy="68580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final int MAX_SIZE = 5;</a:t>
            </a:r>
            <a:endParaRPr lang="en-US" sz="1500" dirty="0"/>
          </a:p>
        </p:txBody>
      </p:sp>
      <p:sp>
        <p:nvSpPr>
          <p:cNvPr id="10" name="Shape 6"/>
          <p:cNvSpPr/>
          <p:nvPr/>
        </p:nvSpPr>
        <p:spPr>
          <a:xfrm>
            <a:off x="548640" y="2377440"/>
            <a:ext cx="1463040" cy="548640"/>
          </a:xfrm>
          <a:prstGeom prst="roundRect">
            <a:avLst>
              <a:gd name="adj" fmla="val 16667"/>
            </a:avLst>
          </a:prstGeom>
          <a:solidFill>
            <a:srgbClr val="DDF5EE"/>
          </a:solidFill>
          <a:ln w="12700">
            <a:solidFill>
              <a:srgbClr val="DDF5EE"/>
            </a:solidFill>
            <a:prstDash val="solid"/>
          </a:ln>
        </p:spPr>
      </p:sp>
      <p:sp>
        <p:nvSpPr>
          <p:cNvPr id="11" name="Text 7"/>
          <p:cNvSpPr/>
          <p:nvPr/>
        </p:nvSpPr>
        <p:spPr>
          <a:xfrm>
            <a:off x="548640" y="2377440"/>
            <a:ext cx="1463040" cy="548640"/>
          </a:xfrm>
          <a:prstGeom prst="rect">
            <a:avLst/>
          </a:prstGeom>
          <a:noFill/>
          <a:ln/>
        </p:spPr>
        <p:txBody>
          <a:bodyPr wrap="square" lIns="0" tIns="0" rIns="0" bIns="0" rtlCol="0" anchor="ctr"/>
          <a:lstStyle/>
          <a:p>
            <a:pPr algn="ct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public</a:t>
            </a:r>
            <a:endParaRPr lang="en-US" sz="1700" dirty="0"/>
          </a:p>
        </p:txBody>
      </p:sp>
      <p:sp>
        <p:nvSpPr>
          <p:cNvPr id="12" name="Text 8"/>
          <p:cNvSpPr/>
          <p:nvPr/>
        </p:nvSpPr>
        <p:spPr>
          <a:xfrm>
            <a:off x="2194560" y="2377440"/>
            <a:ext cx="356616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anyone may read it</a:t>
            </a:r>
            <a:endParaRPr lang="en-US" sz="1800" dirty="0"/>
          </a:p>
        </p:txBody>
      </p:sp>
      <p:sp>
        <p:nvSpPr>
          <p:cNvPr id="13" name="Shape 9"/>
          <p:cNvSpPr/>
          <p:nvPr/>
        </p:nvSpPr>
        <p:spPr>
          <a:xfrm>
            <a:off x="548640" y="3063240"/>
            <a:ext cx="1463040" cy="548640"/>
          </a:xfrm>
          <a:prstGeom prst="roundRect">
            <a:avLst>
              <a:gd name="adj" fmla="val 16667"/>
            </a:avLst>
          </a:prstGeom>
          <a:solidFill>
            <a:srgbClr val="DDF5EE"/>
          </a:solidFill>
          <a:ln w="12700">
            <a:solidFill>
              <a:srgbClr val="DDF5EE"/>
            </a:solidFill>
            <a:prstDash val="solid"/>
          </a:ln>
        </p:spPr>
      </p:sp>
      <p:sp>
        <p:nvSpPr>
          <p:cNvPr id="14" name="Text 10"/>
          <p:cNvSpPr/>
          <p:nvPr/>
        </p:nvSpPr>
        <p:spPr>
          <a:xfrm>
            <a:off x="548640" y="3063240"/>
            <a:ext cx="1463040" cy="548640"/>
          </a:xfrm>
          <a:prstGeom prst="rect">
            <a:avLst/>
          </a:prstGeom>
          <a:noFill/>
          <a:ln/>
        </p:spPr>
        <p:txBody>
          <a:bodyPr wrap="square" lIns="0" tIns="0" rIns="0" bIns="0" rtlCol="0" anchor="ctr"/>
          <a:lstStyle/>
          <a:p>
            <a:pPr algn="ct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static</a:t>
            </a:r>
            <a:endParaRPr lang="en-US" sz="1700" dirty="0"/>
          </a:p>
        </p:txBody>
      </p:sp>
      <p:sp>
        <p:nvSpPr>
          <p:cNvPr id="15" name="Text 11"/>
          <p:cNvSpPr/>
          <p:nvPr/>
        </p:nvSpPr>
        <p:spPr>
          <a:xfrm>
            <a:off x="2194560" y="3063240"/>
            <a:ext cx="356616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one copy, for the class</a:t>
            </a:r>
            <a:endParaRPr lang="en-US" sz="1800" dirty="0"/>
          </a:p>
        </p:txBody>
      </p:sp>
      <p:sp>
        <p:nvSpPr>
          <p:cNvPr id="16" name="Shape 12"/>
          <p:cNvSpPr/>
          <p:nvPr/>
        </p:nvSpPr>
        <p:spPr>
          <a:xfrm>
            <a:off x="548640" y="3749040"/>
            <a:ext cx="1463040" cy="548640"/>
          </a:xfrm>
          <a:prstGeom prst="roundRect">
            <a:avLst>
              <a:gd name="adj" fmla="val 16667"/>
            </a:avLst>
          </a:prstGeom>
          <a:solidFill>
            <a:srgbClr val="DDF5EE"/>
          </a:solidFill>
          <a:ln w="12700">
            <a:solidFill>
              <a:srgbClr val="DDF5EE"/>
            </a:solidFill>
            <a:prstDash val="solid"/>
          </a:ln>
        </p:spPr>
      </p:sp>
      <p:sp>
        <p:nvSpPr>
          <p:cNvPr id="17" name="Text 13"/>
          <p:cNvSpPr/>
          <p:nvPr/>
        </p:nvSpPr>
        <p:spPr>
          <a:xfrm>
            <a:off x="548640" y="3749040"/>
            <a:ext cx="1463040" cy="548640"/>
          </a:xfrm>
          <a:prstGeom prst="rect">
            <a:avLst/>
          </a:prstGeom>
          <a:noFill/>
          <a:ln/>
        </p:spPr>
        <p:txBody>
          <a:bodyPr wrap="square" lIns="0" tIns="0" rIns="0" bIns="0" rtlCol="0" anchor="ctr"/>
          <a:lstStyle/>
          <a:p>
            <a:pPr algn="ct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final</a:t>
            </a:r>
            <a:endParaRPr lang="en-US" sz="1700" dirty="0"/>
          </a:p>
        </p:txBody>
      </p:sp>
      <p:sp>
        <p:nvSpPr>
          <p:cNvPr id="18" name="Text 14"/>
          <p:cNvSpPr/>
          <p:nvPr/>
        </p:nvSpPr>
        <p:spPr>
          <a:xfrm>
            <a:off x="2194560" y="3749040"/>
            <a:ext cx="356616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it can never change</a:t>
            </a:r>
            <a:endParaRPr lang="en-US" sz="1800" dirty="0"/>
          </a:p>
        </p:txBody>
      </p:sp>
      <p:sp>
        <p:nvSpPr>
          <p:cNvPr id="19" name="Shape 15"/>
          <p:cNvSpPr/>
          <p:nvPr/>
        </p:nvSpPr>
        <p:spPr>
          <a:xfrm>
            <a:off x="548640" y="4526280"/>
            <a:ext cx="5212080" cy="1508760"/>
          </a:xfrm>
          <a:prstGeom prst="roundRect">
            <a:avLst>
              <a:gd name="adj" fmla="val 7273"/>
            </a:avLst>
          </a:prstGeom>
          <a:solidFill>
            <a:srgbClr val="EEF3F1"/>
          </a:solidFill>
          <a:ln w="12700">
            <a:solidFill>
              <a:srgbClr val="E6E1D6"/>
            </a:solidFill>
            <a:prstDash val="solid"/>
          </a:ln>
        </p:spPr>
      </p:sp>
      <p:sp>
        <p:nvSpPr>
          <p:cNvPr id="20" name="Text 16"/>
          <p:cNvSpPr/>
          <p:nvPr/>
        </p:nvSpPr>
        <p:spPr>
          <a:xfrm>
            <a:off x="822960" y="4709160"/>
            <a:ext cx="46634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a:t>
            </a:r>
            <a:endParaRPr lang="en-US" sz="1050" dirty="0"/>
          </a:p>
        </p:txBody>
      </p:sp>
      <p:sp>
        <p:nvSpPr>
          <p:cNvPr id="21" name="Text 17"/>
          <p:cNvSpPr/>
          <p:nvPr/>
        </p:nvSpPr>
        <p:spPr>
          <a:xfrm>
            <a:off x="822960" y="5029200"/>
            <a:ext cx="4663440" cy="822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Team bears = new Team(3);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System.out.println(Team.MAX_SIZE);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System.out.println(bears.openSpots());</a:t>
            </a:r>
            <a:endParaRPr lang="en-US" sz="1500" dirty="0"/>
          </a:p>
        </p:txBody>
      </p:sp>
      <p:sp>
        <p:nvSpPr>
          <p:cNvPr id="22" name="Shape 18"/>
          <p:cNvSpPr/>
          <p:nvPr/>
        </p:nvSpPr>
        <p:spPr>
          <a:xfrm>
            <a:off x="5943600" y="1508760"/>
            <a:ext cx="5696712" cy="3337560"/>
          </a:xfrm>
          <a:prstGeom prst="roundRect">
            <a:avLst>
              <a:gd name="adj" fmla="val 3288"/>
            </a:avLst>
          </a:prstGeom>
          <a:solidFill>
            <a:srgbClr val="EEF3F1"/>
          </a:solidFill>
          <a:ln w="12700">
            <a:solidFill>
              <a:srgbClr val="E6E1D6"/>
            </a:solidFill>
            <a:prstDash val="solid"/>
          </a:ln>
        </p:spPr>
      </p:sp>
      <p:sp>
        <p:nvSpPr>
          <p:cNvPr id="23" name="Text 19"/>
          <p:cNvSpPr/>
          <p:nvPr/>
        </p:nvSpPr>
        <p:spPr>
          <a:xfrm>
            <a:off x="6217920" y="1691640"/>
            <a:ext cx="514807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24" name="Text 20"/>
          <p:cNvSpPr/>
          <p:nvPr/>
        </p:nvSpPr>
        <p:spPr>
          <a:xfrm>
            <a:off x="6217920" y="2011680"/>
            <a:ext cx="5148072" cy="2651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Team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final int MAX_SIZE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players;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Team(int p)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players = 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openSpots()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MAX_SIZE - players;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5" name="Shape 21"/>
          <p:cNvSpPr/>
          <p:nvPr/>
        </p:nvSpPr>
        <p:spPr>
          <a:xfrm>
            <a:off x="5943600" y="4983480"/>
            <a:ext cx="5696712" cy="1097280"/>
          </a:xfrm>
          <a:prstGeom prst="roundRect">
            <a:avLst>
              <a:gd name="adj" fmla="val 10000"/>
            </a:avLst>
          </a:prstGeom>
          <a:solidFill>
            <a:srgbClr val="1F2B28"/>
          </a:solidFill>
          <a:ln w="12700">
            <a:solidFill>
              <a:srgbClr val="1F2B28"/>
            </a:solidFill>
            <a:prstDash val="solid"/>
          </a:ln>
        </p:spPr>
      </p:sp>
      <p:sp>
        <p:nvSpPr>
          <p:cNvPr id="26" name="Text 22"/>
          <p:cNvSpPr/>
          <p:nvPr/>
        </p:nvSpPr>
        <p:spPr>
          <a:xfrm>
            <a:off x="6217920" y="5120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7" name="Text 23"/>
          <p:cNvSpPr/>
          <p:nvPr/>
        </p:nvSpPr>
        <p:spPr>
          <a:xfrm>
            <a:off x="6217920" y="5394960"/>
            <a:ext cx="5148072" cy="594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public does not mean "anyone can change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764792"/>
            <a:ext cx="566928" cy="566928"/>
          </a:xfrm>
          <a:prstGeom prst="rect">
            <a:avLst/>
          </a:prstGeom>
        </p:spPr>
      </p:pic>
      <p:sp>
        <p:nvSpPr>
          <p:cNvPr id="10" name="Text 5"/>
          <p:cNvSpPr/>
          <p:nvPr/>
        </p:nvSpPr>
        <p:spPr>
          <a:xfrm>
            <a:off x="1600200" y="1645920"/>
            <a:ext cx="9768535" cy="64008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public</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decides who may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read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final</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stops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everyone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from changing it, including its own class.</a:t>
            </a:r>
            <a:endParaRPr lang="en-US" sz="1700" dirty="0"/>
          </a:p>
        </p:txBody>
      </p:sp>
      <p:sp>
        <p:nvSpPr>
          <p:cNvPr id="11" name="Shape 6"/>
          <p:cNvSpPr/>
          <p:nvPr/>
        </p:nvSpPr>
        <p:spPr>
          <a:xfrm>
            <a:off x="548640" y="2606040"/>
            <a:ext cx="4846320" cy="1143000"/>
          </a:xfrm>
          <a:prstGeom prst="roundRect">
            <a:avLst>
              <a:gd name="adj" fmla="val 9600"/>
            </a:avLst>
          </a:prstGeom>
          <a:solidFill>
            <a:srgbClr val="EEF3F1"/>
          </a:solidFill>
          <a:ln w="12700">
            <a:solidFill>
              <a:srgbClr val="E6E1D6"/>
            </a:solidFill>
            <a:prstDash val="solid"/>
          </a:ln>
        </p:spPr>
      </p:sp>
      <p:sp>
        <p:nvSpPr>
          <p:cNvPr id="12" name="Text 7"/>
          <p:cNvSpPr/>
          <p:nvPr/>
        </p:nvSpPr>
        <p:spPr>
          <a:xfrm>
            <a:off x="822960" y="2788920"/>
            <a:ext cx="42976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a:t>
            </a:r>
            <a:endParaRPr lang="en-US" sz="1050" dirty="0"/>
          </a:p>
        </p:txBody>
      </p:sp>
      <p:sp>
        <p:nvSpPr>
          <p:cNvPr id="13" name="Text 8"/>
          <p:cNvSpPr/>
          <p:nvPr/>
        </p:nvSpPr>
        <p:spPr>
          <a:xfrm>
            <a:off x="822960" y="3108960"/>
            <a:ext cx="4297680" cy="4572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Team.MAX_SIZE = 6;</a:t>
            </a:r>
            <a:endParaRPr lang="en-US" sz="1600" dirty="0"/>
          </a:p>
        </p:txBody>
      </p:sp>
      <p:sp>
        <p:nvSpPr>
          <p:cNvPr id="14" name="Shape 9"/>
          <p:cNvSpPr/>
          <p:nvPr/>
        </p:nvSpPr>
        <p:spPr>
          <a:xfrm>
            <a:off x="5577840" y="2606040"/>
            <a:ext cx="6062472" cy="1143000"/>
          </a:xfrm>
          <a:prstGeom prst="roundRect">
            <a:avLst>
              <a:gd name="adj" fmla="val 9600"/>
            </a:avLst>
          </a:prstGeom>
          <a:solidFill>
            <a:srgbClr val="1F2B28"/>
          </a:solidFill>
          <a:ln w="12700">
            <a:solidFill>
              <a:srgbClr val="1F2B28"/>
            </a:solidFill>
            <a:prstDash val="solid"/>
          </a:ln>
        </p:spPr>
      </p:sp>
      <p:sp>
        <p:nvSpPr>
          <p:cNvPr id="15" name="Text 10"/>
          <p:cNvSpPr/>
          <p:nvPr/>
        </p:nvSpPr>
        <p:spPr>
          <a:xfrm>
            <a:off x="5852160" y="2715768"/>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5852160" y="2990088"/>
            <a:ext cx="5577840" cy="68580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cannot assign a value to static final variable MAX_SIZE</a:t>
            </a:r>
            <a:endParaRPr lang="en-US" sz="15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3977640"/>
          <a:ext cx="11094415" cy="914400"/>
        </p:xfrm>
        <a:graphic>
          <a:graphicData uri="http://schemas.openxmlformats.org/drawingml/2006/table">
            <a:tbl>
              <a:tblPr/>
              <a:tblGrid>
                <a:gridCol w="4572000"/>
                <a:gridCol w="3291840"/>
                <a:gridCol w="3230575"/>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Declaration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Read from main?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Change from main?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int count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Yes: Team.count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private static int count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 private access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final int MAX</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Yes: Team.MAX</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No: final</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Writing class methods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methods work on class data</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463040"/>
            <a:ext cx="5852160" cy="4663440"/>
          </a:xfrm>
          <a:prstGeom prst="roundRect">
            <a:avLst>
              <a:gd name="adj" fmla="val 2353"/>
            </a:avLst>
          </a:prstGeom>
          <a:solidFill>
            <a:srgbClr val="EEF3F1"/>
          </a:solidFill>
          <a:ln w="12700">
            <a:solidFill>
              <a:srgbClr val="E6E1D6"/>
            </a:solidFill>
            <a:prstDash val="solid"/>
          </a:ln>
        </p:spPr>
      </p:sp>
      <p:sp>
        <p:nvSpPr>
          <p:cNvPr id="9" name="Text 5"/>
          <p:cNvSpPr/>
          <p:nvPr/>
        </p:nvSpPr>
        <p:spPr>
          <a:xfrm>
            <a:off x="822960" y="1645920"/>
            <a:ext cx="5303520" cy="4297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Arcade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final double FEE = 0.25;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static int tokensUsed = 0;</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play(int tokens)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tokensUsed += tokens;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int getUsed()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tokensUsed;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double spent()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getUsed() * FEE;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6583680" y="1463040"/>
            <a:ext cx="5056632" cy="1828800"/>
          </a:xfrm>
          <a:prstGeom prst="roundRect">
            <a:avLst>
              <a:gd name="adj" fmla="val 6000"/>
            </a:avLst>
          </a:prstGeom>
          <a:solidFill>
            <a:srgbClr val="EEF3F1"/>
          </a:solidFill>
          <a:ln w="12700">
            <a:solidFill>
              <a:srgbClr val="E6E1D6"/>
            </a:solidFill>
            <a:prstDash val="solid"/>
          </a:ln>
        </p:spPr>
      </p:sp>
      <p:sp>
        <p:nvSpPr>
          <p:cNvPr id="11" name="Text 7"/>
          <p:cNvSpPr/>
          <p:nvPr/>
        </p:nvSpPr>
        <p:spPr>
          <a:xfrm>
            <a:off x="6858000" y="1645920"/>
            <a:ext cx="45079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 (ANOTHER CLASS)</a:t>
            </a:r>
            <a:endParaRPr lang="en-US" sz="1050" dirty="0"/>
          </a:p>
        </p:txBody>
      </p:sp>
      <p:sp>
        <p:nvSpPr>
          <p:cNvPr id="12" name="Text 8"/>
          <p:cNvSpPr/>
          <p:nvPr/>
        </p:nvSpPr>
        <p:spPr>
          <a:xfrm>
            <a:off x="6858000" y="1965960"/>
            <a:ext cx="4507992" cy="11430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Arcade.play(8);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Arcade.play(4);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System.out.println(Arcade.getUsed());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System.out.println(Arcade.spent());</a:t>
            </a:r>
            <a:endParaRPr lang="en-US" sz="1500" dirty="0"/>
          </a:p>
        </p:txBody>
      </p:sp>
      <p:sp>
        <p:nvSpPr>
          <p:cNvPr id="13" name="Shape 9"/>
          <p:cNvSpPr/>
          <p:nvPr/>
        </p:nvSpPr>
        <p:spPr>
          <a:xfrm>
            <a:off x="6583680" y="3429000"/>
            <a:ext cx="5056632" cy="1234440"/>
          </a:xfrm>
          <a:prstGeom prst="roundRect">
            <a:avLst>
              <a:gd name="adj" fmla="val 8889"/>
            </a:avLst>
          </a:prstGeom>
          <a:solidFill>
            <a:srgbClr val="1F2B28"/>
          </a:solidFill>
          <a:ln w="12700">
            <a:solidFill>
              <a:srgbClr val="1F2B28"/>
            </a:solidFill>
            <a:prstDash val="solid"/>
          </a:ln>
        </p:spPr>
      </p:sp>
      <p:sp>
        <p:nvSpPr>
          <p:cNvPr id="14" name="Text 10"/>
          <p:cNvSpPr/>
          <p:nvPr/>
        </p:nvSpPr>
        <p:spPr>
          <a:xfrm>
            <a:off x="6858000" y="35661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1"/>
          <p:cNvSpPr/>
          <p:nvPr/>
        </p:nvSpPr>
        <p:spPr>
          <a:xfrm>
            <a:off x="6858000" y="3840480"/>
            <a:ext cx="4507992"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3.0</a:t>
            </a:r>
            <a:endParaRPr lang="en-US" sz="2000" dirty="0"/>
          </a:p>
        </p:txBody>
      </p:sp>
      <p:sp>
        <p:nvSpPr>
          <p:cNvPr id="16" name="Shape 12"/>
          <p:cNvSpPr/>
          <p:nvPr/>
        </p:nvSpPr>
        <p:spPr>
          <a:xfrm>
            <a:off x="6583680" y="4800600"/>
            <a:ext cx="5056632" cy="1325880"/>
          </a:xfrm>
          <a:prstGeom prst="roundRect">
            <a:avLst>
              <a:gd name="adj" fmla="val 13793"/>
            </a:avLst>
          </a:prstGeom>
          <a:solidFill>
            <a:srgbClr val="E3F0FF"/>
          </a:solidFill>
          <a:ln w="12700">
            <a:solidFill>
              <a:srgbClr val="E3F0FF"/>
            </a:solidFill>
            <a:prstDash val="solid"/>
          </a:ln>
        </p:spPr>
      </p:sp>
      <p:pic>
        <p:nvPicPr>
          <p:cNvPr id="17"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6858000" y="5056632"/>
            <a:ext cx="566928" cy="566928"/>
          </a:xfrm>
          <a:prstGeom prst="rect">
            <a:avLst/>
          </a:prstGeom>
        </p:spPr>
      </p:pic>
      <p:sp>
        <p:nvSpPr>
          <p:cNvPr id="18" name="Text 13"/>
          <p:cNvSpPr/>
          <p:nvPr/>
        </p:nvSpPr>
        <p:spPr>
          <a:xfrm>
            <a:off x="7635240" y="4937760"/>
            <a:ext cx="3730752" cy="10515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class method</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has static in its header. It can read and change class variables and call other class methods.</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Score the quiz</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417320"/>
            <a:ext cx="11094415" cy="4709160"/>
          </a:xfrm>
          <a:prstGeom prst="roundRect">
            <a:avLst>
              <a:gd name="adj" fmla="val 4854"/>
            </a:avLst>
          </a:prstGeom>
          <a:solidFill>
            <a:srgbClr val="FFF5C7"/>
          </a:solidFill>
          <a:ln w="12700">
            <a:solidFill>
              <a:srgbClr val="FFF5C7"/>
            </a:solidFill>
            <a:prstDash val="solid"/>
          </a:ln>
        </p:spPr>
      </p:sp>
      <p:sp>
        <p:nvSpPr>
          <p:cNvPr id="9" name="Shape 5"/>
          <p:cNvSpPr/>
          <p:nvPr/>
        </p:nvSpPr>
        <p:spPr>
          <a:xfrm>
            <a:off x="868680" y="170992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70992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19456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 Why is no Quiz object ever needed?</a:t>
            </a:r>
            <a:endParaRPr lang="en-US" sz="2200" dirty="0"/>
          </a:p>
        </p:txBody>
      </p:sp>
      <p:sp>
        <p:nvSpPr>
          <p:cNvPr id="12" name="Shape 8"/>
          <p:cNvSpPr/>
          <p:nvPr/>
        </p:nvSpPr>
        <p:spPr>
          <a:xfrm>
            <a:off x="731520" y="2743200"/>
            <a:ext cx="5760720" cy="3291840"/>
          </a:xfrm>
          <a:prstGeom prst="roundRect">
            <a:avLst>
              <a:gd name="adj" fmla="val 3333"/>
            </a:avLst>
          </a:prstGeom>
          <a:solidFill>
            <a:srgbClr val="EEF3F1"/>
          </a:solidFill>
          <a:ln w="12700">
            <a:solidFill>
              <a:srgbClr val="E6E1D6"/>
            </a:solidFill>
            <a:prstDash val="solid"/>
          </a:ln>
        </p:spPr>
      </p:sp>
      <p:sp>
        <p:nvSpPr>
          <p:cNvPr id="13" name="Text 9"/>
          <p:cNvSpPr/>
          <p:nvPr/>
        </p:nvSpPr>
        <p:spPr>
          <a:xfrm>
            <a:off x="1005840" y="2926080"/>
            <a:ext cx="5212080" cy="29260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Quiz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static int asked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static int points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answer(int 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asked++;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points += 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int avg()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points / asked;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6629400" y="2743200"/>
            <a:ext cx="4828032" cy="3291840"/>
          </a:xfrm>
          <a:prstGeom prst="roundRect">
            <a:avLst>
              <a:gd name="adj" fmla="val 3333"/>
            </a:avLst>
          </a:prstGeom>
          <a:solidFill>
            <a:srgbClr val="EEF3F1"/>
          </a:solidFill>
          <a:ln w="12700">
            <a:solidFill>
              <a:srgbClr val="E6E1D6"/>
            </a:solidFill>
            <a:prstDash val="solid"/>
          </a:ln>
        </p:spPr>
      </p:sp>
      <p:sp>
        <p:nvSpPr>
          <p:cNvPr id="15" name="Text 11"/>
          <p:cNvSpPr/>
          <p:nvPr/>
        </p:nvSpPr>
        <p:spPr>
          <a:xfrm>
            <a:off x="6903720" y="2926080"/>
            <a:ext cx="4279392" cy="29260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Quiz.answer(9);</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Quiz.answer(6);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Quiz.answer(8);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System.out.println(Quiz.avg());</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What class methods cannot reach</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class method has no object of its own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08760"/>
            <a:ext cx="5669280" cy="3474720"/>
          </a:xfrm>
          <a:prstGeom prst="roundRect">
            <a:avLst>
              <a:gd name="adj" fmla="val 3158"/>
            </a:avLst>
          </a:prstGeom>
          <a:solidFill>
            <a:srgbClr val="EEF3F1"/>
          </a:solidFill>
          <a:ln w="12700">
            <a:solidFill>
              <a:srgbClr val="E6E1D6"/>
            </a:solidFill>
            <a:prstDash val="solid"/>
          </a:ln>
        </p:spPr>
      </p:sp>
      <p:sp>
        <p:nvSpPr>
          <p:cNvPr id="9" name="Text 5"/>
          <p:cNvSpPr/>
          <p:nvPr/>
        </p:nvSpPr>
        <p:spPr>
          <a:xfrm>
            <a:off x="822960" y="169164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10" name="Text 6"/>
          <p:cNvSpPr/>
          <p:nvPr/>
        </p:nvSpPr>
        <p:spPr>
          <a:xfrm>
            <a:off x="822960" y="2011680"/>
            <a:ext cx="5120640" cy="2788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Dog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name;</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Dog(String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name =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String greet()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"Hi, " + name;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5120640"/>
            <a:ext cx="5669280" cy="685800"/>
          </a:xfrm>
          <a:prstGeom prst="roundRect">
            <a:avLst>
              <a:gd name="adj" fmla="val 16000"/>
            </a:avLst>
          </a:prstGeom>
          <a:solidFill>
            <a:srgbClr val="EEF3F1"/>
          </a:solidFill>
          <a:ln w="12700">
            <a:solidFill>
              <a:srgbClr val="E6E1D6"/>
            </a:solidFill>
            <a:prstDash val="solid"/>
          </a:ln>
        </p:spPr>
      </p:sp>
      <p:sp>
        <p:nvSpPr>
          <p:cNvPr id="12" name="Text 8"/>
          <p:cNvSpPr/>
          <p:nvPr/>
        </p:nvSpPr>
        <p:spPr>
          <a:xfrm>
            <a:off x="822960" y="5303520"/>
            <a:ext cx="5120640" cy="320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System.out.println(Dog.greet());</a:t>
            </a:r>
            <a:endParaRPr lang="en-US" sz="1500" dirty="0"/>
          </a:p>
        </p:txBody>
      </p:sp>
      <p:sp>
        <p:nvSpPr>
          <p:cNvPr id="13" name="Shape 9"/>
          <p:cNvSpPr/>
          <p:nvPr/>
        </p:nvSpPr>
        <p:spPr>
          <a:xfrm>
            <a:off x="6400800" y="1508760"/>
            <a:ext cx="5239512" cy="1417320"/>
          </a:xfrm>
          <a:prstGeom prst="roundRect">
            <a:avLst>
              <a:gd name="adj" fmla="val 7742"/>
            </a:avLst>
          </a:prstGeom>
          <a:solidFill>
            <a:srgbClr val="1F2B28"/>
          </a:solidFill>
          <a:ln w="12700">
            <a:solidFill>
              <a:srgbClr val="1F2B28"/>
            </a:solidFill>
            <a:prstDash val="solid"/>
          </a:ln>
        </p:spPr>
      </p:sp>
      <p:sp>
        <p:nvSpPr>
          <p:cNvPr id="14" name="Text 10"/>
          <p:cNvSpPr/>
          <p:nvPr/>
        </p:nvSpPr>
        <p:spPr>
          <a:xfrm>
            <a:off x="6675120" y="164592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5" name="Text 11"/>
          <p:cNvSpPr/>
          <p:nvPr/>
        </p:nvSpPr>
        <p:spPr>
          <a:xfrm>
            <a:off x="6675120" y="1920240"/>
            <a:ext cx="4754880" cy="91440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non-static variable name cannot be referenced from a static context</a:t>
            </a:r>
            <a:endParaRPr lang="en-US" sz="15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6400800" y="3108960"/>
          <a:ext cx="5239512" cy="914400"/>
        </p:xfrm>
        <a:graphic>
          <a:graphicData uri="http://schemas.openxmlformats.org/drawingml/2006/table">
            <a:tbl>
              <a:tblPr/>
              <a:tblGrid>
                <a:gridCol w="3959352"/>
                <a:gridCol w="1280160"/>
              </a:tblGrid>
              <a:tr h="45720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Inside a class method...</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Allowed?</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Use a class variable</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Call another class method</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Use an instance variable by name</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b="1" dirty="0">
                          <a:solidFill>
                            <a:srgbClr val="8A4B0F"/>
                          </a:solidFill>
                          <a:latin typeface="Atkinson Hyperlegible Next" pitchFamily="34" charset="0"/>
                          <a:ea typeface="Atkinson Hyperlegible Next" pitchFamily="34" charset="-122"/>
                          <a:cs typeface="Atkinson Hyperlegible Next" pitchFamily="34" charset="-120"/>
                        </a:rPr>
                        <a:t>No</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Call an instance method by name</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b="1" dirty="0">
                          <a:solidFill>
                            <a:srgbClr val="8A4B0F"/>
                          </a:solidFill>
                          <a:latin typeface="Atkinson Hyperlegible Next" pitchFamily="34" charset="0"/>
                          <a:ea typeface="Atkinson Hyperlegible Next" pitchFamily="34" charset="-122"/>
                          <a:cs typeface="Atkinson Hyperlegible Next" pitchFamily="34" charset="-120"/>
                        </a:rPr>
                        <a:t>No</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Use them through an object parameter</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Hand the class method an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463040"/>
            <a:ext cx="6035040" cy="4663440"/>
          </a:xfrm>
          <a:prstGeom prst="roundRect">
            <a:avLst>
              <a:gd name="adj" fmla="val 2353"/>
            </a:avLst>
          </a:prstGeom>
          <a:solidFill>
            <a:srgbClr val="EEF3F1"/>
          </a:solidFill>
          <a:ln w="12700">
            <a:solidFill>
              <a:srgbClr val="E6E1D6"/>
            </a:solidFill>
            <a:prstDash val="solid"/>
          </a:ln>
        </p:spPr>
      </p:sp>
      <p:sp>
        <p:nvSpPr>
          <p:cNvPr id="9" name="Text 5"/>
          <p:cNvSpPr/>
          <p:nvPr/>
        </p:nvSpPr>
        <p:spPr>
          <a:xfrm>
            <a:off x="822960" y="1645920"/>
            <a:ext cx="5486400" cy="4297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Dog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name;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age;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Dog(String n, int a)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name =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age = 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String greet(Dog 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"Hi, " + d.name;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Dog older(Dog a, Dog b)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(a.age &gt;= b.age)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b;</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6766560" y="1463040"/>
            <a:ext cx="4873752" cy="1920240"/>
          </a:xfrm>
          <a:prstGeom prst="roundRect">
            <a:avLst>
              <a:gd name="adj" fmla="val 5714"/>
            </a:avLst>
          </a:prstGeom>
          <a:solidFill>
            <a:srgbClr val="EEF3F1"/>
          </a:solidFill>
          <a:ln w="12700">
            <a:solidFill>
              <a:srgbClr val="E6E1D6"/>
            </a:solidFill>
            <a:prstDash val="solid"/>
          </a:ln>
        </p:spPr>
      </p:sp>
      <p:sp>
        <p:nvSpPr>
          <p:cNvPr id="11" name="Text 7"/>
          <p:cNvSpPr/>
          <p:nvPr/>
        </p:nvSpPr>
        <p:spPr>
          <a:xfrm>
            <a:off x="7040880" y="1645920"/>
            <a:ext cx="432511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 (ANOTHER CLASS)</a:t>
            </a:r>
            <a:endParaRPr lang="en-US" sz="1050" dirty="0"/>
          </a:p>
        </p:txBody>
      </p:sp>
      <p:sp>
        <p:nvSpPr>
          <p:cNvPr id="12" name="Text 8"/>
          <p:cNvSpPr/>
          <p:nvPr/>
        </p:nvSpPr>
        <p:spPr>
          <a:xfrm>
            <a:off x="7040880" y="1965960"/>
            <a:ext cx="4325112" cy="12344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Dog max = new Dog("Max", 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Dog bo = new Dog("Bo", 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System.out.println(Dog.greet(max));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Dog big = Dog.older(max, bo);</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System.out.println(Dog.greet(big));</a:t>
            </a:r>
            <a:endParaRPr lang="en-US" sz="1500" dirty="0"/>
          </a:p>
        </p:txBody>
      </p:sp>
      <p:sp>
        <p:nvSpPr>
          <p:cNvPr id="13" name="Shape 9"/>
          <p:cNvSpPr/>
          <p:nvPr/>
        </p:nvSpPr>
        <p:spPr>
          <a:xfrm>
            <a:off x="6766560" y="3520440"/>
            <a:ext cx="4873752" cy="1188720"/>
          </a:xfrm>
          <a:prstGeom prst="roundRect">
            <a:avLst>
              <a:gd name="adj" fmla="val 9231"/>
            </a:avLst>
          </a:prstGeom>
          <a:solidFill>
            <a:srgbClr val="1F2B28"/>
          </a:solidFill>
          <a:ln w="12700">
            <a:solidFill>
              <a:srgbClr val="1F2B28"/>
            </a:solidFill>
            <a:prstDash val="solid"/>
          </a:ln>
        </p:spPr>
      </p:sp>
      <p:sp>
        <p:nvSpPr>
          <p:cNvPr id="14" name="Text 10"/>
          <p:cNvSpPr/>
          <p:nvPr/>
        </p:nvSpPr>
        <p:spPr>
          <a:xfrm>
            <a:off x="7040880" y="3657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1"/>
          <p:cNvSpPr/>
          <p:nvPr/>
        </p:nvSpPr>
        <p:spPr>
          <a:xfrm>
            <a:off x="7040880" y="3931920"/>
            <a:ext cx="4325112"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Hi, Max</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Hi, Bo</a:t>
            </a:r>
            <a:endParaRPr lang="en-US" sz="2000" dirty="0"/>
          </a:p>
        </p:txBody>
      </p:sp>
      <p:sp>
        <p:nvSpPr>
          <p:cNvPr id="16" name="Shape 12"/>
          <p:cNvSpPr/>
          <p:nvPr/>
        </p:nvSpPr>
        <p:spPr>
          <a:xfrm>
            <a:off x="6766560" y="4846320"/>
            <a:ext cx="4873752" cy="1280160"/>
          </a:xfrm>
          <a:prstGeom prst="roundRect">
            <a:avLst>
              <a:gd name="adj" fmla="val 14286"/>
            </a:avLst>
          </a:prstGeom>
          <a:solidFill>
            <a:srgbClr val="E3F0FF"/>
          </a:solidFill>
          <a:ln w="12700">
            <a:solidFill>
              <a:srgbClr val="E3F0FF"/>
            </a:solidFill>
            <a:prstDash val="solid"/>
          </a:ln>
        </p:spPr>
      </p:sp>
      <p:pic>
        <p:nvPicPr>
          <p:cNvPr id="17"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040880" y="5102352"/>
            <a:ext cx="566928" cy="566928"/>
          </a:xfrm>
          <a:prstGeom prst="rect">
            <a:avLst/>
          </a:prstGeom>
        </p:spPr>
      </p:pic>
      <p:sp>
        <p:nvSpPr>
          <p:cNvPr id="18" name="Text 13"/>
          <p:cNvSpPr/>
          <p:nvPr/>
        </p:nvSpPr>
        <p:spPr>
          <a:xfrm>
            <a:off x="7818120" y="4983480"/>
            <a:ext cx="3547872" cy="100584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Through a parameter, a class method may use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d.name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or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a.age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Now Java knows which dog.</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bodies compile?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Dog has: private int age;  private static int dogCount;  getAge() (instance);  countDogs() (static). Which can go in a static method with no parameters?</a:t>
            </a:r>
            <a:endParaRPr lang="en-US" sz="2200" dirty="0"/>
          </a:p>
        </p:txBody>
      </p:sp>
      <p:sp>
        <p:nvSpPr>
          <p:cNvPr id="12" name="Shape 8"/>
          <p:cNvSpPr/>
          <p:nvPr/>
        </p:nvSpPr>
        <p:spPr>
          <a:xfrm>
            <a:off x="868680" y="3200400"/>
            <a:ext cx="5074920" cy="1005840"/>
          </a:xfrm>
          <a:prstGeom prst="roundRect">
            <a:avLst>
              <a:gd name="adj" fmla="val 13636"/>
            </a:avLst>
          </a:prstGeom>
          <a:solidFill>
            <a:srgbClr val="FFFFFF"/>
          </a:solidFill>
          <a:ln w="12700">
            <a:solidFill>
              <a:srgbClr val="FFFFFF"/>
            </a:solidFill>
            <a:prstDash val="solid"/>
          </a:ln>
        </p:spPr>
      </p:sp>
      <p:sp>
        <p:nvSpPr>
          <p:cNvPr id="13" name="Shape 9"/>
          <p:cNvSpPr/>
          <p:nvPr/>
        </p:nvSpPr>
        <p:spPr>
          <a:xfrm>
            <a:off x="1143000" y="3429000"/>
            <a:ext cx="548640" cy="548640"/>
          </a:xfrm>
          <a:prstGeom prst="roundRect">
            <a:avLst>
              <a:gd name="adj" fmla="val 16667"/>
            </a:avLst>
          </a:prstGeom>
          <a:solidFill>
            <a:srgbClr val="F2B705"/>
          </a:solidFill>
          <a:ln w="12700">
            <a:solidFill>
              <a:srgbClr val="F2B705"/>
            </a:solidFill>
            <a:prstDash val="solid"/>
          </a:ln>
        </p:spPr>
      </p:sp>
      <p:sp>
        <p:nvSpPr>
          <p:cNvPr id="14" name="Text 10"/>
          <p:cNvSpPr/>
          <p:nvPr/>
        </p:nvSpPr>
        <p:spPr>
          <a:xfrm>
            <a:off x="1143000" y="34290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5" name="Text 11"/>
          <p:cNvSpPr/>
          <p:nvPr/>
        </p:nvSpPr>
        <p:spPr>
          <a:xfrm>
            <a:off x="1920240" y="3200400"/>
            <a:ext cx="3840480" cy="10058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return dogCount;</a:t>
            </a:r>
            <a:endParaRPr lang="en-US" sz="1900" dirty="0"/>
          </a:p>
        </p:txBody>
      </p:sp>
      <p:sp>
        <p:nvSpPr>
          <p:cNvPr id="16" name="Shape 12"/>
          <p:cNvSpPr/>
          <p:nvPr/>
        </p:nvSpPr>
        <p:spPr>
          <a:xfrm>
            <a:off x="6217920" y="3200400"/>
            <a:ext cx="5074920" cy="1005840"/>
          </a:xfrm>
          <a:prstGeom prst="roundRect">
            <a:avLst>
              <a:gd name="adj" fmla="val 13636"/>
            </a:avLst>
          </a:prstGeom>
          <a:solidFill>
            <a:srgbClr val="FFFFFF"/>
          </a:solidFill>
          <a:ln w="12700">
            <a:solidFill>
              <a:srgbClr val="FFFFFF"/>
            </a:solidFill>
            <a:prstDash val="solid"/>
          </a:ln>
        </p:spPr>
      </p:sp>
      <p:sp>
        <p:nvSpPr>
          <p:cNvPr id="17" name="Shape 13"/>
          <p:cNvSpPr/>
          <p:nvPr/>
        </p:nvSpPr>
        <p:spPr>
          <a:xfrm>
            <a:off x="6492240" y="3429000"/>
            <a:ext cx="548640" cy="548640"/>
          </a:xfrm>
          <a:prstGeom prst="roundRect">
            <a:avLst>
              <a:gd name="adj" fmla="val 16667"/>
            </a:avLst>
          </a:prstGeom>
          <a:solidFill>
            <a:srgbClr val="F2B705"/>
          </a:solidFill>
          <a:ln w="12700">
            <a:solidFill>
              <a:srgbClr val="F2B705"/>
            </a:solidFill>
            <a:prstDash val="solid"/>
          </a:ln>
        </p:spPr>
      </p:sp>
      <p:sp>
        <p:nvSpPr>
          <p:cNvPr id="18" name="Text 14"/>
          <p:cNvSpPr/>
          <p:nvPr/>
        </p:nvSpPr>
        <p:spPr>
          <a:xfrm>
            <a:off x="6492240" y="34290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9" name="Text 15"/>
          <p:cNvSpPr/>
          <p:nvPr/>
        </p:nvSpPr>
        <p:spPr>
          <a:xfrm>
            <a:off x="7269480" y="3200400"/>
            <a:ext cx="3840480" cy="10058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return age;</a:t>
            </a:r>
            <a:endParaRPr lang="en-US" sz="1900" dirty="0"/>
          </a:p>
        </p:txBody>
      </p:sp>
      <p:sp>
        <p:nvSpPr>
          <p:cNvPr id="20" name="Shape 16"/>
          <p:cNvSpPr/>
          <p:nvPr/>
        </p:nvSpPr>
        <p:spPr>
          <a:xfrm>
            <a:off x="868680" y="4434840"/>
            <a:ext cx="5074920" cy="1005840"/>
          </a:xfrm>
          <a:prstGeom prst="roundRect">
            <a:avLst>
              <a:gd name="adj" fmla="val 13636"/>
            </a:avLst>
          </a:prstGeom>
          <a:solidFill>
            <a:srgbClr val="FFFFFF"/>
          </a:solidFill>
          <a:ln w="12700">
            <a:solidFill>
              <a:srgbClr val="FFFFFF"/>
            </a:solidFill>
            <a:prstDash val="solid"/>
          </a:ln>
        </p:spPr>
      </p:sp>
      <p:sp>
        <p:nvSpPr>
          <p:cNvPr id="21" name="Shape 17"/>
          <p:cNvSpPr/>
          <p:nvPr/>
        </p:nvSpPr>
        <p:spPr>
          <a:xfrm>
            <a:off x="1143000" y="4663440"/>
            <a:ext cx="548640" cy="548640"/>
          </a:xfrm>
          <a:prstGeom prst="roundRect">
            <a:avLst>
              <a:gd name="adj" fmla="val 16667"/>
            </a:avLst>
          </a:prstGeom>
          <a:solidFill>
            <a:srgbClr val="F2B705"/>
          </a:solidFill>
          <a:ln w="12700">
            <a:solidFill>
              <a:srgbClr val="F2B705"/>
            </a:solidFill>
            <a:prstDash val="solid"/>
          </a:ln>
        </p:spPr>
      </p:sp>
      <p:sp>
        <p:nvSpPr>
          <p:cNvPr id="22" name="Text 18"/>
          <p:cNvSpPr/>
          <p:nvPr/>
        </p:nvSpPr>
        <p:spPr>
          <a:xfrm>
            <a:off x="1143000" y="466344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3" name="Text 19"/>
          <p:cNvSpPr/>
          <p:nvPr/>
        </p:nvSpPr>
        <p:spPr>
          <a:xfrm>
            <a:off x="1920240" y="4434840"/>
            <a:ext cx="3840480" cy="10058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return getAge();</a:t>
            </a:r>
            <a:endParaRPr lang="en-US" sz="1900" dirty="0"/>
          </a:p>
        </p:txBody>
      </p:sp>
      <p:sp>
        <p:nvSpPr>
          <p:cNvPr id="24" name="Shape 20"/>
          <p:cNvSpPr/>
          <p:nvPr/>
        </p:nvSpPr>
        <p:spPr>
          <a:xfrm>
            <a:off x="6217920" y="4434840"/>
            <a:ext cx="5074920" cy="1005840"/>
          </a:xfrm>
          <a:prstGeom prst="roundRect">
            <a:avLst>
              <a:gd name="adj" fmla="val 13636"/>
            </a:avLst>
          </a:prstGeom>
          <a:solidFill>
            <a:srgbClr val="FFFFFF"/>
          </a:solidFill>
          <a:ln w="12700">
            <a:solidFill>
              <a:srgbClr val="FFFFFF"/>
            </a:solidFill>
            <a:prstDash val="solid"/>
          </a:ln>
        </p:spPr>
      </p:sp>
      <p:sp>
        <p:nvSpPr>
          <p:cNvPr id="25" name="Shape 21"/>
          <p:cNvSpPr/>
          <p:nvPr/>
        </p:nvSpPr>
        <p:spPr>
          <a:xfrm>
            <a:off x="6492240" y="4663440"/>
            <a:ext cx="548640" cy="548640"/>
          </a:xfrm>
          <a:prstGeom prst="roundRect">
            <a:avLst>
              <a:gd name="adj" fmla="val 16667"/>
            </a:avLst>
          </a:prstGeom>
          <a:solidFill>
            <a:srgbClr val="F2B705"/>
          </a:solidFill>
          <a:ln w="12700">
            <a:solidFill>
              <a:srgbClr val="F2B705"/>
            </a:solidFill>
            <a:prstDash val="solid"/>
          </a:ln>
        </p:spPr>
      </p:sp>
      <p:sp>
        <p:nvSpPr>
          <p:cNvPr id="26" name="Text 22"/>
          <p:cNvSpPr/>
          <p:nvPr/>
        </p:nvSpPr>
        <p:spPr>
          <a:xfrm>
            <a:off x="6492240" y="466344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7" name="Text 23"/>
          <p:cNvSpPr/>
          <p:nvPr/>
        </p:nvSpPr>
        <p:spPr>
          <a:xfrm>
            <a:off x="7269480" y="4434840"/>
            <a:ext cx="3840480" cy="10058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return countDogs();</a:t>
            </a:r>
            <a:endParaRPr lang="en-US" sz="1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E3F0FF"/>
          </a:solidFill>
          <a:ln w="12700">
            <a:solidFill>
              <a:srgbClr val="E3F0FF"/>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variable</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Declared static. One copy that belongs to the class, shared by all objects.</a:t>
            </a:r>
            <a:endParaRPr lang="en-US" sz="1700" dirty="0"/>
          </a:p>
        </p:txBody>
      </p:sp>
      <p:sp>
        <p:nvSpPr>
          <p:cNvPr id="11" name="Shape 7"/>
          <p:cNvSpPr/>
          <p:nvPr/>
        </p:nvSpPr>
        <p:spPr>
          <a:xfrm>
            <a:off x="4297680" y="1600200"/>
            <a:ext cx="3520440" cy="2011680"/>
          </a:xfrm>
          <a:prstGeom prst="roundRect">
            <a:avLst>
              <a:gd name="adj" fmla="val 9091"/>
            </a:avLst>
          </a:prstGeom>
          <a:solidFill>
            <a:srgbClr val="DDF5EE"/>
          </a:solidFill>
          <a:ln w="12700">
            <a:solidFill>
              <a:srgbClr val="DDF5EE"/>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Instance variable</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Each object has its own copy.</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b="1" dirty="0">
                <a:solidFill>
                  <a:srgbClr val="1F2B28"/>
                </a:solidFill>
                <a:latin typeface="Atkinson Hyperlegible Mono" pitchFamily="34" charset="0"/>
                <a:ea typeface="Atkinson Hyperlegible Mono" pitchFamily="34" charset="-122"/>
                <a:cs typeface="Atkinson Hyperlegible Mono" pitchFamily="34" charset="-120"/>
              </a:rPr>
              <a:t>static</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Makes a variable or method belong to the class, not to one object.</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1DD"/>
          </a:solidFill>
          <a:ln w="12700">
            <a:solidFill>
              <a:srgbClr val="FFF1DD"/>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b="1" dirty="0">
                <a:solidFill>
                  <a:srgbClr val="1F2B28"/>
                </a:solidFill>
                <a:latin typeface="Atkinson Hyperlegible Mono" pitchFamily="34" charset="0"/>
                <a:ea typeface="Atkinson Hyperlegible Mono" pitchFamily="34" charset="-122"/>
                <a:cs typeface="Atkinson Hyperlegible Mono" pitchFamily="34" charset="-120"/>
              </a:rPr>
              <a:t>final</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variable cannot be changed after it gets its value.</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constant</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public static final variable, named in capitals.</a:t>
            </a:r>
            <a:endParaRPr lang="en-US" sz="1700" dirty="0"/>
          </a:p>
        </p:txBody>
      </p:sp>
      <p:sp>
        <p:nvSpPr>
          <p:cNvPr id="23" name="Shape 19"/>
          <p:cNvSpPr/>
          <p:nvPr/>
        </p:nvSpPr>
        <p:spPr>
          <a:xfrm>
            <a:off x="8046720" y="3840480"/>
            <a:ext cx="3520440" cy="2011680"/>
          </a:xfrm>
          <a:prstGeom prst="roundRect">
            <a:avLst>
              <a:gd name="adj" fmla="val 9091"/>
            </a:avLst>
          </a:prstGeom>
          <a:solidFill>
            <a:srgbClr val="E3F0FF"/>
          </a:solidFill>
          <a:ln w="12700">
            <a:solidFill>
              <a:srgbClr val="E3F0FF"/>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method</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Has static in its header. Called with the class name; no object needed.</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object, or all of them?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3.7 Class Variables and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783080"/>
            <a:ext cx="9418320" cy="118872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music app has a Song class. Which should be static: each song's title, or the number of songs in the app? Explain to your partner.</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______ should be static because it describes ______, not one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One Copy for Everyone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3.7: Class Variables and Methods</dc:title>
  <dc:subject>PptxGenJS Presentation</dc:subject>
  <dc:creator>Hopper</dc:creator>
  <cp:lastModifiedBy>Hopper</cp:lastModifiedBy>
  <cp:revision>1</cp:revision>
  <dcterms:created xsi:type="dcterms:W3CDTF">2026-10-16T19:22:53Z</dcterms:created>
  <dcterms:modified xsi:type="dcterms:W3CDTF">2026-10-16T19:22:53Z</dcterms:modified>
</cp:coreProperties>
</file>