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3.6 extends 3.5 from primitive parameters to object references. In 3.5 a parameter got a copy of a number. Today it gets a copy of a reference: the address of an object, so the method and the caller share one object. Also: returning a reference, leaving parameters unchanged unless asked, and when a method may use the private data of a parameter. Static methods we write wait for 3.7, scope rules for 3.8, and this for 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Situation 1: yes, your house is blue now; you both had the address of one house. Situation 2: no; your friend changed only their own note, and your note still points to your house. Java references work exactly like this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and 2 are the core; goal 3 is a habit, and goals 4 and 5 are the details that show up on the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by value still holds. For an object, the value that gets copied is a 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 is the class for the whole lesson: it is mutable because load changes the balance. When main calls shop.addBonus(card), the parameter c is initialized with a copy of the reference in card. No new Card is made. Two variables, one object: c and card are aliases while the method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holds a copy of card's reference, so c.load(5) changes the one Card that both variables refer to. Back in main, card sees the new balance, 25. This is the main thing to remember today: a method can change the state of a mutable object passed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 new Card(...) builds a second object and points only the parameter at it, so the method prints 100. card in main still refers to the original, so main prints 20. This is the sticky-note case: crossing out your copy of the address does not move anyone else's note. The same reason explains why a method cannot swap two of the caller's objects by swapping its parameters.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25. c.load(10) runs while c still refers to Ana's card, so her balance goes from 15 to 25. Then c is pointed at a brand-new Temp card, and c.load(50) changes only that card, which disappears when the method ends. Ana's card never sees the 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because a method can change an object passed to it does not mean it should.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methods have the same specification: return the balance left after buying something that costs cost, without changing the card. Both return 12. leftBad also spends the money, so the balance drops from 20 to 12: a side effect. The caller only wanted a number and lost 8 dollars. Good practice: do not modify a mutable object passed as a parameter unless the specification says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String is an object, so the parameter s gets a copy of word's reference. But a String is immutable: no method can change its characters. s + "!" builds a new String, and s = points only the parameter at it. word still refers to "hi". That is why passing a String to a method is always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method can hand an object back. What comes back is a reference, not a new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topUp loads the card and returns c, which holds the same reference main passed in. So same and kai are aliases: same == kai is true, and the balance main sees is 25. When the return expression is an object reference, the reference is returned, not a reference to a new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 is private, but getCard returns the reference to it, so stolen is an alias of the wallet's own card. stolen.load(-20) empties it, and asking again shows 0: private kept the variable safe, not the object. The fixed getCard returns a new Card with the same values, so outside changes hit only the copy, and the wallet still has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20, then true. topUp(a, 5) loads Ana's card to 15 and returns that same reference, so b is an alias of a. topUp(b, 5) loads the same card to 20 and returns it again, so c is the same object too. One Card, three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may read other.balance? It depends on which class the code is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beats is written inside Card, and other is a Card, so it may read other.balance directly. total is in Cashier, a different class, so a.balance does not compile; it has to call a.getBalance(). A method cannot access the private data or methods of a parameter unless the parameter is the same type as the method's own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only. Cashier is not Card, so it cannot touch a.balance (A, C) or a.name (D), even to read it. It must use the public accessors. Each choice was compiled inside a Cashier method; javac rejects A, C, and D with "has private access in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line of code from today that shows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calling a mutator through the parameter changes the caller's object; assigning the parameter does not; returning a reference returns the same object; only new makes a copy. Then hand out the Same Bucket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3.6</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Bucket</a:t>
            </a:r>
            <a:endParaRPr lang="en-US" sz="5400" dirty="0"/>
          </a:p>
        </p:txBody>
      </p:sp>
      <p:sp>
        <p:nvSpPr>
          <p:cNvPr id="5" name="Text 2"/>
          <p:cNvSpPr/>
          <p:nvPr/>
        </p:nvSpPr>
        <p:spPr>
          <a:xfrm>
            <a:off x="548640" y="3611880"/>
            <a:ext cx="71323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Methods: passing and returning references of an object</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3.6</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sticky notes, one house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 copy your address onto a sticky note for a friend. What happens in each case?</a:t>
            </a:r>
            <a:endParaRPr lang="en-US" sz="2200" dirty="0"/>
          </a:p>
        </p:txBody>
      </p:sp>
      <p:sp>
        <p:nvSpPr>
          <p:cNvPr id="12" name="Shape 8"/>
          <p:cNvSpPr/>
          <p:nvPr/>
        </p:nvSpPr>
        <p:spPr>
          <a:xfrm>
            <a:off x="868680" y="3108960"/>
            <a:ext cx="5120640" cy="2560320"/>
          </a:xfrm>
          <a:prstGeom prst="roundRect">
            <a:avLst>
              <a:gd name="adj" fmla="val 5357"/>
            </a:avLst>
          </a:prstGeom>
          <a:solidFill>
            <a:srgbClr val="FFFFFF"/>
          </a:solidFill>
          <a:ln w="12700">
            <a:solidFill>
              <a:srgbClr val="FFFFFF"/>
            </a:solidFill>
            <a:prstDash val="solid"/>
          </a:ln>
        </p:spPr>
      </p:sp>
      <p:sp>
        <p:nvSpPr>
          <p:cNvPr id="13" name="Text 9"/>
          <p:cNvSpPr/>
          <p:nvPr/>
        </p:nvSpPr>
        <p:spPr>
          <a:xfrm>
            <a:off x="1188720" y="3337560"/>
            <a:ext cx="41148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SITUATION 1</a:t>
            </a:r>
            <a:endParaRPr lang="en-US" sz="1050" dirty="0"/>
          </a:p>
        </p:txBody>
      </p:sp>
      <p:sp>
        <p:nvSpPr>
          <p:cNvPr id="14" name="Text 10"/>
          <p:cNvSpPr/>
          <p:nvPr/>
        </p:nvSpPr>
        <p:spPr>
          <a:xfrm>
            <a:off x="1188720" y="3703320"/>
            <a:ext cx="4480560" cy="182880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Your friend goes to the address on the note and paints the house blue. Is your house blue?</a:t>
            </a:r>
            <a:endParaRPr lang="en-US" sz="2000" dirty="0"/>
          </a:p>
        </p:txBody>
      </p:sp>
      <p:sp>
        <p:nvSpPr>
          <p:cNvPr id="15" name="Shape 11"/>
          <p:cNvSpPr/>
          <p:nvPr/>
        </p:nvSpPr>
        <p:spPr>
          <a:xfrm>
            <a:off x="6217920" y="3108960"/>
            <a:ext cx="5120640" cy="2560320"/>
          </a:xfrm>
          <a:prstGeom prst="roundRect">
            <a:avLst>
              <a:gd name="adj" fmla="val 5357"/>
            </a:avLst>
          </a:prstGeom>
          <a:solidFill>
            <a:srgbClr val="FFFFFF"/>
          </a:solidFill>
          <a:ln w="12700">
            <a:solidFill>
              <a:srgbClr val="FFFFFF"/>
            </a:solidFill>
            <a:prstDash val="solid"/>
          </a:ln>
        </p:spPr>
      </p:sp>
      <p:sp>
        <p:nvSpPr>
          <p:cNvPr id="16" name="Text 12"/>
          <p:cNvSpPr/>
          <p:nvPr/>
        </p:nvSpPr>
        <p:spPr>
          <a:xfrm>
            <a:off x="6537960" y="3337560"/>
            <a:ext cx="41148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SITUATION 2</a:t>
            </a:r>
            <a:endParaRPr lang="en-US" sz="1050" dirty="0"/>
          </a:p>
        </p:txBody>
      </p:sp>
      <p:sp>
        <p:nvSpPr>
          <p:cNvPr id="17" name="Text 13"/>
          <p:cNvSpPr/>
          <p:nvPr/>
        </p:nvSpPr>
        <p:spPr>
          <a:xfrm>
            <a:off x="6537960" y="3703320"/>
            <a:ext cx="4480560" cy="182880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Your friend crosses out the address and writes a different one. Does your note change?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a parameter holds when the argument is an object.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Predict when a method changes the caller's object, and when it can't.</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Leave an object passed to you unchanged unless the specification says otherwise.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method that returns an object reference, not a copy.</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Decide whether a method may use the private data of a parameter.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Passing an object reference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parameter gets a copy of the reference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08760"/>
            <a:ext cx="649224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5943600" cy="4251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Card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String 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Card(String owner, int amount)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name = owner;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balance = amount;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String getName()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getBalance()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load(int amount)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balance = balance + amount;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9235440" y="1600200"/>
            <a:ext cx="2377440" cy="1737360"/>
          </a:xfrm>
          <a:prstGeom prst="roundRect">
            <a:avLst>
              <a:gd name="adj" fmla="val 6316"/>
            </a:avLst>
          </a:prstGeom>
          <a:solidFill>
            <a:srgbClr val="FFF5C7"/>
          </a:solidFill>
          <a:ln w="19050">
            <a:solidFill>
              <a:srgbClr val="F2B705"/>
            </a:solidFill>
            <a:prstDash val="solid"/>
          </a:ln>
        </p:spPr>
      </p:sp>
      <p:sp>
        <p:nvSpPr>
          <p:cNvPr id="11" name="Text 7"/>
          <p:cNvSpPr/>
          <p:nvPr/>
        </p:nvSpPr>
        <p:spPr>
          <a:xfrm>
            <a:off x="9418320" y="1691640"/>
            <a:ext cx="2103120" cy="36576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Card object</a:t>
            </a:r>
            <a:endParaRPr lang="en-US" sz="1500" dirty="0"/>
          </a:p>
        </p:txBody>
      </p:sp>
      <p:sp>
        <p:nvSpPr>
          <p:cNvPr id="12" name="Text 8"/>
          <p:cNvSpPr/>
          <p:nvPr/>
        </p:nvSpPr>
        <p:spPr>
          <a:xfrm>
            <a:off x="9418320" y="2103120"/>
            <a:ext cx="2103120" cy="109728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name    "Kai"</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balance 20</a:t>
            </a:r>
            <a:endParaRPr lang="en-US" sz="1500" dirty="0"/>
          </a:p>
        </p:txBody>
      </p:sp>
      <p:sp>
        <p:nvSpPr>
          <p:cNvPr id="13" name="Shape 9"/>
          <p:cNvSpPr/>
          <p:nvPr/>
        </p:nvSpPr>
        <p:spPr>
          <a:xfrm>
            <a:off x="7406640" y="1737360"/>
            <a:ext cx="1280160" cy="548640"/>
          </a:xfrm>
          <a:prstGeom prst="roundRect">
            <a:avLst>
              <a:gd name="adj" fmla="val 13333"/>
            </a:avLst>
          </a:prstGeom>
          <a:solidFill>
            <a:srgbClr val="FFFFFF"/>
          </a:solidFill>
          <a:ln w="15875">
            <a:solidFill>
              <a:srgbClr val="868F8A"/>
            </a:solidFill>
            <a:prstDash val="solid"/>
          </a:ln>
        </p:spPr>
      </p:sp>
      <p:sp>
        <p:nvSpPr>
          <p:cNvPr id="14" name="Text 10"/>
          <p:cNvSpPr/>
          <p:nvPr/>
        </p:nvSpPr>
        <p:spPr>
          <a:xfrm>
            <a:off x="7406640" y="1737360"/>
            <a:ext cx="1280160" cy="54864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a:t>
            </a:r>
            <a:endParaRPr lang="en-US" sz="1500" dirty="0"/>
          </a:p>
        </p:txBody>
      </p:sp>
      <p:sp>
        <p:nvSpPr>
          <p:cNvPr id="15" name="Shape 11"/>
          <p:cNvSpPr/>
          <p:nvPr/>
        </p:nvSpPr>
        <p:spPr>
          <a:xfrm>
            <a:off x="8686800" y="2011680"/>
            <a:ext cx="548640" cy="457200"/>
          </a:xfrm>
          <a:prstGeom prst="line">
            <a:avLst/>
          </a:prstGeom>
          <a:noFill/>
          <a:ln w="19050">
            <a:solidFill>
              <a:srgbClr val="1F2B28"/>
            </a:solidFill>
            <a:prstDash val="solid"/>
            <a:tailEnd type="triangle"/>
          </a:ln>
        </p:spPr>
      </p:sp>
      <p:sp>
        <p:nvSpPr>
          <p:cNvPr id="16" name="Shape 12"/>
          <p:cNvSpPr/>
          <p:nvPr/>
        </p:nvSpPr>
        <p:spPr>
          <a:xfrm>
            <a:off x="7406640" y="2651760"/>
            <a:ext cx="1280160" cy="548640"/>
          </a:xfrm>
          <a:prstGeom prst="roundRect">
            <a:avLst>
              <a:gd name="adj" fmla="val 13333"/>
            </a:avLst>
          </a:prstGeom>
          <a:solidFill>
            <a:srgbClr val="FFFFFF"/>
          </a:solidFill>
          <a:ln w="15875">
            <a:solidFill>
              <a:srgbClr val="868F8A"/>
            </a:solidFill>
            <a:prstDash val="solid"/>
          </a:ln>
        </p:spPr>
      </p:sp>
      <p:sp>
        <p:nvSpPr>
          <p:cNvPr id="17" name="Text 13"/>
          <p:cNvSpPr/>
          <p:nvPr/>
        </p:nvSpPr>
        <p:spPr>
          <a:xfrm>
            <a:off x="7406640" y="2651760"/>
            <a:ext cx="1280160" cy="54864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t>
            </a:r>
            <a:endParaRPr lang="en-US" sz="1500" dirty="0"/>
          </a:p>
        </p:txBody>
      </p:sp>
      <p:sp>
        <p:nvSpPr>
          <p:cNvPr id="18" name="Shape 14"/>
          <p:cNvSpPr/>
          <p:nvPr/>
        </p:nvSpPr>
        <p:spPr>
          <a:xfrm flipV="1">
            <a:off x="8686800" y="2468880"/>
            <a:ext cx="548640" cy="457200"/>
          </a:xfrm>
          <a:prstGeom prst="line">
            <a:avLst/>
          </a:prstGeom>
          <a:noFill/>
          <a:ln w="19050">
            <a:solidFill>
              <a:srgbClr val="1F2B28"/>
            </a:solidFill>
            <a:prstDash val="solid"/>
            <a:tailEnd type="triangle"/>
          </a:ln>
        </p:spPr>
      </p:sp>
      <p:sp>
        <p:nvSpPr>
          <p:cNvPr id="19" name="Text 15"/>
          <p:cNvSpPr/>
          <p:nvPr/>
        </p:nvSpPr>
        <p:spPr>
          <a:xfrm>
            <a:off x="7406640" y="3520440"/>
            <a:ext cx="4206240" cy="822960"/>
          </a:xfrm>
          <a:prstGeom prst="rect">
            <a:avLst/>
          </a:prstGeom>
          <a:noFill/>
          <a:ln/>
        </p:spPr>
        <p:txBody>
          <a:bodyPr wrap="square" lIns="0" tIns="0" rIns="0" bIns="0" rtlCol="0" anchor="t"/>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card</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is main's variable.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c</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is the parameter. Both hold the same address.</a:t>
            </a:r>
            <a:endParaRPr lang="en-US" sz="1500" dirty="0"/>
          </a:p>
        </p:txBody>
      </p:sp>
      <p:sp>
        <p:nvSpPr>
          <p:cNvPr id="20" name="Shape 16"/>
          <p:cNvSpPr/>
          <p:nvPr/>
        </p:nvSpPr>
        <p:spPr>
          <a:xfrm>
            <a:off x="7406640" y="4434840"/>
            <a:ext cx="4206240" cy="1645920"/>
          </a:xfrm>
          <a:prstGeom prst="roundRect">
            <a:avLst>
              <a:gd name="adj" fmla="val 11111"/>
            </a:avLst>
          </a:prstGeom>
          <a:solidFill>
            <a:srgbClr val="E3F0FF"/>
          </a:solidFill>
          <a:ln w="12700">
            <a:solidFill>
              <a:srgbClr val="E3F0FF"/>
            </a:solidFill>
            <a:prstDash val="solid"/>
          </a:ln>
        </p:spPr>
      </p:sp>
      <p:sp>
        <p:nvSpPr>
          <p:cNvPr id="21" name="Text 17"/>
          <p:cNvSpPr/>
          <p:nvPr/>
        </p:nvSpPr>
        <p:spPr>
          <a:xfrm>
            <a:off x="7726680" y="4572000"/>
            <a:ext cx="3611880" cy="137160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Passing an object copies its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reference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It never builds a new object. Only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new</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does that.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mutator call through the parameter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486400" cy="1965960"/>
          </a:xfrm>
          <a:prstGeom prst="roundRect">
            <a:avLst>
              <a:gd name="adj" fmla="val 5581"/>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CASHIER.JAVA</a:t>
            </a:r>
            <a:endParaRPr lang="en-US" sz="1050" dirty="0"/>
          </a:p>
        </p:txBody>
      </p:sp>
      <p:sp>
        <p:nvSpPr>
          <p:cNvPr id="10" name="Text 6"/>
          <p:cNvSpPr/>
          <p:nvPr/>
        </p:nvSpPr>
        <p:spPr>
          <a:xfrm>
            <a:off x="822960" y="2057400"/>
            <a:ext cx="4937760" cy="1280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Cashier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addBonus(Card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c.load(5);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3657600"/>
            <a:ext cx="5486400" cy="1828800"/>
          </a:xfrm>
          <a:prstGeom prst="roundRect">
            <a:avLst>
              <a:gd name="adj" fmla="val 6000"/>
            </a:avLst>
          </a:prstGeom>
          <a:solidFill>
            <a:srgbClr val="EEF3F1"/>
          </a:solidFill>
          <a:ln w="12700">
            <a:solidFill>
              <a:srgbClr val="E6E1D6"/>
            </a:solidFill>
            <a:prstDash val="solid"/>
          </a:ln>
        </p:spPr>
      </p:sp>
      <p:sp>
        <p:nvSpPr>
          <p:cNvPr id="12" name="Text 8"/>
          <p:cNvSpPr/>
          <p:nvPr/>
        </p:nvSpPr>
        <p:spPr>
          <a:xfrm>
            <a:off x="822960" y="384048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3" name="Text 9"/>
          <p:cNvSpPr/>
          <p:nvPr/>
        </p:nvSpPr>
        <p:spPr>
          <a:xfrm>
            <a:off x="822960" y="4160520"/>
            <a:ext cx="4937760" cy="11430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card = new Card("Kai", 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Cashier shop = new Cashier();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shop.addBonus(card);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System.out.println(card.getBalance());</a:t>
            </a:r>
            <a:endParaRPr lang="en-US" sz="1500" dirty="0"/>
          </a:p>
        </p:txBody>
      </p:sp>
      <p:sp>
        <p:nvSpPr>
          <p:cNvPr id="14" name="Shape 10"/>
          <p:cNvSpPr/>
          <p:nvPr/>
        </p:nvSpPr>
        <p:spPr>
          <a:xfrm>
            <a:off x="6309360" y="1554480"/>
            <a:ext cx="5303520" cy="868680"/>
          </a:xfrm>
          <a:prstGeom prst="roundRect">
            <a:avLst>
              <a:gd name="adj" fmla="val 12632"/>
            </a:avLst>
          </a:prstGeom>
          <a:solidFill>
            <a:srgbClr val="1F2B28"/>
          </a:solidFill>
          <a:ln w="12700">
            <a:solidFill>
              <a:srgbClr val="1F2B28"/>
            </a:solidFill>
            <a:prstDash val="solid"/>
          </a:ln>
        </p:spPr>
      </p:sp>
      <p:sp>
        <p:nvSpPr>
          <p:cNvPr id="15" name="Text 11"/>
          <p:cNvSpPr/>
          <p:nvPr/>
        </p:nvSpPr>
        <p:spPr>
          <a:xfrm>
            <a:off x="658368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6583680" y="1965960"/>
            <a:ext cx="475488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25</a:t>
            </a:r>
            <a:endParaRPr lang="en-US" sz="2000" dirty="0"/>
          </a:p>
        </p:txBody>
      </p:sp>
      <p:sp>
        <p:nvSpPr>
          <p:cNvPr id="17" name="Shape 13"/>
          <p:cNvSpPr/>
          <p:nvPr/>
        </p:nvSpPr>
        <p:spPr>
          <a:xfrm>
            <a:off x="6309360" y="2606040"/>
            <a:ext cx="5303520" cy="731520"/>
          </a:xfrm>
          <a:prstGeom prst="roundRect">
            <a:avLst>
              <a:gd name="adj" fmla="val 15000"/>
            </a:avLst>
          </a:prstGeom>
          <a:solidFill>
            <a:srgbClr val="E3F0FF"/>
          </a:solidFill>
          <a:ln w="12700">
            <a:solidFill>
              <a:srgbClr val="E3F0FF"/>
            </a:solidFill>
            <a:prstDash val="solid"/>
          </a:ln>
        </p:spPr>
      </p:sp>
      <p:sp>
        <p:nvSpPr>
          <p:cNvPr id="18" name="Shape 14"/>
          <p:cNvSpPr/>
          <p:nvPr/>
        </p:nvSpPr>
        <p:spPr>
          <a:xfrm>
            <a:off x="6446520" y="2743200"/>
            <a:ext cx="457200" cy="457200"/>
          </a:xfrm>
          <a:prstGeom prst="ellipse">
            <a:avLst/>
          </a:prstGeom>
          <a:solidFill>
            <a:srgbClr val="2F6FD0"/>
          </a:solidFill>
          <a:ln w="12700">
            <a:solidFill>
              <a:srgbClr val="2F6FD0"/>
            </a:solidFill>
            <a:prstDash val="solid"/>
          </a:ln>
        </p:spPr>
      </p:sp>
      <p:sp>
        <p:nvSpPr>
          <p:cNvPr id="19" name="Text 15"/>
          <p:cNvSpPr/>
          <p:nvPr/>
        </p:nvSpPr>
        <p:spPr>
          <a:xfrm>
            <a:off x="6446520" y="2743200"/>
            <a:ext cx="457200" cy="457200"/>
          </a:xfrm>
          <a:prstGeom prst="rect">
            <a:avLst/>
          </a:prstGeom>
          <a:noFill/>
          <a:ln/>
        </p:spPr>
        <p:txBody>
          <a:bodyPr wrap="square" lIns="0" tIns="0" rIns="0" bIns="0" rtlCol="0" anchor="ctr"/>
          <a:lstStyle/>
          <a:p>
            <a:pPr algn="ctr" indent="0" marL="0">
              <a:buNone/>
            </a:pPr>
            <a:r>
              <a:rPr lang="en-US" sz="15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1500" dirty="0"/>
          </a:p>
        </p:txBody>
      </p:sp>
      <p:sp>
        <p:nvSpPr>
          <p:cNvPr id="20" name="Text 16"/>
          <p:cNvSpPr/>
          <p:nvPr/>
        </p:nvSpPr>
        <p:spPr>
          <a:xfrm>
            <a:off x="7086600" y="2606040"/>
            <a:ext cx="4434840" cy="731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card refers to a Card with balance 20.</a:t>
            </a:r>
            <a:endParaRPr lang="en-US" sz="1600" dirty="0"/>
          </a:p>
        </p:txBody>
      </p:sp>
      <p:sp>
        <p:nvSpPr>
          <p:cNvPr id="21" name="Shape 17"/>
          <p:cNvSpPr/>
          <p:nvPr/>
        </p:nvSpPr>
        <p:spPr>
          <a:xfrm>
            <a:off x="6309360" y="3474720"/>
            <a:ext cx="5303520" cy="731520"/>
          </a:xfrm>
          <a:prstGeom prst="roundRect">
            <a:avLst>
              <a:gd name="adj" fmla="val 15000"/>
            </a:avLst>
          </a:prstGeom>
          <a:solidFill>
            <a:srgbClr val="E3F0FF"/>
          </a:solidFill>
          <a:ln w="12700">
            <a:solidFill>
              <a:srgbClr val="E3F0FF"/>
            </a:solidFill>
            <a:prstDash val="solid"/>
          </a:ln>
        </p:spPr>
      </p:sp>
      <p:sp>
        <p:nvSpPr>
          <p:cNvPr id="22" name="Shape 18"/>
          <p:cNvSpPr/>
          <p:nvPr/>
        </p:nvSpPr>
        <p:spPr>
          <a:xfrm>
            <a:off x="6446520" y="3611880"/>
            <a:ext cx="457200" cy="457200"/>
          </a:xfrm>
          <a:prstGeom prst="ellipse">
            <a:avLst/>
          </a:prstGeom>
          <a:solidFill>
            <a:srgbClr val="2F6FD0"/>
          </a:solidFill>
          <a:ln w="12700">
            <a:solidFill>
              <a:srgbClr val="2F6FD0"/>
            </a:solidFill>
            <a:prstDash val="solid"/>
          </a:ln>
        </p:spPr>
      </p:sp>
      <p:sp>
        <p:nvSpPr>
          <p:cNvPr id="23" name="Text 19"/>
          <p:cNvSpPr/>
          <p:nvPr/>
        </p:nvSpPr>
        <p:spPr>
          <a:xfrm>
            <a:off x="6446520" y="3611880"/>
            <a:ext cx="457200" cy="457200"/>
          </a:xfrm>
          <a:prstGeom prst="rect">
            <a:avLst/>
          </a:prstGeom>
          <a:noFill/>
          <a:ln/>
        </p:spPr>
        <p:txBody>
          <a:bodyPr wrap="square" lIns="0" tIns="0" rIns="0" bIns="0" rtlCol="0" anchor="ctr"/>
          <a:lstStyle/>
          <a:p>
            <a:pPr algn="ctr" indent="0" marL="0">
              <a:buNone/>
            </a:pPr>
            <a:r>
              <a:rPr lang="en-US" sz="15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1500" dirty="0"/>
          </a:p>
        </p:txBody>
      </p:sp>
      <p:sp>
        <p:nvSpPr>
          <p:cNvPr id="24" name="Text 20"/>
          <p:cNvSpPr/>
          <p:nvPr/>
        </p:nvSpPr>
        <p:spPr>
          <a:xfrm>
            <a:off x="7086600" y="3474720"/>
            <a:ext cx="4434840" cy="731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addBonus(card) copies the reference into c.</a:t>
            </a:r>
            <a:endParaRPr lang="en-US" sz="1600" dirty="0"/>
          </a:p>
        </p:txBody>
      </p:sp>
      <p:sp>
        <p:nvSpPr>
          <p:cNvPr id="25" name="Shape 21"/>
          <p:cNvSpPr/>
          <p:nvPr/>
        </p:nvSpPr>
        <p:spPr>
          <a:xfrm>
            <a:off x="6309360" y="4343400"/>
            <a:ext cx="5303520" cy="731520"/>
          </a:xfrm>
          <a:prstGeom prst="roundRect">
            <a:avLst>
              <a:gd name="adj" fmla="val 15000"/>
            </a:avLst>
          </a:prstGeom>
          <a:solidFill>
            <a:srgbClr val="E3F0FF"/>
          </a:solidFill>
          <a:ln w="12700">
            <a:solidFill>
              <a:srgbClr val="E3F0FF"/>
            </a:solidFill>
            <a:prstDash val="solid"/>
          </a:ln>
        </p:spPr>
      </p:sp>
      <p:sp>
        <p:nvSpPr>
          <p:cNvPr id="26" name="Shape 22"/>
          <p:cNvSpPr/>
          <p:nvPr/>
        </p:nvSpPr>
        <p:spPr>
          <a:xfrm>
            <a:off x="6446520" y="4480560"/>
            <a:ext cx="457200" cy="457200"/>
          </a:xfrm>
          <a:prstGeom prst="ellipse">
            <a:avLst/>
          </a:prstGeom>
          <a:solidFill>
            <a:srgbClr val="2F6FD0"/>
          </a:solidFill>
          <a:ln w="12700">
            <a:solidFill>
              <a:srgbClr val="2F6FD0"/>
            </a:solidFill>
            <a:prstDash val="solid"/>
          </a:ln>
        </p:spPr>
      </p:sp>
      <p:sp>
        <p:nvSpPr>
          <p:cNvPr id="27" name="Text 23"/>
          <p:cNvSpPr/>
          <p:nvPr/>
        </p:nvSpPr>
        <p:spPr>
          <a:xfrm>
            <a:off x="6446520" y="4480560"/>
            <a:ext cx="457200" cy="457200"/>
          </a:xfrm>
          <a:prstGeom prst="rect">
            <a:avLst/>
          </a:prstGeom>
          <a:noFill/>
          <a:ln/>
        </p:spPr>
        <p:txBody>
          <a:bodyPr wrap="square" lIns="0" tIns="0" rIns="0" bIns="0" rtlCol="0" anchor="ctr"/>
          <a:lstStyle/>
          <a:p>
            <a:pPr algn="ctr" indent="0" marL="0">
              <a:buNone/>
            </a:pPr>
            <a:r>
              <a:rPr lang="en-US" sz="15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1500" dirty="0"/>
          </a:p>
        </p:txBody>
      </p:sp>
      <p:sp>
        <p:nvSpPr>
          <p:cNvPr id="28" name="Text 24"/>
          <p:cNvSpPr/>
          <p:nvPr/>
        </p:nvSpPr>
        <p:spPr>
          <a:xfrm>
            <a:off x="7086600" y="4343400"/>
            <a:ext cx="4434840" cy="731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c.load(5) changes that same Card to 25.</a:t>
            </a:r>
            <a:endParaRPr lang="en-US" sz="1600" dirty="0"/>
          </a:p>
        </p:txBody>
      </p:sp>
      <p:sp>
        <p:nvSpPr>
          <p:cNvPr id="29" name="Shape 25"/>
          <p:cNvSpPr/>
          <p:nvPr/>
        </p:nvSpPr>
        <p:spPr>
          <a:xfrm>
            <a:off x="6309360" y="5212080"/>
            <a:ext cx="5303520" cy="731520"/>
          </a:xfrm>
          <a:prstGeom prst="roundRect">
            <a:avLst>
              <a:gd name="adj" fmla="val 15000"/>
            </a:avLst>
          </a:prstGeom>
          <a:solidFill>
            <a:srgbClr val="E3F0FF"/>
          </a:solidFill>
          <a:ln w="12700">
            <a:solidFill>
              <a:srgbClr val="E3F0FF"/>
            </a:solidFill>
            <a:prstDash val="solid"/>
          </a:ln>
        </p:spPr>
      </p:sp>
      <p:sp>
        <p:nvSpPr>
          <p:cNvPr id="30" name="Shape 26"/>
          <p:cNvSpPr/>
          <p:nvPr/>
        </p:nvSpPr>
        <p:spPr>
          <a:xfrm>
            <a:off x="6446520" y="5349240"/>
            <a:ext cx="457200" cy="457200"/>
          </a:xfrm>
          <a:prstGeom prst="ellipse">
            <a:avLst/>
          </a:prstGeom>
          <a:solidFill>
            <a:srgbClr val="2F6FD0"/>
          </a:solidFill>
          <a:ln w="12700">
            <a:solidFill>
              <a:srgbClr val="2F6FD0"/>
            </a:solidFill>
            <a:prstDash val="solid"/>
          </a:ln>
        </p:spPr>
      </p:sp>
      <p:sp>
        <p:nvSpPr>
          <p:cNvPr id="31" name="Text 27"/>
          <p:cNvSpPr/>
          <p:nvPr/>
        </p:nvSpPr>
        <p:spPr>
          <a:xfrm>
            <a:off x="6446520" y="5349240"/>
            <a:ext cx="457200" cy="457200"/>
          </a:xfrm>
          <a:prstGeom prst="rect">
            <a:avLst/>
          </a:prstGeom>
          <a:noFill/>
          <a:ln/>
        </p:spPr>
        <p:txBody>
          <a:bodyPr wrap="square" lIns="0" tIns="0" rIns="0" bIns="0" rtlCol="0" anchor="ctr"/>
          <a:lstStyle/>
          <a:p>
            <a:pPr algn="ctr" indent="0" marL="0">
              <a:buNone/>
            </a:pPr>
            <a:r>
              <a:rPr lang="en-US" sz="15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1500" dirty="0"/>
          </a:p>
        </p:txBody>
      </p:sp>
      <p:sp>
        <p:nvSpPr>
          <p:cNvPr id="32" name="Text 28"/>
          <p:cNvSpPr/>
          <p:nvPr/>
        </p:nvSpPr>
        <p:spPr>
          <a:xfrm>
            <a:off x="7086600" y="5212080"/>
            <a:ext cx="4434840" cy="7315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main prints card's balance: 25.</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Pointing the parameter elsewhere changes nothing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11094415" cy="868680"/>
          </a:xfrm>
          <a:prstGeom prst="roundRect">
            <a:avLst>
              <a:gd name="adj" fmla="val 21053"/>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5943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Calling a mutator through the parameter changes the caller's object.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Assigning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parameter a new object does not.</a:t>
            </a:r>
            <a:endParaRPr lang="en-US" sz="1800" dirty="0"/>
          </a:p>
        </p:txBody>
      </p:sp>
      <p:sp>
        <p:nvSpPr>
          <p:cNvPr id="11" name="Shape 6"/>
          <p:cNvSpPr/>
          <p:nvPr/>
        </p:nvSpPr>
        <p:spPr>
          <a:xfrm>
            <a:off x="548640" y="2514600"/>
            <a:ext cx="6583680" cy="2103120"/>
          </a:xfrm>
          <a:prstGeom prst="roundRect">
            <a:avLst>
              <a:gd name="adj" fmla="val 5217"/>
            </a:avLst>
          </a:prstGeom>
          <a:solidFill>
            <a:srgbClr val="EEF3F1"/>
          </a:solidFill>
          <a:ln w="12700">
            <a:solidFill>
              <a:srgbClr val="E6E1D6"/>
            </a:solidFill>
            <a:prstDash val="solid"/>
          </a:ln>
        </p:spPr>
      </p:sp>
      <p:sp>
        <p:nvSpPr>
          <p:cNvPr id="12" name="Text 7"/>
          <p:cNvSpPr/>
          <p:nvPr/>
        </p:nvSpPr>
        <p:spPr>
          <a:xfrm>
            <a:off x="822960" y="269748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CASHIER.JAVA</a:t>
            </a:r>
            <a:endParaRPr lang="en-US" sz="1050" dirty="0"/>
          </a:p>
        </p:txBody>
      </p:sp>
      <p:sp>
        <p:nvSpPr>
          <p:cNvPr id="13" name="Text 8"/>
          <p:cNvSpPr/>
          <p:nvPr/>
        </p:nvSpPr>
        <p:spPr>
          <a:xfrm>
            <a:off x="822960" y="3017520"/>
            <a:ext cx="6035040" cy="1417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Cashier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replace(Card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 = new Card("New",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System.out.println(c.getBalance());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548640" y="4709160"/>
            <a:ext cx="6583680" cy="1389888"/>
          </a:xfrm>
          <a:prstGeom prst="roundRect">
            <a:avLst>
              <a:gd name="adj" fmla="val 7895"/>
            </a:avLst>
          </a:prstGeom>
          <a:solidFill>
            <a:srgbClr val="EEF3F1"/>
          </a:solidFill>
          <a:ln w="12700">
            <a:solidFill>
              <a:srgbClr val="E6E1D6"/>
            </a:solidFill>
            <a:prstDash val="solid"/>
          </a:ln>
        </p:spPr>
      </p:sp>
      <p:sp>
        <p:nvSpPr>
          <p:cNvPr id="15" name="Text 10"/>
          <p:cNvSpPr/>
          <p:nvPr/>
        </p:nvSpPr>
        <p:spPr>
          <a:xfrm>
            <a:off x="822960" y="4892040"/>
            <a:ext cx="6035040" cy="1024128"/>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card = new Card("Kai", 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Cashier shop = new Cashier();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shop.replace(card);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System.out.println(card.getBalance());</a:t>
            </a:r>
            <a:endParaRPr lang="en-US" sz="1500" dirty="0"/>
          </a:p>
        </p:txBody>
      </p:sp>
      <p:sp>
        <p:nvSpPr>
          <p:cNvPr id="16" name="Shape 11"/>
          <p:cNvSpPr/>
          <p:nvPr/>
        </p:nvSpPr>
        <p:spPr>
          <a:xfrm>
            <a:off x="7406640" y="2514600"/>
            <a:ext cx="4206240" cy="1234440"/>
          </a:xfrm>
          <a:prstGeom prst="roundRect">
            <a:avLst>
              <a:gd name="adj" fmla="val 8889"/>
            </a:avLst>
          </a:prstGeom>
          <a:solidFill>
            <a:srgbClr val="1F2B28"/>
          </a:solidFill>
          <a:ln w="12700">
            <a:solidFill>
              <a:srgbClr val="1F2B28"/>
            </a:solidFill>
            <a:prstDash val="solid"/>
          </a:ln>
        </p:spPr>
      </p:sp>
      <p:sp>
        <p:nvSpPr>
          <p:cNvPr id="17" name="Text 12"/>
          <p:cNvSpPr/>
          <p:nvPr/>
        </p:nvSpPr>
        <p:spPr>
          <a:xfrm>
            <a:off x="7680960" y="2651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8" name="Text 13"/>
          <p:cNvSpPr/>
          <p:nvPr/>
        </p:nvSpPr>
        <p:spPr>
          <a:xfrm>
            <a:off x="7680960" y="2926080"/>
            <a:ext cx="365760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p:txBody>
      </p:sp>
      <p:sp>
        <p:nvSpPr>
          <p:cNvPr id="19" name="Shape 14"/>
          <p:cNvSpPr/>
          <p:nvPr/>
        </p:nvSpPr>
        <p:spPr>
          <a:xfrm>
            <a:off x="9235440" y="4023360"/>
            <a:ext cx="2377440" cy="1737360"/>
          </a:xfrm>
          <a:prstGeom prst="roundRect">
            <a:avLst>
              <a:gd name="adj" fmla="val 6316"/>
            </a:avLst>
          </a:prstGeom>
          <a:solidFill>
            <a:srgbClr val="FFF5C7"/>
          </a:solidFill>
          <a:ln w="19050">
            <a:solidFill>
              <a:srgbClr val="F2B705"/>
            </a:solidFill>
            <a:prstDash val="solid"/>
          </a:ln>
        </p:spPr>
      </p:sp>
      <p:sp>
        <p:nvSpPr>
          <p:cNvPr id="20" name="Text 15"/>
          <p:cNvSpPr/>
          <p:nvPr/>
        </p:nvSpPr>
        <p:spPr>
          <a:xfrm>
            <a:off x="9418320" y="4114800"/>
            <a:ext cx="2103120" cy="36576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Kai's card</a:t>
            </a:r>
            <a:endParaRPr lang="en-US" sz="1500" dirty="0"/>
          </a:p>
        </p:txBody>
      </p:sp>
      <p:sp>
        <p:nvSpPr>
          <p:cNvPr id="21" name="Text 16"/>
          <p:cNvSpPr/>
          <p:nvPr/>
        </p:nvSpPr>
        <p:spPr>
          <a:xfrm>
            <a:off x="9418320" y="4526280"/>
            <a:ext cx="2103120" cy="109728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balance 20</a:t>
            </a:r>
            <a:endParaRPr lang="en-US" sz="1500" dirty="0"/>
          </a:p>
        </p:txBody>
      </p:sp>
      <p:sp>
        <p:nvSpPr>
          <p:cNvPr id="22" name="Shape 17"/>
          <p:cNvSpPr/>
          <p:nvPr/>
        </p:nvSpPr>
        <p:spPr>
          <a:xfrm>
            <a:off x="7406640" y="4023360"/>
            <a:ext cx="1280160" cy="548640"/>
          </a:xfrm>
          <a:prstGeom prst="roundRect">
            <a:avLst>
              <a:gd name="adj" fmla="val 13333"/>
            </a:avLst>
          </a:prstGeom>
          <a:solidFill>
            <a:srgbClr val="FFFFFF"/>
          </a:solidFill>
          <a:ln w="15875">
            <a:solidFill>
              <a:srgbClr val="868F8A"/>
            </a:solidFill>
            <a:prstDash val="solid"/>
          </a:ln>
        </p:spPr>
      </p:sp>
      <p:sp>
        <p:nvSpPr>
          <p:cNvPr id="23" name="Text 18"/>
          <p:cNvSpPr/>
          <p:nvPr/>
        </p:nvSpPr>
        <p:spPr>
          <a:xfrm>
            <a:off x="7406640" y="4023360"/>
            <a:ext cx="1280160" cy="54864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a:t>
            </a:r>
            <a:endParaRPr lang="en-US" sz="1500" dirty="0"/>
          </a:p>
        </p:txBody>
      </p:sp>
      <p:sp>
        <p:nvSpPr>
          <p:cNvPr id="24" name="Shape 19"/>
          <p:cNvSpPr/>
          <p:nvPr/>
        </p:nvSpPr>
        <p:spPr>
          <a:xfrm>
            <a:off x="8686800" y="4297680"/>
            <a:ext cx="548640" cy="594360"/>
          </a:xfrm>
          <a:prstGeom prst="line">
            <a:avLst/>
          </a:prstGeom>
          <a:noFill/>
          <a:ln w="19050">
            <a:solidFill>
              <a:srgbClr val="1F2B28"/>
            </a:solidFill>
            <a:prstDash val="solid"/>
            <a:tailEnd type="triangle"/>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Load, then let go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37160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645920"/>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45920"/>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2880360" y="1554480"/>
            <a:ext cx="8442655"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main print?</a:t>
            </a:r>
            <a:endParaRPr lang="en-US" sz="2000" dirty="0"/>
          </a:p>
        </p:txBody>
      </p:sp>
      <p:sp>
        <p:nvSpPr>
          <p:cNvPr id="12" name="Shape 8"/>
          <p:cNvSpPr/>
          <p:nvPr/>
        </p:nvSpPr>
        <p:spPr>
          <a:xfrm>
            <a:off x="868680" y="2121408"/>
            <a:ext cx="5669280" cy="2103120"/>
          </a:xfrm>
          <a:prstGeom prst="roundRect">
            <a:avLst>
              <a:gd name="adj" fmla="val 5217"/>
            </a:avLst>
          </a:prstGeom>
          <a:solidFill>
            <a:srgbClr val="EEF3F1"/>
          </a:solidFill>
          <a:ln w="12700">
            <a:solidFill>
              <a:srgbClr val="E6E1D6"/>
            </a:solidFill>
            <a:prstDash val="solid"/>
          </a:ln>
        </p:spPr>
      </p:sp>
      <p:sp>
        <p:nvSpPr>
          <p:cNvPr id="13" name="Text 9"/>
          <p:cNvSpPr/>
          <p:nvPr/>
        </p:nvSpPr>
        <p:spPr>
          <a:xfrm>
            <a:off x="1143000" y="2304288"/>
            <a:ext cx="5120640" cy="17373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Cashier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process(Card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c.load(10);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 = new Card("Temp",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c.load(50);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868680" y="4315968"/>
            <a:ext cx="5669280" cy="1737360"/>
          </a:xfrm>
          <a:prstGeom prst="roundRect">
            <a:avLst>
              <a:gd name="adj" fmla="val 6316"/>
            </a:avLst>
          </a:prstGeom>
          <a:solidFill>
            <a:srgbClr val="EEF3F1"/>
          </a:solidFill>
          <a:ln w="12700">
            <a:solidFill>
              <a:srgbClr val="E6E1D6"/>
            </a:solidFill>
            <a:prstDash val="solid"/>
          </a:ln>
        </p:spPr>
      </p:sp>
      <p:sp>
        <p:nvSpPr>
          <p:cNvPr id="15" name="Text 11"/>
          <p:cNvSpPr/>
          <p:nvPr/>
        </p:nvSpPr>
        <p:spPr>
          <a:xfrm>
            <a:off x="1143000" y="4498848"/>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6" name="Text 12"/>
          <p:cNvSpPr/>
          <p:nvPr/>
        </p:nvSpPr>
        <p:spPr>
          <a:xfrm>
            <a:off x="1143000" y="4818888"/>
            <a:ext cx="512064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card = new Card("Ana", 15);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Cashier shop = new Cashier();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shop.process(card);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System.out.println(card.getBalance());</a:t>
            </a:r>
            <a:endParaRPr lang="en-US" sz="1500" dirty="0"/>
          </a:p>
        </p:txBody>
      </p:sp>
      <p:sp>
        <p:nvSpPr>
          <p:cNvPr id="17" name="Shape 13"/>
          <p:cNvSpPr/>
          <p:nvPr/>
        </p:nvSpPr>
        <p:spPr>
          <a:xfrm>
            <a:off x="6812280" y="2121408"/>
            <a:ext cx="4526280" cy="3931920"/>
          </a:xfrm>
          <a:prstGeom prst="roundRect">
            <a:avLst>
              <a:gd name="adj" fmla="val 2791"/>
            </a:avLst>
          </a:prstGeom>
          <a:solidFill>
            <a:srgbClr val="FFFFFF"/>
          </a:solidFill>
          <a:ln w="12700">
            <a:solidFill>
              <a:srgbClr val="E6E1D6"/>
            </a:solidFill>
            <a:prstDash val="solid"/>
          </a:ln>
        </p:spPr>
      </p:sp>
      <p:sp>
        <p:nvSpPr>
          <p:cNvPr id="18" name="Text 14"/>
          <p:cNvSpPr/>
          <p:nvPr/>
        </p:nvSpPr>
        <p:spPr>
          <a:xfrm>
            <a:off x="7086600" y="2304288"/>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 AND WHY</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Change it only when asked</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Follow the specification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685800"/>
          </a:xfrm>
          <a:prstGeom prst="roundRect">
            <a:avLst>
              <a:gd name="adj" fmla="val 16000"/>
            </a:avLst>
          </a:prstGeom>
          <a:solidFill>
            <a:srgbClr val="F4F1EA"/>
          </a:solidFill>
          <a:ln w="12700">
            <a:solidFill>
              <a:srgbClr val="F4F1EA"/>
            </a:solidFill>
            <a:prstDash val="solid"/>
          </a:ln>
        </p:spPr>
      </p:sp>
      <p:sp>
        <p:nvSpPr>
          <p:cNvPr id="9" name="Text 5"/>
          <p:cNvSpPr/>
          <p:nvPr/>
        </p:nvSpPr>
        <p:spPr>
          <a:xfrm>
            <a:off x="822960" y="1554480"/>
            <a:ext cx="10515600" cy="68580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Specification: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return the balance left after buying something that costs cost. Do not change the card.</a:t>
            </a:r>
            <a:endParaRPr lang="en-US" sz="1700" dirty="0"/>
          </a:p>
        </p:txBody>
      </p:sp>
      <p:sp>
        <p:nvSpPr>
          <p:cNvPr id="10" name="Text 6"/>
          <p:cNvSpPr/>
          <p:nvPr/>
        </p:nvSpPr>
        <p:spPr>
          <a:xfrm>
            <a:off x="548640" y="2377440"/>
            <a:ext cx="5394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MEETS THE SPEC</a:t>
            </a:r>
            <a:endParaRPr lang="en-US" sz="1050" dirty="0"/>
          </a:p>
        </p:txBody>
      </p:sp>
      <p:sp>
        <p:nvSpPr>
          <p:cNvPr id="11" name="Shape 7"/>
          <p:cNvSpPr/>
          <p:nvPr/>
        </p:nvSpPr>
        <p:spPr>
          <a:xfrm>
            <a:off x="548640" y="2697480"/>
            <a:ext cx="5440680" cy="1143000"/>
          </a:xfrm>
          <a:prstGeom prst="roundRect">
            <a:avLst>
              <a:gd name="adj" fmla="val 9600"/>
            </a:avLst>
          </a:prstGeom>
          <a:solidFill>
            <a:srgbClr val="EEF3F1"/>
          </a:solidFill>
          <a:ln w="12700">
            <a:solidFill>
              <a:srgbClr val="E6E1D6"/>
            </a:solidFill>
            <a:prstDash val="solid"/>
          </a:ln>
        </p:spPr>
      </p:sp>
      <p:sp>
        <p:nvSpPr>
          <p:cNvPr id="12" name="Text 8"/>
          <p:cNvSpPr/>
          <p:nvPr/>
        </p:nvSpPr>
        <p:spPr>
          <a:xfrm>
            <a:off x="822960" y="2880360"/>
            <a:ext cx="4892040" cy="7772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int left(Card c, int cost)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c.getBalance() - cost;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3" name="Text 9"/>
          <p:cNvSpPr/>
          <p:nvPr/>
        </p:nvSpPr>
        <p:spPr>
          <a:xfrm>
            <a:off x="6172200" y="2377440"/>
            <a:ext cx="539496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SIDE EFFECT</a:t>
            </a:r>
            <a:endParaRPr lang="en-US" sz="1050" dirty="0"/>
          </a:p>
        </p:txBody>
      </p:sp>
      <p:sp>
        <p:nvSpPr>
          <p:cNvPr id="14" name="Shape 10"/>
          <p:cNvSpPr/>
          <p:nvPr/>
        </p:nvSpPr>
        <p:spPr>
          <a:xfrm>
            <a:off x="6172200" y="2697480"/>
            <a:ext cx="5440680" cy="1371600"/>
          </a:xfrm>
          <a:prstGeom prst="roundRect">
            <a:avLst>
              <a:gd name="adj" fmla="val 8000"/>
            </a:avLst>
          </a:prstGeom>
          <a:solidFill>
            <a:srgbClr val="EEF3F1"/>
          </a:solidFill>
          <a:ln w="12700">
            <a:solidFill>
              <a:srgbClr val="E6E1D6"/>
            </a:solidFill>
            <a:prstDash val="solid"/>
          </a:ln>
        </p:spPr>
      </p:sp>
      <p:sp>
        <p:nvSpPr>
          <p:cNvPr id="15" name="Text 11"/>
          <p:cNvSpPr/>
          <p:nvPr/>
        </p:nvSpPr>
        <p:spPr>
          <a:xfrm>
            <a:off x="6446520" y="2880360"/>
            <a:ext cx="489204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int leftBad(Card c, int cost)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c.load(-cost);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c.getBalance();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6" name="Shape 12"/>
          <p:cNvSpPr/>
          <p:nvPr/>
        </p:nvSpPr>
        <p:spPr>
          <a:xfrm>
            <a:off x="548640" y="4206240"/>
            <a:ext cx="6949440" cy="1874520"/>
          </a:xfrm>
          <a:prstGeom prst="roundRect">
            <a:avLst>
              <a:gd name="adj" fmla="val 5854"/>
            </a:avLst>
          </a:prstGeom>
          <a:solidFill>
            <a:srgbClr val="EEF3F1"/>
          </a:solidFill>
          <a:ln w="12700">
            <a:solidFill>
              <a:srgbClr val="E6E1D6"/>
            </a:solidFill>
            <a:prstDash val="solid"/>
          </a:ln>
        </p:spPr>
      </p:sp>
      <p:sp>
        <p:nvSpPr>
          <p:cNvPr id="17" name="Text 13"/>
          <p:cNvSpPr/>
          <p:nvPr/>
        </p:nvSpPr>
        <p:spPr>
          <a:xfrm>
            <a:off x="822960" y="4389120"/>
            <a:ext cx="6400800" cy="1508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card = new Card("Kai", 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Planner p = new Planner();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System.out.println(p.left(card,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System.out.println(card.getBalance());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System.out.println(p.leftBad(card,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System.out.println(card.getBalance());</a:t>
            </a:r>
            <a:endParaRPr lang="en-US" sz="1500" dirty="0"/>
          </a:p>
        </p:txBody>
      </p:sp>
      <p:sp>
        <p:nvSpPr>
          <p:cNvPr id="18" name="Shape 14"/>
          <p:cNvSpPr/>
          <p:nvPr/>
        </p:nvSpPr>
        <p:spPr>
          <a:xfrm>
            <a:off x="7726680" y="4206240"/>
            <a:ext cx="3886200" cy="1874520"/>
          </a:xfrm>
          <a:prstGeom prst="roundRect">
            <a:avLst>
              <a:gd name="adj" fmla="val 5854"/>
            </a:avLst>
          </a:prstGeom>
          <a:solidFill>
            <a:srgbClr val="1F2B28"/>
          </a:solidFill>
          <a:ln w="12700">
            <a:solidFill>
              <a:srgbClr val="1F2B28"/>
            </a:solidFill>
            <a:prstDash val="solid"/>
          </a:ln>
        </p:spPr>
      </p:sp>
      <p:sp>
        <p:nvSpPr>
          <p:cNvPr id="19" name="Text 15"/>
          <p:cNvSpPr/>
          <p:nvPr/>
        </p:nvSpPr>
        <p:spPr>
          <a:xfrm>
            <a:off x="800100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0" name="Text 16"/>
          <p:cNvSpPr/>
          <p:nvPr/>
        </p:nvSpPr>
        <p:spPr>
          <a:xfrm>
            <a:off x="8001000" y="4617720"/>
            <a:ext cx="3337560" cy="13716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String can't be changed at all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6400800" cy="2057400"/>
          </a:xfrm>
          <a:prstGeom prst="roundRect">
            <a:avLst>
              <a:gd name="adj" fmla="val 5333"/>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GREETER.JAVA</a:t>
            </a:r>
            <a:endParaRPr lang="en-US" sz="1050" dirty="0"/>
          </a:p>
        </p:txBody>
      </p:sp>
      <p:sp>
        <p:nvSpPr>
          <p:cNvPr id="10" name="Text 6"/>
          <p:cNvSpPr/>
          <p:nvPr/>
        </p:nvSpPr>
        <p:spPr>
          <a:xfrm>
            <a:off x="822960" y="2057400"/>
            <a:ext cx="5852160" cy="1371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Greeter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shout(String 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 = s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System.out.println("inside: " + 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3749040"/>
            <a:ext cx="6400800" cy="1737360"/>
          </a:xfrm>
          <a:prstGeom prst="roundRect">
            <a:avLst>
              <a:gd name="adj" fmla="val 6316"/>
            </a:avLst>
          </a:prstGeom>
          <a:solidFill>
            <a:srgbClr val="EEF3F1"/>
          </a:solidFill>
          <a:ln w="12700">
            <a:solidFill>
              <a:srgbClr val="E6E1D6"/>
            </a:solidFill>
            <a:prstDash val="solid"/>
          </a:ln>
        </p:spPr>
      </p:sp>
      <p:sp>
        <p:nvSpPr>
          <p:cNvPr id="12" name="Text 8"/>
          <p:cNvSpPr/>
          <p:nvPr/>
        </p:nvSpPr>
        <p:spPr>
          <a:xfrm>
            <a:off x="822960" y="393192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3" name="Text 9"/>
          <p:cNvSpPr/>
          <p:nvPr/>
        </p:nvSpPr>
        <p:spPr>
          <a:xfrm>
            <a:off x="822960" y="4251960"/>
            <a:ext cx="585216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word = "hi";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Greeter g = new Greeter();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g.shout(word);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System.out.println("main: " + word);</a:t>
            </a:r>
            <a:endParaRPr lang="en-US" sz="1500" dirty="0"/>
          </a:p>
        </p:txBody>
      </p:sp>
      <p:sp>
        <p:nvSpPr>
          <p:cNvPr id="14" name="Shape 10"/>
          <p:cNvSpPr/>
          <p:nvPr/>
        </p:nvSpPr>
        <p:spPr>
          <a:xfrm>
            <a:off x="7223760" y="1554480"/>
            <a:ext cx="4389120" cy="1234440"/>
          </a:xfrm>
          <a:prstGeom prst="roundRect">
            <a:avLst>
              <a:gd name="adj" fmla="val 8889"/>
            </a:avLst>
          </a:prstGeom>
          <a:solidFill>
            <a:srgbClr val="1F2B28"/>
          </a:solidFill>
          <a:ln w="12700">
            <a:solidFill>
              <a:srgbClr val="1F2B28"/>
            </a:solidFill>
            <a:prstDash val="solid"/>
          </a:ln>
        </p:spPr>
      </p:sp>
      <p:sp>
        <p:nvSpPr>
          <p:cNvPr id="15" name="Text 11"/>
          <p:cNvSpPr/>
          <p:nvPr/>
        </p:nvSpPr>
        <p:spPr>
          <a:xfrm>
            <a:off x="749808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7498080" y="1965960"/>
            <a:ext cx="384048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inside: hi!</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main: hi</a:t>
            </a:r>
            <a:endParaRPr lang="en-US" sz="2000" dirty="0"/>
          </a:p>
        </p:txBody>
      </p:sp>
      <p:sp>
        <p:nvSpPr>
          <p:cNvPr id="17" name="Shape 13"/>
          <p:cNvSpPr/>
          <p:nvPr/>
        </p:nvSpPr>
        <p:spPr>
          <a:xfrm>
            <a:off x="7223760" y="2971800"/>
            <a:ext cx="4389120" cy="3108960"/>
          </a:xfrm>
          <a:prstGeom prst="roundRect">
            <a:avLst>
              <a:gd name="adj" fmla="val 5882"/>
            </a:avLst>
          </a:prstGeom>
          <a:solidFill>
            <a:srgbClr val="E3F0FF"/>
          </a:solidFill>
          <a:ln w="12700">
            <a:solidFill>
              <a:srgbClr val="E3F0FF"/>
            </a:solidFill>
            <a:prstDash val="solid"/>
          </a:ln>
        </p:spPr>
      </p:sp>
      <p:pic>
        <p:nvPicPr>
          <p:cNvPr id="18"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98080" y="3227832"/>
            <a:ext cx="566928" cy="566928"/>
          </a:xfrm>
          <a:prstGeom prst="rect">
            <a:avLst/>
          </a:prstGeom>
        </p:spPr>
      </p:pic>
      <p:sp>
        <p:nvSpPr>
          <p:cNvPr id="19" name="Text 14"/>
          <p:cNvSpPr/>
          <p:nvPr/>
        </p:nvSpPr>
        <p:spPr>
          <a:xfrm>
            <a:off x="8275320" y="3108960"/>
            <a:ext cx="3063240" cy="28346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String</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immutable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once built, it never changes. A Card is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mutable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load changes it. Only mutable objects can be changed through a parameter.</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Returning a reference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Return hands back the same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640080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CASHIER.JAVA</a:t>
            </a:r>
            <a:endParaRPr lang="en-US" sz="1050" dirty="0"/>
          </a:p>
        </p:txBody>
      </p:sp>
      <p:sp>
        <p:nvSpPr>
          <p:cNvPr id="10" name="Text 6"/>
          <p:cNvSpPr/>
          <p:nvPr/>
        </p:nvSpPr>
        <p:spPr>
          <a:xfrm>
            <a:off x="822960" y="2057400"/>
            <a:ext cx="5852160" cy="1417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Cashier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Card topUp(Card c, int amount)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c.load(amount);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3794760"/>
            <a:ext cx="6400800" cy="1920240"/>
          </a:xfrm>
          <a:prstGeom prst="roundRect">
            <a:avLst>
              <a:gd name="adj" fmla="val 5714"/>
            </a:avLst>
          </a:prstGeom>
          <a:solidFill>
            <a:srgbClr val="EEF3F1"/>
          </a:solidFill>
          <a:ln w="12700">
            <a:solidFill>
              <a:srgbClr val="E6E1D6"/>
            </a:solidFill>
            <a:prstDash val="solid"/>
          </a:ln>
        </p:spPr>
      </p:sp>
      <p:sp>
        <p:nvSpPr>
          <p:cNvPr id="12" name="Text 8"/>
          <p:cNvSpPr/>
          <p:nvPr/>
        </p:nvSpPr>
        <p:spPr>
          <a:xfrm>
            <a:off x="822960" y="397764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3" name="Text 9"/>
          <p:cNvSpPr/>
          <p:nvPr/>
        </p:nvSpPr>
        <p:spPr>
          <a:xfrm>
            <a:off x="822960" y="4297680"/>
            <a:ext cx="5852160" cy="1234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kai = new Card("Kai", 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Cashier shop = new Cashier();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same = shop.topUp(kai,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System.out.println(same == kai);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System.out.println(kai.getBalance());</a:t>
            </a:r>
            <a:endParaRPr lang="en-US" sz="1500" dirty="0"/>
          </a:p>
        </p:txBody>
      </p:sp>
      <p:sp>
        <p:nvSpPr>
          <p:cNvPr id="14" name="Shape 10"/>
          <p:cNvSpPr/>
          <p:nvPr/>
        </p:nvSpPr>
        <p:spPr>
          <a:xfrm>
            <a:off x="7223760" y="1554480"/>
            <a:ext cx="4389120" cy="1188720"/>
          </a:xfrm>
          <a:prstGeom prst="roundRect">
            <a:avLst>
              <a:gd name="adj" fmla="val 9231"/>
            </a:avLst>
          </a:prstGeom>
          <a:solidFill>
            <a:srgbClr val="1F2B28"/>
          </a:solidFill>
          <a:ln w="12700">
            <a:solidFill>
              <a:srgbClr val="1F2B28"/>
            </a:solidFill>
            <a:prstDash val="solid"/>
          </a:ln>
        </p:spPr>
      </p:sp>
      <p:sp>
        <p:nvSpPr>
          <p:cNvPr id="15" name="Text 11"/>
          <p:cNvSpPr/>
          <p:nvPr/>
        </p:nvSpPr>
        <p:spPr>
          <a:xfrm>
            <a:off x="749808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7498080" y="1965960"/>
            <a:ext cx="384048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25</a:t>
            </a:r>
            <a:endParaRPr lang="en-US" sz="2000" dirty="0"/>
          </a:p>
        </p:txBody>
      </p:sp>
      <p:sp>
        <p:nvSpPr>
          <p:cNvPr id="17" name="Shape 13"/>
          <p:cNvSpPr/>
          <p:nvPr/>
        </p:nvSpPr>
        <p:spPr>
          <a:xfrm>
            <a:off x="9052560" y="3108960"/>
            <a:ext cx="2377440" cy="1737360"/>
          </a:xfrm>
          <a:prstGeom prst="roundRect">
            <a:avLst>
              <a:gd name="adj" fmla="val 6316"/>
            </a:avLst>
          </a:prstGeom>
          <a:solidFill>
            <a:srgbClr val="FFF5C7"/>
          </a:solidFill>
          <a:ln w="19050">
            <a:solidFill>
              <a:srgbClr val="F2B705"/>
            </a:solidFill>
            <a:prstDash val="solid"/>
          </a:ln>
        </p:spPr>
      </p:sp>
      <p:sp>
        <p:nvSpPr>
          <p:cNvPr id="18" name="Text 14"/>
          <p:cNvSpPr/>
          <p:nvPr/>
        </p:nvSpPr>
        <p:spPr>
          <a:xfrm>
            <a:off x="9235440" y="3200400"/>
            <a:ext cx="2103120" cy="36576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Kai's card</a:t>
            </a:r>
            <a:endParaRPr lang="en-US" sz="1500" dirty="0"/>
          </a:p>
        </p:txBody>
      </p:sp>
      <p:sp>
        <p:nvSpPr>
          <p:cNvPr id="19" name="Text 15"/>
          <p:cNvSpPr/>
          <p:nvPr/>
        </p:nvSpPr>
        <p:spPr>
          <a:xfrm>
            <a:off x="9235440" y="3611880"/>
            <a:ext cx="2103120" cy="109728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balance 25</a:t>
            </a:r>
            <a:endParaRPr lang="en-US" sz="1500" dirty="0"/>
          </a:p>
        </p:txBody>
      </p:sp>
      <p:sp>
        <p:nvSpPr>
          <p:cNvPr id="20" name="Shape 16"/>
          <p:cNvSpPr/>
          <p:nvPr/>
        </p:nvSpPr>
        <p:spPr>
          <a:xfrm>
            <a:off x="7223760" y="3108960"/>
            <a:ext cx="1280160" cy="548640"/>
          </a:xfrm>
          <a:prstGeom prst="roundRect">
            <a:avLst>
              <a:gd name="adj" fmla="val 13333"/>
            </a:avLst>
          </a:prstGeom>
          <a:solidFill>
            <a:srgbClr val="FFFFFF"/>
          </a:solidFill>
          <a:ln w="15875">
            <a:solidFill>
              <a:srgbClr val="868F8A"/>
            </a:solidFill>
            <a:prstDash val="solid"/>
          </a:ln>
        </p:spPr>
      </p:sp>
      <p:sp>
        <p:nvSpPr>
          <p:cNvPr id="21" name="Text 17"/>
          <p:cNvSpPr/>
          <p:nvPr/>
        </p:nvSpPr>
        <p:spPr>
          <a:xfrm>
            <a:off x="7223760" y="3108960"/>
            <a:ext cx="1280160" cy="54864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kai</a:t>
            </a:r>
            <a:endParaRPr lang="en-US" sz="1500" dirty="0"/>
          </a:p>
        </p:txBody>
      </p:sp>
      <p:sp>
        <p:nvSpPr>
          <p:cNvPr id="22" name="Shape 18"/>
          <p:cNvSpPr/>
          <p:nvPr/>
        </p:nvSpPr>
        <p:spPr>
          <a:xfrm>
            <a:off x="8503920" y="3383280"/>
            <a:ext cx="548640" cy="594360"/>
          </a:xfrm>
          <a:prstGeom prst="line">
            <a:avLst/>
          </a:prstGeom>
          <a:noFill/>
          <a:ln w="19050">
            <a:solidFill>
              <a:srgbClr val="1F2B28"/>
            </a:solidFill>
            <a:prstDash val="solid"/>
            <a:tailEnd type="triangle"/>
          </a:ln>
        </p:spPr>
      </p:sp>
      <p:sp>
        <p:nvSpPr>
          <p:cNvPr id="23" name="Shape 19"/>
          <p:cNvSpPr/>
          <p:nvPr/>
        </p:nvSpPr>
        <p:spPr>
          <a:xfrm>
            <a:off x="7223760" y="4023360"/>
            <a:ext cx="1280160" cy="548640"/>
          </a:xfrm>
          <a:prstGeom prst="roundRect">
            <a:avLst>
              <a:gd name="adj" fmla="val 13333"/>
            </a:avLst>
          </a:prstGeom>
          <a:solidFill>
            <a:srgbClr val="FFFFFF"/>
          </a:solidFill>
          <a:ln w="15875">
            <a:solidFill>
              <a:srgbClr val="868F8A"/>
            </a:solidFill>
            <a:prstDash val="solid"/>
          </a:ln>
        </p:spPr>
      </p:sp>
      <p:sp>
        <p:nvSpPr>
          <p:cNvPr id="24" name="Text 20"/>
          <p:cNvSpPr/>
          <p:nvPr/>
        </p:nvSpPr>
        <p:spPr>
          <a:xfrm>
            <a:off x="7223760" y="4023360"/>
            <a:ext cx="1280160" cy="54864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same</a:t>
            </a:r>
            <a:endParaRPr lang="en-US" sz="1500" dirty="0"/>
          </a:p>
        </p:txBody>
      </p:sp>
      <p:sp>
        <p:nvSpPr>
          <p:cNvPr id="25" name="Shape 21"/>
          <p:cNvSpPr/>
          <p:nvPr/>
        </p:nvSpPr>
        <p:spPr>
          <a:xfrm flipV="1">
            <a:off x="8503920" y="3977640"/>
            <a:ext cx="548640" cy="320040"/>
          </a:xfrm>
          <a:prstGeom prst="line">
            <a:avLst/>
          </a:prstGeom>
          <a:noFill/>
          <a:ln w="19050">
            <a:solidFill>
              <a:srgbClr val="1F2B28"/>
            </a:solidFill>
            <a:prstDash val="solid"/>
            <a:tailEnd type="triangle"/>
          </a:ln>
        </p:spPr>
      </p:sp>
      <p:sp>
        <p:nvSpPr>
          <p:cNvPr id="26" name="Text 22"/>
          <p:cNvSpPr/>
          <p:nvPr/>
        </p:nvSpPr>
        <p:spPr>
          <a:xfrm>
            <a:off x="7223760" y="5120640"/>
            <a:ext cx="438912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Only new makes a copy.</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Returning a private object lets others change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566928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WALLET.JAVA</a:t>
            </a:r>
            <a:endParaRPr lang="en-US" sz="1050" dirty="0"/>
          </a:p>
        </p:txBody>
      </p:sp>
      <p:sp>
        <p:nvSpPr>
          <p:cNvPr id="10" name="Text 6"/>
          <p:cNvSpPr/>
          <p:nvPr/>
        </p:nvSpPr>
        <p:spPr>
          <a:xfrm>
            <a:off x="822960" y="2057400"/>
            <a:ext cx="5120640" cy="2148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Wallet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Card 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Wallet()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card = new Card("Kai", 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Card getCard()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480560"/>
            <a:ext cx="5669280" cy="1618488"/>
          </a:xfrm>
          <a:prstGeom prst="roundRect">
            <a:avLst>
              <a:gd name="adj" fmla="val 6780"/>
            </a:avLst>
          </a:prstGeom>
          <a:solidFill>
            <a:srgbClr val="EEF3F1"/>
          </a:solidFill>
          <a:ln w="12700">
            <a:solidFill>
              <a:srgbClr val="E6E1D6"/>
            </a:solidFill>
            <a:prstDash val="solid"/>
          </a:ln>
        </p:spPr>
      </p:sp>
      <p:sp>
        <p:nvSpPr>
          <p:cNvPr id="12" name="Text 8"/>
          <p:cNvSpPr/>
          <p:nvPr/>
        </p:nvSpPr>
        <p:spPr>
          <a:xfrm>
            <a:off x="822960" y="4663440"/>
            <a:ext cx="5120640" cy="1252728"/>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Wallet mine = new Wallet();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stolen = mine.getCard();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stolen.load(-20);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again = mine.getCard();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System.out.println(again.getBalance());</a:t>
            </a:r>
            <a:endParaRPr lang="en-US" sz="1500" dirty="0"/>
          </a:p>
        </p:txBody>
      </p:sp>
      <p:sp>
        <p:nvSpPr>
          <p:cNvPr id="13" name="Shape 9"/>
          <p:cNvSpPr/>
          <p:nvPr/>
        </p:nvSpPr>
        <p:spPr>
          <a:xfrm>
            <a:off x="6492240" y="1554480"/>
            <a:ext cx="5120640" cy="914400"/>
          </a:xfrm>
          <a:prstGeom prst="roundRect">
            <a:avLst>
              <a:gd name="adj" fmla="val 12000"/>
            </a:avLst>
          </a:prstGeom>
          <a:solidFill>
            <a:srgbClr val="1F2B28"/>
          </a:solidFill>
          <a:ln w="12700">
            <a:solidFill>
              <a:srgbClr val="1F2B28"/>
            </a:solidFill>
            <a:prstDash val="solid"/>
          </a:ln>
        </p:spPr>
      </p:sp>
      <p:sp>
        <p:nvSpPr>
          <p:cNvPr id="14" name="Text 10"/>
          <p:cNvSpPr/>
          <p:nvPr/>
        </p:nvSpPr>
        <p:spPr>
          <a:xfrm>
            <a:off x="6766560" y="1691640"/>
            <a:ext cx="45720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 WITH THIS GETCARD</a:t>
            </a:r>
            <a:endParaRPr lang="en-US" sz="1050" dirty="0"/>
          </a:p>
        </p:txBody>
      </p:sp>
      <p:sp>
        <p:nvSpPr>
          <p:cNvPr id="15" name="Text 11"/>
          <p:cNvSpPr/>
          <p:nvPr/>
        </p:nvSpPr>
        <p:spPr>
          <a:xfrm>
            <a:off x="6766560" y="1965960"/>
            <a:ext cx="45720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p:txBody>
      </p:sp>
      <p:sp>
        <p:nvSpPr>
          <p:cNvPr id="16" name="Text 12"/>
          <p:cNvSpPr/>
          <p:nvPr/>
        </p:nvSpPr>
        <p:spPr>
          <a:xfrm>
            <a:off x="6492240" y="269748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 RETURN A COPY INSTEAD</a:t>
            </a:r>
            <a:endParaRPr lang="en-US" sz="1050" dirty="0"/>
          </a:p>
        </p:txBody>
      </p:sp>
      <p:sp>
        <p:nvSpPr>
          <p:cNvPr id="17" name="Shape 13"/>
          <p:cNvSpPr/>
          <p:nvPr/>
        </p:nvSpPr>
        <p:spPr>
          <a:xfrm>
            <a:off x="6492240" y="3017520"/>
            <a:ext cx="5120640" cy="1371600"/>
          </a:xfrm>
          <a:prstGeom prst="roundRect">
            <a:avLst>
              <a:gd name="adj" fmla="val 8000"/>
            </a:avLst>
          </a:prstGeom>
          <a:solidFill>
            <a:srgbClr val="EEF3F1"/>
          </a:solidFill>
          <a:ln w="12700">
            <a:solidFill>
              <a:srgbClr val="E6E1D6"/>
            </a:solidFill>
            <a:prstDash val="solid"/>
          </a:ln>
        </p:spPr>
      </p:sp>
      <p:sp>
        <p:nvSpPr>
          <p:cNvPr id="18" name="Text 14"/>
          <p:cNvSpPr/>
          <p:nvPr/>
        </p:nvSpPr>
        <p:spPr>
          <a:xfrm>
            <a:off x="6766560" y="3200400"/>
            <a:ext cx="457200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Card getCard()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new Card(card.getName(),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card.getBalance());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9" name="Shape 15"/>
          <p:cNvSpPr/>
          <p:nvPr/>
        </p:nvSpPr>
        <p:spPr>
          <a:xfrm>
            <a:off x="6492240" y="4572000"/>
            <a:ext cx="5120640" cy="914400"/>
          </a:xfrm>
          <a:prstGeom prst="roundRect">
            <a:avLst>
              <a:gd name="adj" fmla="val 12000"/>
            </a:avLst>
          </a:prstGeom>
          <a:solidFill>
            <a:srgbClr val="1F2B28"/>
          </a:solidFill>
          <a:ln w="12700">
            <a:solidFill>
              <a:srgbClr val="1F2B28"/>
            </a:solidFill>
            <a:prstDash val="solid"/>
          </a:ln>
        </p:spPr>
      </p:sp>
      <p:sp>
        <p:nvSpPr>
          <p:cNvPr id="20" name="Text 16"/>
          <p:cNvSpPr/>
          <p:nvPr/>
        </p:nvSpPr>
        <p:spPr>
          <a:xfrm>
            <a:off x="6766560" y="4709160"/>
            <a:ext cx="45720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 WITH THE FIXED GETCARD</a:t>
            </a:r>
            <a:endParaRPr lang="en-US" sz="1050" dirty="0"/>
          </a:p>
        </p:txBody>
      </p:sp>
      <p:sp>
        <p:nvSpPr>
          <p:cNvPr id="21" name="Text 17"/>
          <p:cNvSpPr/>
          <p:nvPr/>
        </p:nvSpPr>
        <p:spPr>
          <a:xfrm>
            <a:off x="6766560" y="4983480"/>
            <a:ext cx="45720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Follow the returns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37160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645920"/>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645920"/>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2880360" y="1554480"/>
            <a:ext cx="8442655"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print? How many Card objects are there?</a:t>
            </a:r>
            <a:endParaRPr lang="en-US" sz="2000" dirty="0"/>
          </a:p>
        </p:txBody>
      </p:sp>
      <p:sp>
        <p:nvSpPr>
          <p:cNvPr id="12" name="Shape 8"/>
          <p:cNvSpPr/>
          <p:nvPr/>
        </p:nvSpPr>
        <p:spPr>
          <a:xfrm>
            <a:off x="868680" y="2121408"/>
            <a:ext cx="6583680" cy="2423160"/>
          </a:xfrm>
          <a:prstGeom prst="roundRect">
            <a:avLst>
              <a:gd name="adj" fmla="val 4528"/>
            </a:avLst>
          </a:prstGeom>
          <a:solidFill>
            <a:srgbClr val="EEF3F1"/>
          </a:solidFill>
          <a:ln w="12700">
            <a:solidFill>
              <a:srgbClr val="E6E1D6"/>
            </a:solidFill>
            <a:prstDash val="solid"/>
          </a:ln>
        </p:spPr>
      </p:sp>
      <p:sp>
        <p:nvSpPr>
          <p:cNvPr id="13" name="Text 9"/>
          <p:cNvSpPr/>
          <p:nvPr/>
        </p:nvSpPr>
        <p:spPr>
          <a:xfrm>
            <a:off x="1143000" y="2304288"/>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4" name="Text 10"/>
          <p:cNvSpPr/>
          <p:nvPr/>
        </p:nvSpPr>
        <p:spPr>
          <a:xfrm>
            <a:off x="1143000" y="2624328"/>
            <a:ext cx="6035040" cy="17373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a = new Card("Ana",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Cashier shop = new Cashier();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b = shop.topUp(a,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Card c = shop.topUp(b,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System.out.println(a.getBalance());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 == c);</a:t>
            </a:r>
            <a:endParaRPr lang="en-US" sz="1500" dirty="0"/>
          </a:p>
        </p:txBody>
      </p:sp>
      <p:sp>
        <p:nvSpPr>
          <p:cNvPr id="15" name="Shape 11"/>
          <p:cNvSpPr/>
          <p:nvPr/>
        </p:nvSpPr>
        <p:spPr>
          <a:xfrm>
            <a:off x="868680" y="4681728"/>
            <a:ext cx="6583680" cy="1371600"/>
          </a:xfrm>
          <a:prstGeom prst="roundRect">
            <a:avLst>
              <a:gd name="adj" fmla="val 8000"/>
            </a:avLst>
          </a:prstGeom>
          <a:solidFill>
            <a:srgbClr val="EEF3F1"/>
          </a:solidFill>
          <a:ln w="12700">
            <a:solidFill>
              <a:srgbClr val="E6E1D6"/>
            </a:solidFill>
            <a:prstDash val="solid"/>
          </a:ln>
        </p:spPr>
      </p:sp>
      <p:sp>
        <p:nvSpPr>
          <p:cNvPr id="16" name="Text 12"/>
          <p:cNvSpPr/>
          <p:nvPr/>
        </p:nvSpPr>
        <p:spPr>
          <a:xfrm>
            <a:off x="1143000" y="4864608"/>
            <a:ext cx="603504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Card topUp(Card c, int amount)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c.load(amount);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3"/>
          <p:cNvSpPr/>
          <p:nvPr/>
        </p:nvSpPr>
        <p:spPr>
          <a:xfrm>
            <a:off x="7726680" y="2121408"/>
            <a:ext cx="3611880" cy="3931920"/>
          </a:xfrm>
          <a:prstGeom prst="roundRect">
            <a:avLst>
              <a:gd name="adj" fmla="val 3038"/>
            </a:avLst>
          </a:prstGeom>
          <a:solidFill>
            <a:srgbClr val="FFFFFF"/>
          </a:solidFill>
          <a:ln w="12700">
            <a:solidFill>
              <a:srgbClr val="E6E1D6"/>
            </a:solidFill>
            <a:prstDash val="solid"/>
          </a:ln>
        </p:spPr>
      </p:sp>
      <p:sp>
        <p:nvSpPr>
          <p:cNvPr id="18" name="Text 14"/>
          <p:cNvSpPr/>
          <p:nvPr/>
        </p:nvSpPr>
        <p:spPr>
          <a:xfrm>
            <a:off x="8001000" y="2304288"/>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ANSWER</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Private data of a parameter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class? You may look inside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Text 4"/>
          <p:cNvSpPr/>
          <p:nvPr/>
        </p:nvSpPr>
        <p:spPr>
          <a:xfrm>
            <a:off x="548640" y="1554480"/>
            <a:ext cx="5394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INSIDE CARD: ALLOWED</a:t>
            </a:r>
            <a:endParaRPr lang="en-US" sz="1050" dirty="0"/>
          </a:p>
        </p:txBody>
      </p:sp>
      <p:sp>
        <p:nvSpPr>
          <p:cNvPr id="9" name="Shape 5"/>
          <p:cNvSpPr/>
          <p:nvPr/>
        </p:nvSpPr>
        <p:spPr>
          <a:xfrm>
            <a:off x="548640" y="1874520"/>
            <a:ext cx="5394960" cy="1188720"/>
          </a:xfrm>
          <a:prstGeom prst="roundRect">
            <a:avLst>
              <a:gd name="adj" fmla="val 9231"/>
            </a:avLst>
          </a:prstGeom>
          <a:solidFill>
            <a:srgbClr val="EEF3F1"/>
          </a:solidFill>
          <a:ln w="12700">
            <a:solidFill>
              <a:srgbClr val="E6E1D6"/>
            </a:solidFill>
            <a:prstDash val="solid"/>
          </a:ln>
        </p:spPr>
      </p:sp>
      <p:sp>
        <p:nvSpPr>
          <p:cNvPr id="10" name="Text 6"/>
          <p:cNvSpPr/>
          <p:nvPr/>
        </p:nvSpPr>
        <p:spPr>
          <a:xfrm>
            <a:off x="822960" y="2057400"/>
            <a:ext cx="4846320" cy="822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boolean beats(Card other)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balance &gt; other.balance;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3200400"/>
            <a:ext cx="539496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3337560"/>
            <a:ext cx="484632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KAI.BEATS(MO) PRINTS</a:t>
            </a:r>
            <a:endParaRPr lang="en-US" sz="1050" dirty="0"/>
          </a:p>
        </p:txBody>
      </p:sp>
      <p:sp>
        <p:nvSpPr>
          <p:cNvPr id="13" name="Text 9"/>
          <p:cNvSpPr/>
          <p:nvPr/>
        </p:nvSpPr>
        <p:spPr>
          <a:xfrm>
            <a:off x="822960" y="3611880"/>
            <a:ext cx="4846320" cy="36576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1600" dirty="0"/>
          </a:p>
        </p:txBody>
      </p:sp>
      <p:sp>
        <p:nvSpPr>
          <p:cNvPr id="14" name="Text 10"/>
          <p:cNvSpPr/>
          <p:nvPr/>
        </p:nvSpPr>
        <p:spPr>
          <a:xfrm>
            <a:off x="6263640" y="1554480"/>
            <a:ext cx="539496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INSIDE CASHIER: NOT ALLOWED</a:t>
            </a:r>
            <a:endParaRPr lang="en-US" sz="1050" dirty="0"/>
          </a:p>
        </p:txBody>
      </p:sp>
      <p:sp>
        <p:nvSpPr>
          <p:cNvPr id="15" name="Shape 11"/>
          <p:cNvSpPr/>
          <p:nvPr/>
        </p:nvSpPr>
        <p:spPr>
          <a:xfrm>
            <a:off x="6263640" y="1874520"/>
            <a:ext cx="5394960" cy="1188720"/>
          </a:xfrm>
          <a:prstGeom prst="roundRect">
            <a:avLst>
              <a:gd name="adj" fmla="val 9231"/>
            </a:avLst>
          </a:prstGeom>
          <a:solidFill>
            <a:srgbClr val="EEF3F1"/>
          </a:solidFill>
          <a:ln w="12700">
            <a:solidFill>
              <a:srgbClr val="E6E1D6"/>
            </a:solidFill>
            <a:prstDash val="solid"/>
          </a:ln>
        </p:spPr>
      </p:sp>
      <p:sp>
        <p:nvSpPr>
          <p:cNvPr id="16" name="Text 12"/>
          <p:cNvSpPr/>
          <p:nvPr/>
        </p:nvSpPr>
        <p:spPr>
          <a:xfrm>
            <a:off x="6537960" y="2057400"/>
            <a:ext cx="4846320" cy="822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int total(Card a, Card b)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a.balance + b.balance;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3"/>
          <p:cNvSpPr/>
          <p:nvPr/>
        </p:nvSpPr>
        <p:spPr>
          <a:xfrm>
            <a:off x="6263640" y="3200400"/>
            <a:ext cx="5394960" cy="868680"/>
          </a:xfrm>
          <a:prstGeom prst="roundRect">
            <a:avLst>
              <a:gd name="adj" fmla="val 12632"/>
            </a:avLst>
          </a:prstGeom>
          <a:solidFill>
            <a:srgbClr val="1F2B28"/>
          </a:solidFill>
          <a:ln w="12700">
            <a:solidFill>
              <a:srgbClr val="1F2B28"/>
            </a:solidFill>
            <a:prstDash val="solid"/>
          </a:ln>
        </p:spPr>
      </p:sp>
      <p:sp>
        <p:nvSpPr>
          <p:cNvPr id="18" name="Text 14"/>
          <p:cNvSpPr/>
          <p:nvPr/>
        </p:nvSpPr>
        <p:spPr>
          <a:xfrm>
            <a:off x="6537960" y="3337560"/>
            <a:ext cx="484632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9" name="Text 15"/>
          <p:cNvSpPr/>
          <p:nvPr/>
        </p:nvSpPr>
        <p:spPr>
          <a:xfrm>
            <a:off x="6537960" y="3611880"/>
            <a:ext cx="4846320" cy="365760"/>
          </a:xfrm>
          <a:prstGeom prst="rect">
            <a:avLst/>
          </a:prstGeom>
          <a:noFill/>
          <a:ln/>
        </p:spPr>
        <p:txBody>
          <a:bodyPr wrap="square" lIns="0" tIns="0" rIns="0" bIns="0" rtlCol="0" anchor="t"/>
          <a:lstStyle/>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error: balance has private access in Card</a:t>
            </a:r>
            <a:endParaRPr lang="en-US" sz="1400" dirty="0"/>
          </a:p>
        </p:txBody>
      </p:sp>
      <p:sp>
        <p:nvSpPr>
          <p:cNvPr id="20" name="Shape 16"/>
          <p:cNvSpPr/>
          <p:nvPr/>
        </p:nvSpPr>
        <p:spPr>
          <a:xfrm>
            <a:off x="548640" y="4343400"/>
            <a:ext cx="11094415" cy="1691640"/>
          </a:xfrm>
          <a:prstGeom prst="roundRect">
            <a:avLst>
              <a:gd name="adj" fmla="val 10811"/>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599432"/>
            <a:ext cx="566928" cy="566928"/>
          </a:xfrm>
          <a:prstGeom prst="rect">
            <a:avLst/>
          </a:prstGeom>
        </p:spPr>
      </p:pic>
      <p:sp>
        <p:nvSpPr>
          <p:cNvPr id="22" name="Text 17"/>
          <p:cNvSpPr/>
          <p:nvPr/>
        </p:nvSpPr>
        <p:spPr>
          <a:xfrm>
            <a:off x="1600200" y="4480560"/>
            <a:ext cx="9768535" cy="14173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Code may use the private variables and methods of a parameter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only when the parameter's type is the class the code is in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Everywhere else, use the accessors.</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line compiles in Cashier?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Cashier method has a parameter Card a. Which line compiles?</a:t>
            </a:r>
            <a:endParaRPr lang="en-US" sz="2200" dirty="0"/>
          </a:p>
        </p:txBody>
      </p:sp>
      <p:sp>
        <p:nvSpPr>
          <p:cNvPr id="12" name="Shape 8"/>
          <p:cNvSpPr/>
          <p:nvPr/>
        </p:nvSpPr>
        <p:spPr>
          <a:xfrm>
            <a:off x="868680" y="2971800"/>
            <a:ext cx="10469880" cy="640080"/>
          </a:xfrm>
          <a:prstGeom prst="roundRect">
            <a:avLst>
              <a:gd name="adj" fmla="val 14286"/>
            </a:avLst>
          </a:prstGeom>
          <a:solidFill>
            <a:srgbClr val="FFFFFF"/>
          </a:solidFill>
          <a:ln w="12700">
            <a:solidFill>
              <a:srgbClr val="FFFFFF"/>
            </a:solidFill>
            <a:prstDash val="solid"/>
          </a:ln>
        </p:spPr>
      </p:sp>
      <p:sp>
        <p:nvSpPr>
          <p:cNvPr id="13" name="Text 9"/>
          <p:cNvSpPr/>
          <p:nvPr/>
        </p:nvSpPr>
        <p:spPr>
          <a:xfrm>
            <a:off x="1051560" y="2971800"/>
            <a:ext cx="457200" cy="6400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Text 10"/>
          <p:cNvSpPr/>
          <p:nvPr/>
        </p:nvSpPr>
        <p:spPr>
          <a:xfrm>
            <a:off x="1600200" y="2971800"/>
            <a:ext cx="96012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return a.balance;</a:t>
            </a:r>
            <a:endParaRPr lang="en-US" sz="1800" dirty="0"/>
          </a:p>
        </p:txBody>
      </p:sp>
      <p:sp>
        <p:nvSpPr>
          <p:cNvPr id="15" name="Shape 11"/>
          <p:cNvSpPr/>
          <p:nvPr/>
        </p:nvSpPr>
        <p:spPr>
          <a:xfrm>
            <a:off x="868680" y="3749040"/>
            <a:ext cx="10469880" cy="640080"/>
          </a:xfrm>
          <a:prstGeom prst="roundRect">
            <a:avLst>
              <a:gd name="adj" fmla="val 14286"/>
            </a:avLst>
          </a:prstGeom>
          <a:solidFill>
            <a:srgbClr val="FFFFFF"/>
          </a:solidFill>
          <a:ln w="12700">
            <a:solidFill>
              <a:srgbClr val="FFFFFF"/>
            </a:solidFill>
            <a:prstDash val="solid"/>
          </a:ln>
        </p:spPr>
      </p:sp>
      <p:sp>
        <p:nvSpPr>
          <p:cNvPr id="16" name="Text 12"/>
          <p:cNvSpPr/>
          <p:nvPr/>
        </p:nvSpPr>
        <p:spPr>
          <a:xfrm>
            <a:off x="1051560" y="3749040"/>
            <a:ext cx="457200" cy="6400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7" name="Text 13"/>
          <p:cNvSpPr/>
          <p:nvPr/>
        </p:nvSpPr>
        <p:spPr>
          <a:xfrm>
            <a:off x="1600200" y="3749040"/>
            <a:ext cx="96012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return a.getBalance();</a:t>
            </a:r>
            <a:endParaRPr lang="en-US" sz="1800" dirty="0"/>
          </a:p>
        </p:txBody>
      </p:sp>
      <p:sp>
        <p:nvSpPr>
          <p:cNvPr id="18" name="Shape 14"/>
          <p:cNvSpPr/>
          <p:nvPr/>
        </p:nvSpPr>
        <p:spPr>
          <a:xfrm>
            <a:off x="868680" y="4526280"/>
            <a:ext cx="10469880" cy="640080"/>
          </a:xfrm>
          <a:prstGeom prst="roundRect">
            <a:avLst>
              <a:gd name="adj" fmla="val 14286"/>
            </a:avLst>
          </a:prstGeom>
          <a:solidFill>
            <a:srgbClr val="FFFFFF"/>
          </a:solidFill>
          <a:ln w="12700">
            <a:solidFill>
              <a:srgbClr val="FFFFFF"/>
            </a:solidFill>
            <a:prstDash val="solid"/>
          </a:ln>
        </p:spPr>
      </p:sp>
      <p:sp>
        <p:nvSpPr>
          <p:cNvPr id="19" name="Text 15"/>
          <p:cNvSpPr/>
          <p:nvPr/>
        </p:nvSpPr>
        <p:spPr>
          <a:xfrm>
            <a:off x="1051560" y="4526280"/>
            <a:ext cx="457200" cy="6400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0" name="Text 16"/>
          <p:cNvSpPr/>
          <p:nvPr/>
        </p:nvSpPr>
        <p:spPr>
          <a:xfrm>
            <a:off x="1600200" y="4526280"/>
            <a:ext cx="96012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a.balance = 0;</a:t>
            </a:r>
            <a:endParaRPr lang="en-US" sz="1800" dirty="0"/>
          </a:p>
        </p:txBody>
      </p:sp>
      <p:sp>
        <p:nvSpPr>
          <p:cNvPr id="21" name="Shape 17"/>
          <p:cNvSpPr/>
          <p:nvPr/>
        </p:nvSpPr>
        <p:spPr>
          <a:xfrm>
            <a:off x="868680" y="5303520"/>
            <a:ext cx="10469880" cy="640080"/>
          </a:xfrm>
          <a:prstGeom prst="roundRect">
            <a:avLst>
              <a:gd name="adj" fmla="val 14286"/>
            </a:avLst>
          </a:prstGeom>
          <a:solidFill>
            <a:srgbClr val="FFFFFF"/>
          </a:solidFill>
          <a:ln w="12700">
            <a:solidFill>
              <a:srgbClr val="FFFFFF"/>
            </a:solidFill>
            <a:prstDash val="solid"/>
          </a:ln>
        </p:spPr>
      </p:sp>
      <p:sp>
        <p:nvSpPr>
          <p:cNvPr id="22" name="Text 18"/>
          <p:cNvSpPr/>
          <p:nvPr/>
        </p:nvSpPr>
        <p:spPr>
          <a:xfrm>
            <a:off x="1051560" y="5303520"/>
            <a:ext cx="457200" cy="64008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3" name="Text 19"/>
          <p:cNvSpPr/>
          <p:nvPr/>
        </p:nvSpPr>
        <p:spPr>
          <a:xfrm>
            <a:off x="1600200" y="5303520"/>
            <a:ext cx="96012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return a.name.length();</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Reference</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address of an object; what a variable of a class type holds.</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Alias</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of two or more variables that refer to the same object.</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Mutable</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object whose state can change after it is built.</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Immutable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object that can never change, like a String.</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Specification</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What a method is supposed to do; callers rely on it.</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Side effect</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change to a passed object that the specification did not ask for.</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object, or a new one?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3.6 Passing and Returning References of an Object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Tell your partner one way a method can change your object, and one way it can't.</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parameter gets a copy of the ______, so calling a ______ through it changes my object, but assigning it a ______ object doesn't.</a:t>
            </a:r>
            <a:endParaRPr lang="en-US" sz="20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Same Bucket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3.6: Methods: Passing and Returning References of an Object</dc:title>
  <dc:subject>PptxGenJS Presentation</dc:subject>
  <dc:creator>Hopper</dc:creator>
  <cp:lastModifiedBy>Hopper</cp:lastModifiedBy>
  <cp:revision>1</cp:revision>
  <dcterms:created xsi:type="dcterms:W3CDTF">2026-10-16T19:49:29Z</dcterms:created>
  <dcterms:modified xsi:type="dcterms:W3CDTF">2026-10-16T19:49:29Z</dcterms:modified>
</cp:coreProperties>
</file>