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3.5: students write their own methods. In 1.11 to 1.15 they called methods someone else wrote; in 3.3 they saw short void methods with no parameters; in 3.4 they wrote constructors. Today: void and non-void methods, mutators and accessors, return statements, and call by value for primitive parameters. Every parameter and return value today is a primitive; passing and returning objects is 3.6, and static methods we write are 3.7.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pairs 2 minutes. Requests 1 and 3 give an answer back and leave the bottle alone; requests 2 and 4 change the bottle and give nothing back. That split is today's lesson: methods that return a value, and methods that change the object.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Goals 1 and 3 are the two kinds of methods; goal 5 is where most tracing mistakes happen.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void method does a job and hands nothing back. A mutator is a void method whose job is changing the object.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the headers word by word. Both are public and have a name and a parameter list. The difference is the word before the name: void means nothing comes back; a type means one value of that type comes back. A void call is a statement on its own; a non-void call is a value you can print or store.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drink is a mutator: it uses its parameter to change the instance variable ounces, and it is void because its job is the change, not an answer. Trace: 24 - 10 is 14. Then 14 - 30 is -16, which the if catches and sets to 0. getOunces is an accessor: it returns a copy of ounces and changes nothing.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versions compute 2 * 15 = 30 minutes. The buggy one stores the answer in coins, a parameter that disappears when addTime ends, so minutes stays 0. A mutator must assign to the instance variable. Ask: which variable is on the left of the =?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10, then 6. Dimmer has no constructor, so level starts at its default, 0 (Topic 3.4). up(3) makes 3; up(9) makes 12, and the if caps it at 10; the first println shows 10. up(-4) makes 6. Each call to the mutator changes the same object's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non-void method returns exactly one value. An accessor is a non-void method that reports an instance variable.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area returns an int: width * height is evaluated to 24 and that value replaces the call, so a + 1 prints 25. ratio has return type double and casts before dividing, so 6 / 4 becomes 1.5. The return expression must be compatible with the return type. This is called return by value: the value is sent back, not the variables.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getOunces returns a copy of the value in ounces. Storing it in left and then changing left changes only the copy; the bottle still holds 24. An accessor lets other classes read an instance variable without being able to change it. Trying to assign to the call does not compile: a call is a value, not a variable.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drink is void, so there is nothing to print; call it on its own line. Right: the header promises an int but ounces / 2.0 is a double, so the return does not fit. Fix by returning ounces / 2 (int division) or by changing the return type to double. The reverse direction is fine: an int expression can be returned from a double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C. The body returns ounces &gt; 0, a boolean, so the return type must be boolean. A: a void method cannot return a value. B: a boolean cannot be converted to int. D: every method needs a return type. Each wrong choice was compiled; javac rejects A, B, and 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return does two jobs: it sends a value back, and it ends the method right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Trace each book. early: -2 &lt;= 0, so return 0 ends the method; nothing below runs. late: both ifs are false, so the last line returns 3 * 25 = 75. lost: the first if is false, the second is true, so it returns 500 and the multiplication never runs. No else is needed, because a return leaves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Savings of 15 a week. Goal 100: totals 15, 30, 45, 60, 75, 90, 105; in week 7 the total reaches the goal, so return week ends the loop and the method at once, returning 7. Goal 1000: the loop runs all 52 weeks (780 at most), never returns early, and return -1 runs after the loop.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a statement right after return in the same block can never run, so Java refuses to compile it; move it above the return. Right: when weekly is 100 or less, isRich reaches the end without returning anything, but it promised a boolean. Fix: add return false; after the if, or return the comparison itself: return weekly &gt; 100;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argument is a primitive, the parameter gets a copy of its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 receives a copy of 250 in points. It changes points to 25 and adds that to tickets, which lasts because tickets is an instance variable. main's score is a different variable that was never touched, so it still prints 250. Changes to a primitive parameter vanish when the method ends; only instance variables keep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6 9. getGallons returns a copy of 3; main doubles its own copy to 6. fill receives a copy of 6, adds it to gallons (3 + 6 = 9), then sets its parameter to 0, which changes nothing outside the method. So extra is still 6 and gallons is 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ask for a header from today that fits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explain using the sentence starter; cold-call two pairs. Listen for: a mutator changes instance variables and is usually void; an accessor returns a copy and changes nothing; return ends the method. Then hand out the Give It Back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3  ·  TOPIC 3.5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Give It Back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Methods: how to write them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3.5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Ask it, or tell it?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requests give you an answer back? Which ones change the bottle?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3108960"/>
            <a:ext cx="6217920" cy="2560320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88720" y="333756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THINGS YOU CAN ASK A WATER BOTTLE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88720" y="3703320"/>
            <a:ext cx="5669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1.  How many ounces are left?</a:t>
            </a:r>
            <a:endParaRPr lang="en-US" sz="2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2.  Drink 10 ounces.</a:t>
            </a:r>
            <a:endParaRPr lang="en-US" sz="2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3.  Are you empty?</a:t>
            </a:r>
            <a:endParaRPr lang="en-US" sz="2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4.  Refill to the top.</a:t>
            </a:r>
            <a:endParaRPr lang="en-US" sz="2100" dirty="0"/>
          </a:p>
        </p:txBody>
      </p:sp>
      <p:sp>
        <p:nvSpPr>
          <p:cNvPr id="15" name="Text 11"/>
          <p:cNvSpPr/>
          <p:nvPr/>
        </p:nvSpPr>
        <p:spPr>
          <a:xfrm>
            <a:off x="7406640" y="3246120"/>
            <a:ext cx="3840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method is how an object answers a request. Which requests need the object to hand something back?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can...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554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1371600" y="1554480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Write a void method and call it as a statement on its own.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548640" y="2304288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3042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1371600" y="2304288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Write a mutator that uses its parameters to change instance variables.</a:t>
            </a:r>
            <a:endParaRPr lang="en-US" sz="1900" dirty="0"/>
          </a:p>
        </p:txBody>
      </p:sp>
      <p:sp>
        <p:nvSpPr>
          <p:cNvPr id="14" name="Shape 10"/>
          <p:cNvSpPr/>
          <p:nvPr/>
        </p:nvSpPr>
        <p:spPr>
          <a:xfrm>
            <a:off x="548640" y="3054096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0540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1371600" y="3054096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Write a non-void method whose return value matches its return type.</a:t>
            </a:r>
            <a:endParaRPr lang="en-US" sz="1900" dirty="0"/>
          </a:p>
        </p:txBody>
      </p:sp>
      <p:sp>
        <p:nvSpPr>
          <p:cNvPr id="17" name="Shape 13"/>
          <p:cNvSpPr/>
          <p:nvPr/>
        </p:nvSpPr>
        <p:spPr>
          <a:xfrm>
            <a:off x="548640" y="3803904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38039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1371600" y="3803904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Write an accessor and explain why the caller gets a copy.</a:t>
            </a:r>
            <a:endParaRPr lang="en-US" sz="1900" dirty="0"/>
          </a:p>
        </p:txBody>
      </p:sp>
      <p:sp>
        <p:nvSpPr>
          <p:cNvPr id="20" name="Shape 16"/>
          <p:cNvSpPr/>
          <p:nvPr/>
        </p:nvSpPr>
        <p:spPr>
          <a:xfrm>
            <a:off x="548640" y="4553712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455371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Text 18"/>
          <p:cNvSpPr/>
          <p:nvPr/>
        </p:nvSpPr>
        <p:spPr>
          <a:xfrm>
            <a:off x="1371600" y="4553712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Trace exactly where a method stops when return runs.</a:t>
            </a:r>
            <a:endParaRPr lang="en-US" sz="1900" dirty="0"/>
          </a:p>
        </p:txBody>
      </p:sp>
      <p:sp>
        <p:nvSpPr>
          <p:cNvPr id="23" name="Shape 19"/>
          <p:cNvSpPr/>
          <p:nvPr/>
        </p:nvSpPr>
        <p:spPr>
          <a:xfrm>
            <a:off x="548640" y="5303520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48640" y="5303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6</a:t>
            </a:r>
            <a:endParaRPr lang="en-US" sz="2000" dirty="0"/>
          </a:p>
        </p:txBody>
      </p:sp>
      <p:sp>
        <p:nvSpPr>
          <p:cNvPr id="25" name="Text 21"/>
          <p:cNvSpPr/>
          <p:nvPr/>
        </p:nvSpPr>
        <p:spPr>
          <a:xfrm>
            <a:off x="1371600" y="5303520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why changing a primitive parameter never changes the argument.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Void methods that change things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kinds of method headers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394960" cy="3246120"/>
          </a:xfrm>
          <a:prstGeom prst="roundRect">
            <a:avLst>
              <a:gd name="adj" fmla="val 5634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78308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VOID: HANDS NOTHING BACK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68680" y="224028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HEADER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5146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void drink(int amount)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868680" y="310896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CALL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68680" y="33832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b.drink(10);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868680" y="39776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call is a statement on its own line.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6263640" y="1554480"/>
            <a:ext cx="5394960" cy="3246120"/>
          </a:xfrm>
          <a:prstGeom prst="roundRect">
            <a:avLst>
              <a:gd name="adj" fmla="val 563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583680" y="178308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D4F9E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NON-VOID: RETURNS ONE VALUE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6583680" y="224028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HEADER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6583680" y="25146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int getOunces()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6583680" y="310896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CALL</a:t>
            </a:r>
            <a:endParaRPr lang="en-US" sz="1050" dirty="0"/>
          </a:p>
        </p:txBody>
      </p:sp>
      <p:sp>
        <p:nvSpPr>
          <p:cNvPr id="20" name="Text 16"/>
          <p:cNvSpPr/>
          <p:nvPr/>
        </p:nvSpPr>
        <p:spPr>
          <a:xfrm>
            <a:off x="6583680" y="33832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left = b.getOunces();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6583680" y="39776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call is a value: print it or store it.</a:t>
            </a:r>
            <a:endParaRPr lang="en-US" sz="1700" dirty="0"/>
          </a:p>
        </p:txBody>
      </p:sp>
      <p:sp>
        <p:nvSpPr>
          <p:cNvPr id="22" name="Shape 18"/>
          <p:cNvSpPr/>
          <p:nvPr/>
        </p:nvSpPr>
        <p:spPr>
          <a:xfrm>
            <a:off x="548640" y="4983480"/>
            <a:ext cx="11094415" cy="1051560"/>
          </a:xfrm>
          <a:prstGeom prst="roundRect">
            <a:avLst>
              <a:gd name="adj" fmla="val 173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pic>
        <p:nvPicPr>
          <p:cNvPr id="23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239512"/>
            <a:ext cx="566928" cy="566928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600200" y="5120640"/>
            <a:ext cx="9768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Every header needs 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return type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before the name: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void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or the type of the one value that comes back.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mutator changes the object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212080" cy="4526280"/>
          </a:xfrm>
          <a:prstGeom prst="roundRect">
            <a:avLst>
              <a:gd name="adj" fmla="val 242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WATERBOTTLE.JAVA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6634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WaterBottle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ounces;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WaterBottle(int start)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ounces = start;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drink(int amount)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ounces = ounces - amount;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if (ounces &lt; 0)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ounces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getOunces()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ounces;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989320" y="1554480"/>
            <a:ext cx="5623560" cy="1965960"/>
          </a:xfrm>
          <a:prstGeom prst="roundRect">
            <a:avLst>
              <a:gd name="adj" fmla="val 558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263640" y="1737360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MAIN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263640" y="2057400"/>
            <a:ext cx="5074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WaterBottle b = new WaterBottle(24);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b.drink(10);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System.out.println(b.getOunces());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b.drink(30);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System.out.println(b.getOunces());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5989320" y="3657600"/>
            <a:ext cx="5623560" cy="109728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263640" y="37947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263640" y="4069080"/>
            <a:ext cx="5074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14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989320" y="4892040"/>
            <a:ext cx="5623560" cy="1188720"/>
          </a:xfrm>
          <a:prstGeom prst="roundRect">
            <a:avLst>
              <a:gd name="adj" fmla="val 15385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09360" y="502920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Mutator: 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method that changes instance variables. Often void.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Changing the parameter changes nothing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60120"/>
          </a:xfrm>
          <a:prstGeom prst="roundRect">
            <a:avLst>
              <a:gd name="adj" fmla="val 19048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parameter disappears when the method ends. A mutator must put its result in an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instance variable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548640" y="2743200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BUG: STORES IN THE PARAMETER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548640" y="3063240"/>
            <a:ext cx="5394960" cy="1143000"/>
          </a:xfrm>
          <a:prstGeom prst="roundRect">
            <a:avLst>
              <a:gd name="adj" fmla="val 96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822960" y="324612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addTime(int coins)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coins = minutes + coins * 15;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548640" y="4343400"/>
            <a:ext cx="5394960" cy="960120"/>
          </a:xfrm>
          <a:prstGeom prst="roundRect">
            <a:avLst>
              <a:gd name="adj" fmla="val 1142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22960" y="448056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AFTER ADDTIME(2), GETMINUTES() RETURNS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47548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6263640" y="2743200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FIXED: STORES IN MINUTES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6263640" y="3063240"/>
            <a:ext cx="5394960" cy="1143000"/>
          </a:xfrm>
          <a:prstGeom prst="roundRect">
            <a:avLst>
              <a:gd name="adj" fmla="val 96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537960" y="324612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addTime(int coins)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minutes = minutes + coins * 15;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6263640" y="4343400"/>
            <a:ext cx="5394960" cy="960120"/>
          </a:xfrm>
          <a:prstGeom prst="roundRect">
            <a:avLst>
              <a:gd name="adj" fmla="val 1142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537960" y="448056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AFTER ADDTIME(2), GETMINUTES() RETURNS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6537960" y="47548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30</a:t>
            </a:r>
            <a:endParaRPr lang="en-US" sz="2000" dirty="0"/>
          </a:p>
        </p:txBody>
      </p:sp>
      <p:sp>
        <p:nvSpPr>
          <p:cNvPr id="23" name="Text 18"/>
          <p:cNvSpPr/>
          <p:nvPr/>
        </p:nvSpPr>
        <p:spPr>
          <a:xfrm>
            <a:off x="548640" y="548640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Both start with minutes at 0.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Turn it up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371600"/>
            <a:ext cx="11094415" cy="4754880"/>
          </a:xfrm>
          <a:prstGeom prst="roundRect">
            <a:avLst>
              <a:gd name="adj" fmla="val 4808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645920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64592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2880360" y="1554480"/>
            <a:ext cx="8442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does main print?</a:t>
            </a:r>
            <a:endParaRPr lang="en-US" sz="2000" dirty="0"/>
          </a:p>
        </p:txBody>
      </p:sp>
      <p:sp>
        <p:nvSpPr>
          <p:cNvPr id="12" name="Shape 8"/>
          <p:cNvSpPr/>
          <p:nvPr/>
        </p:nvSpPr>
        <p:spPr>
          <a:xfrm>
            <a:off x="868680" y="2121408"/>
            <a:ext cx="4754880" cy="3886200"/>
          </a:xfrm>
          <a:prstGeom prst="roundRect">
            <a:avLst>
              <a:gd name="adj" fmla="val 282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2304288"/>
            <a:ext cx="4206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Dimmer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level;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up(int step)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level = level + step;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if (level &gt; 10)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level = 10;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getLevel()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level;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5852160" y="2121408"/>
            <a:ext cx="5486400" cy="2240280"/>
          </a:xfrm>
          <a:prstGeom prst="roundRect">
            <a:avLst>
              <a:gd name="adj" fmla="val 489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126480" y="230428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MAIN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126480" y="2624328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Dimmer d = new Dimmer();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d.up(3);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d.up(9);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System.out.println(d.getLevel());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d.up(-4);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System.out.println(d.getLevel());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5852160" y="4498848"/>
            <a:ext cx="5486400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126480" y="46360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YOUR OUTPUT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Methods that hand a value back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call becomes the returned value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760720" cy="4526280"/>
          </a:xfrm>
          <a:prstGeom prst="roundRect">
            <a:avLst>
              <a:gd name="adj" fmla="val 242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RECTANGLE.JAVA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212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Rectangle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width;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height;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Rectangle(int w, int h)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width = w;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height = h;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area()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width * height;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double ratio()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(double) width / height;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6537960" y="1554480"/>
            <a:ext cx="5074920" cy="1737360"/>
          </a:xfrm>
          <a:prstGeom prst="roundRect">
            <a:avLst>
              <a:gd name="adj" fmla="val 631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812280" y="1737360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MAIN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812280" y="2057400"/>
            <a:ext cx="4526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Rectangle r = new Rectangle(6, 4);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a = r.area();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System.out.println(a + 1);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System.out.println(r.ratio());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537960" y="3429000"/>
            <a:ext cx="5074920" cy="109728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812280" y="35661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812280" y="3840480"/>
            <a:ext cx="4526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1.5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6537960" y="4663440"/>
            <a:ext cx="5074920" cy="1417320"/>
          </a:xfrm>
          <a:prstGeom prst="roundRect">
            <a:avLst>
              <a:gd name="adj" fmla="val 12903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858000" y="4800600"/>
            <a:ext cx="4480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return evaluates the expression and sends back its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value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It must fit the return type.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 accessor hands back a copy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766560" cy="1737360"/>
          </a:xfrm>
          <a:prstGeom prst="roundRect">
            <a:avLst>
              <a:gd name="adj" fmla="val 631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MAIN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217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WaterBottle b = new WaterBottle(24);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left = b.getOunces();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left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System.out.println(left + " " + b.getOunces());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7589520" y="1554480"/>
            <a:ext cx="4023360" cy="1737360"/>
          </a:xfrm>
          <a:prstGeom prst="roundRect">
            <a:avLst>
              <a:gd name="adj" fmla="val 631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86384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7863840" y="1965960"/>
            <a:ext cx="3474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0 24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474720"/>
            <a:ext cx="11094415" cy="960120"/>
          </a:xfrm>
          <a:prstGeom prst="roundRect">
            <a:avLst>
              <a:gd name="adj" fmla="val 19048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3730752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00200" y="3611880"/>
            <a:ext cx="9768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Accessor: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non-void method that returns a copy of an instance variable's value. Changing the copy never changes the object.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548640" y="4617720"/>
            <a:ext cx="6766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TRYING TO CHANGE THE VALUE THROUGH THE CALL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548640" y="4937760"/>
            <a:ext cx="6766560" cy="868680"/>
          </a:xfrm>
          <a:prstGeom prst="roundRect">
            <a:avLst>
              <a:gd name="adj" fmla="val 12632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822960" y="5120640"/>
            <a:ext cx="6217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b.getOunces() = 0;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7589520" y="4937760"/>
            <a:ext cx="4023360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7863840" y="507492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7863840" y="53492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unexpected type</a:t>
            </a:r>
            <a:endParaRPr lang="en-US" sz="1500" dirty="0"/>
          </a:p>
        </p:txBody>
      </p:sp>
      <p:sp>
        <p:nvSpPr>
          <p:cNvPr id="23" name="Text 18"/>
          <p:cNvSpPr/>
          <p:nvPr/>
        </p:nvSpPr>
        <p:spPr>
          <a:xfrm>
            <a:off x="548640" y="5870448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call is a value, not a variable.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call must match the return type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548640" y="1554480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USING A VOID CALL AS A VALUE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548640" y="1874520"/>
            <a:ext cx="5394960" cy="1188720"/>
          </a:xfrm>
          <a:prstGeom prst="roundRect">
            <a:avLst>
              <a:gd name="adj" fmla="val 923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22960" y="205740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System.out.println(b.drink(5));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3200400"/>
            <a:ext cx="5394960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333756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36118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'void' type not allowed here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548640" y="457200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Fix: b.drink(5); on its own line.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6263640" y="1554480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RETURNING A DOUBLE FROM AN INT METHOD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63640" y="1874520"/>
            <a:ext cx="5394960" cy="1188720"/>
          </a:xfrm>
          <a:prstGeom prst="roundRect">
            <a:avLst>
              <a:gd name="adj" fmla="val 923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6537960" y="205740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int half()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return ounces / 2.0;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6263640" y="3200400"/>
            <a:ext cx="5394960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537960" y="333756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20" name="Text 16"/>
          <p:cNvSpPr/>
          <p:nvPr/>
        </p:nvSpPr>
        <p:spPr>
          <a:xfrm>
            <a:off x="6537960" y="36118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incompatible types: possible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lossy conversion from double to int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6263640" y="457200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Fix: return type double, or ounces / 2.</a:t>
            </a:r>
            <a:endParaRPr lang="en-US" sz="1700" dirty="0"/>
          </a:p>
        </p:txBody>
      </p:sp>
      <p:sp>
        <p:nvSpPr>
          <p:cNvPr id="22" name="Shape 18"/>
          <p:cNvSpPr/>
          <p:nvPr/>
        </p:nvSpPr>
        <p:spPr>
          <a:xfrm>
            <a:off x="548640" y="5166360"/>
            <a:ext cx="11094415" cy="868680"/>
          </a:xfrm>
          <a:prstGeom prst="roundRect">
            <a:avLst>
              <a:gd name="adj" fmla="val 21053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23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422392"/>
            <a:ext cx="566928" cy="566928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600200" y="5303520"/>
            <a:ext cx="976853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Ask two questions: does this method return anything? If so, does the returned value fit the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return type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?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Pick the header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header fits this body inside WaterBottle?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4206240" cy="1371600"/>
          </a:xfrm>
          <a:prstGeom prst="roundRect">
            <a:avLst>
              <a:gd name="adj" fmla="val 8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????? {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return ounces &gt; 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5349240" y="2971800"/>
            <a:ext cx="5989320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532120" y="2971800"/>
            <a:ext cx="457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080760" y="2971800"/>
            <a:ext cx="5120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void hasWater()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349240" y="3685032"/>
            <a:ext cx="5989320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532120" y="3685032"/>
            <a:ext cx="457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6080760" y="3685032"/>
            <a:ext cx="5120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int hasWater()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5349240" y="4398264"/>
            <a:ext cx="5989320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532120" y="4398264"/>
            <a:ext cx="457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</a:t>
            </a:r>
            <a:endParaRPr lang="en-US" sz="2000" dirty="0"/>
          </a:p>
        </p:txBody>
      </p:sp>
      <p:sp>
        <p:nvSpPr>
          <p:cNvPr id="22" name="Text 18"/>
          <p:cNvSpPr/>
          <p:nvPr/>
        </p:nvSpPr>
        <p:spPr>
          <a:xfrm>
            <a:off x="6080760" y="4398264"/>
            <a:ext cx="5120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boolean hasWater()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5349240" y="5111496"/>
            <a:ext cx="5989320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532120" y="5111496"/>
            <a:ext cx="457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B5A4D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</a:t>
            </a:r>
            <a:endParaRPr lang="en-US" sz="2000" dirty="0"/>
          </a:p>
        </p:txBody>
      </p:sp>
      <p:sp>
        <p:nvSpPr>
          <p:cNvPr id="25" name="Text 21"/>
          <p:cNvSpPr/>
          <p:nvPr/>
        </p:nvSpPr>
        <p:spPr>
          <a:xfrm>
            <a:off x="6080760" y="5111496"/>
            <a:ext cx="5120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hasWater()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Return ends the method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first return that runs wins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257800" cy="4526280"/>
          </a:xfrm>
          <a:prstGeom prst="roundRect">
            <a:avLst>
              <a:gd name="adj" fmla="val 242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709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LIBRARYBOOK.JAVA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709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LibraryBook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daysLate;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LibraryBook(int days)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daysLate = days;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fine()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if (daysLate &lt;= 0)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return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if (daysLate &gt; 20)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return 500;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daysLate * 25;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989320" y="1554480"/>
            <a:ext cx="5623560" cy="2240280"/>
          </a:xfrm>
          <a:prstGeom prst="roundRect">
            <a:avLst>
              <a:gd name="adj" fmla="val 489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263640" y="1737360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MAIN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263640" y="2057400"/>
            <a:ext cx="5074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LibraryBook early = new LibraryBook(-2);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LibraryBook late = new LibraryBook(3);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LibraryBook lost = new LibraryBook(30);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System.out.println(early.fine());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System.out.println(late.fine());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System.out.println(lost.fine());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5989320" y="3931920"/>
            <a:ext cx="5623560" cy="1371600"/>
          </a:xfrm>
          <a:prstGeom prst="roundRect">
            <a:avLst>
              <a:gd name="adj" fmla="val 8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263640" y="4069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263640" y="4343400"/>
            <a:ext cx="5074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500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5989320" y="5486400"/>
            <a:ext cx="5623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return inside an if ends the whole method.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return inside a loop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3200400"/>
          </a:xfrm>
          <a:prstGeom prst="roundRect">
            <a:avLst>
              <a:gd name="adj" fmla="val 3429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 CLASS SAVINGS (WEEKLY IS 15)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int weeksUntil(int goal)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int total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for (int week = 1; week &lt;= 52; week++)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total = total + weekly;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if (total &gt;= goal)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return week;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return -1;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4892040"/>
            <a:ext cx="6675120" cy="1188720"/>
          </a:xfrm>
          <a:prstGeom prst="roundRect">
            <a:avLst>
              <a:gd name="adj" fmla="val 923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50749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Savings s = new Savings(15);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System.out.println(s.weeksUntil(100));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System.out.println(s.weeksUntil(1000));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7498080" y="1554480"/>
            <a:ext cx="4114800" cy="1143000"/>
          </a:xfrm>
          <a:prstGeom prst="roundRect">
            <a:avLst>
              <a:gd name="adj" fmla="val 96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77240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7772400" y="196596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-1</a:t>
            </a:r>
            <a:endParaRPr lang="en-US" sz="2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2880360"/>
          <a:ext cx="41148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1097280"/>
                <a:gridCol w="21031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week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total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&gt;= 100?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15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...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...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90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7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105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yes: return 7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Text 12"/>
          <p:cNvSpPr/>
          <p:nvPr/>
        </p:nvSpPr>
        <p:spPr>
          <a:xfrm>
            <a:off x="7498080" y="530352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Goal 1000 is never reached, so return -1 runs.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Every path needs a return, and nothing after it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548640" y="1554480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CODE AFTER RETURN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548640" y="1874520"/>
            <a:ext cx="5394960" cy="1737360"/>
          </a:xfrm>
          <a:prstGeom prst="roundRect">
            <a:avLst>
              <a:gd name="adj" fmla="val 631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22960" y="205740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int yearly()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return weekly * 52;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System.out.println("done");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3749040"/>
            <a:ext cx="5394960" cy="914400"/>
          </a:xfrm>
          <a:prstGeom prst="roundRect">
            <a:avLst>
              <a:gd name="adj" fmla="val 12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38862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16052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unreachable statement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548640" y="480060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Fix: move the println above the return.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6263640" y="1554480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PATH WITH NO RETURN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63640" y="1874520"/>
            <a:ext cx="5394960" cy="1737360"/>
          </a:xfrm>
          <a:prstGeom prst="roundRect">
            <a:avLst>
              <a:gd name="adj" fmla="val 631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6537960" y="205740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public boolean isRich()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(weekly &gt; 100)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true;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6263640" y="3749040"/>
            <a:ext cx="5394960" cy="914400"/>
          </a:xfrm>
          <a:prstGeom prst="roundRect">
            <a:avLst>
              <a:gd name="adj" fmla="val 12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537960" y="38862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20" name="Text 16"/>
          <p:cNvSpPr/>
          <p:nvPr/>
        </p:nvSpPr>
        <p:spPr>
          <a:xfrm>
            <a:off x="6537960" y="416052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error: missing return statement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6263640" y="480060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Fix: add return false; after the if.</a:t>
            </a:r>
            <a:endParaRPr lang="en-US" sz="1700" dirty="0"/>
          </a:p>
        </p:txBody>
      </p:sp>
      <p:sp>
        <p:nvSpPr>
          <p:cNvPr id="22" name="Shape 18"/>
          <p:cNvSpPr/>
          <p:nvPr/>
        </p:nvSpPr>
        <p:spPr>
          <a:xfrm>
            <a:off x="548640" y="5349240"/>
            <a:ext cx="11094415" cy="731520"/>
          </a:xfrm>
          <a:prstGeom prst="roundRect">
            <a:avLst>
              <a:gd name="adj" fmla="val 25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68680" y="5486400"/>
            <a:ext cx="105000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non-void method must return a value on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every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path through it.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Parameters get copies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Changing a parameter never changes the argument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486400" cy="4023360"/>
          </a:xfrm>
          <a:prstGeom prst="roundRect">
            <a:avLst>
              <a:gd name="adj" fmla="val 272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ARCADE.JAVA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937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Arcade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tickets;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Arcade()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tickets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win(int points)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points = points / 10;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tickets = tickets + points;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getTickets()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tickets;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6263640" y="1554480"/>
            <a:ext cx="5349240" cy="1965960"/>
          </a:xfrm>
          <a:prstGeom prst="roundRect">
            <a:avLst>
              <a:gd name="adj" fmla="val 558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37960" y="173736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MAIN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537960" y="205740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Arcade a = new Arcade();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score = 250;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a.win(score);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t = a.getTickets();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System.out.println(score + " " + t);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263640" y="3611880"/>
            <a:ext cx="5349240" cy="822960"/>
          </a:xfrm>
          <a:prstGeom prst="roundRect">
            <a:avLst>
              <a:gd name="adj" fmla="val 13333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537960" y="37490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537960" y="402336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250 25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6263640" y="46177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score (main)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8732520" y="4617720"/>
            <a:ext cx="2880360" cy="457200"/>
          </a:xfrm>
          <a:prstGeom prst="roundRect">
            <a:avLst>
              <a:gd name="adj" fmla="val 16000"/>
            </a:avLst>
          </a:prstGeom>
          <a:solidFill>
            <a:srgbClr val="DDF5EE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732520" y="461772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250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6263640" y="51663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points (win)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8732520" y="5166360"/>
            <a:ext cx="2880360" cy="457200"/>
          </a:xfrm>
          <a:prstGeom prst="roundRect">
            <a:avLst>
              <a:gd name="adj" fmla="val 16000"/>
            </a:avLst>
          </a:prstGeom>
          <a:solidFill>
            <a:srgbClr val="FFF5C7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8732520" y="51663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250  then 25</a:t>
            </a: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548640" y="57150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separate variables. Only the copy changes.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copies in one program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371600"/>
            <a:ext cx="11094415" cy="4754880"/>
          </a:xfrm>
          <a:prstGeom prst="roundRect">
            <a:avLst>
              <a:gd name="adj" fmla="val 4808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645920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64592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2880360" y="1554480"/>
            <a:ext cx="8442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does main print? Find every copy.</a:t>
            </a:r>
            <a:endParaRPr lang="en-US" sz="2000" dirty="0"/>
          </a:p>
        </p:txBody>
      </p:sp>
      <p:sp>
        <p:nvSpPr>
          <p:cNvPr id="12" name="Shape 8"/>
          <p:cNvSpPr/>
          <p:nvPr/>
        </p:nvSpPr>
        <p:spPr>
          <a:xfrm>
            <a:off x="868680" y="2121408"/>
            <a:ext cx="4983480" cy="3886200"/>
          </a:xfrm>
          <a:prstGeom prst="roundRect">
            <a:avLst>
              <a:gd name="adj" fmla="val 282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2304288"/>
            <a:ext cx="44348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Pump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int gallons;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Pump(int start)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gallons = start;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void fill(int amount)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gallons = gallons + amount;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amount = 0;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int getGallons()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gallons;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035040" y="2121408"/>
            <a:ext cx="5303520" cy="2240280"/>
          </a:xfrm>
          <a:prstGeom prst="roundRect">
            <a:avLst>
              <a:gd name="adj" fmla="val 489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309360" y="230428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MAIN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309360" y="2624328"/>
            <a:ext cx="4754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Pump p = new Pump(3);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extra = p.getGallons();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extra = extra * 2;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p.fill(extra);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g = p.getGallons();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System.out.println(extra + " " + g);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6035040" y="4498848"/>
            <a:ext cx="5303520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09360" y="46360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YOUR OUTPUT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Void method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Returns nothing; void comes before its name. Its call is a statement.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Non-void method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Returns exactly one value; its return type replaces void.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Mutator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Changes an object's instance variables. Often void.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Accessor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Non-void; returns a copy of an instance variable's value.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Return by value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return evaluates its expression and sends back that value.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Parameter</a:t>
            </a:r>
            <a:endParaRPr lang="en-US" sz="22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Receives a copy of a primitive argument's value.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Give it back, or change it?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3.5 Methods: How to Write Them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Explain to your partner the difference between a mutator and an accessor, with a header for each.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mutator ______ the object and is usually ______, but an accessor returns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Give It Back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3.5: Methods: How to Write Them</dc:title>
  <dc:subject>PptxGenJS Presentation</dc:subject>
  <dc:creator>Hopper</dc:creator>
  <cp:lastModifiedBy>Hopper</cp:lastModifiedBy>
  <cp:revision>1</cp:revision>
  <dcterms:created xsi:type="dcterms:W3CDTF">2026-10-16T19:36:32Z</dcterms:created>
  <dcterms:modified xsi:type="dcterms:W3CDTF">2026-10-16T19:36:32Z</dcterms:modified>
</cp:coreProperties>
</file>