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3.4 is the first time students write a constructor themselves. In 1.13 they only called constructors; in 3.3 they saw the parts of a class. Today: object state, writing constructors, parameters, default values and the default constructor, and copying mutable objects. Methods that take parameters or return values wait for 3.5, and the keyword this waits for 3.9, so every parameter today has a different name from its instance variable.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Collect answers: the ID comes from whoever adds the bike, so it is different for every bike; battery 100 and not rented are the same for every new bike. Ask: who writes down those starting facts? That is the constructor, today's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 2 is the heart of the lesson; goals 4 and 5 are where most bugs come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object keeps its own facts. A constructor writes them down the moment the object is born.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down a column to get one bike's state. Both bikes have the same three instance variables (they come from the class) but different values. Then point out that one bike's state can change over time: after a ride its battery drops, but it is the same object. Has-a test: a bike has an ID, has a battery level, has a rented 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header left to right. The two most common errors: a name that does not match the class exactly, and a return type in front of the name. The body is ordinary code; inside it, the bare name id means the id of the object being built. Every instance variable gets a value: id from the parameter, battery and rented fixed.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with the Bike class from the last slide. main prints Start. Then step 1: memory for a new Bike with its own id, battery, rented. Step 2: the body runs with bikeId holding a copy of 417; it prints 417 100.0. Step 3: the reference to the new object is the value of the whole new expression, and = stores it in rental. Only then does main print Done.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void, Bus(int) is an ordinary method that happens to share the class name. The class has no constructor written, so Java gives it only the no-argument default constructor (Part 3), and new Bus(12) fails. The error points at the call, but the mistake is in the header. Fix: delete void.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3 40.0, then 12 25.0. Each new runs the constructor completely; for row 3, 3 &lt;= 5 is true so price is 40.0; for row 12 the else runs and price is 25.0. Two separate objects, each with its own row and price. Point out that price came from a decision, not a parameter.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no-parameter constructor builds identical objects. Parameters let the caller say which object to build.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ways an instance variable gets its starting value: copied from a parameter (name gets owner), fixed by the constructor (pockets), or computed from a parameter (heavy). pounds is a parameter only: it is used, then disappears when the constructor ends. The println is one statement split over two lines. Parameter names differ from instance variable names on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three compile and run, and all three leave battery at 0 for new Phone(80). Same name: inside the constructor battery means the parameter, so it is copied into itself. Backward: = stores right into left, so the parameter is overwritten. int battery declares a new local variable that disappears. Topic 3.9 shows a keyword for the same-name case; until then, use different names.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A copies the parameter into itself (same name). C has void, so it is a method, not a constructor. D runs backward and overwrites the parameter. Only B has a different parameter name and the instance variable on the left.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in an instance variable nobody assigned? And what if a class has no constructor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any constructor code runs, Java fills each instance variable with the default for its type. The constructor replaces only subject. The four it skipped keep their defaults, as the output shows. No error happens, which is the danger: a null owner can cause trouble much later. So a constructor should set every instance variable on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Timer has no constructor written, so Java supplies one with no parameters and an empty body, and new Timer() works; seconds keeps its default, 0. Right: as soon as any constructor is written, Java stops supplying the default one, so new Timer() no longer compiles. Fix by passing an int, or by also writing a no-parameter constructor (overloading, from 1.13).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8 true, then 5 false. new Plant(8) matches Plant(int) and sets both instance variables. new Plant() matches the no-parameter constructor, which sets only height, so wet keeps its default, false. Legal, but probably a bug: a constructor should set every instance variable on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 by value copies the argument. For an object, the argument is a reference.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Scanner is mutable: each read moves it forward. The constructor stores the reference it was given, so source and words are aliases of one Scanner. The quiz reads cat, which moves the shared Scanner forward, so main reads dog, not cat. Building a Quiz quietly changed main's object. A String is not mutable, so sharing one is always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Address is mutable and provides a constructor that builds a new Address with the same values. Order stores a copy made with new, so shipTo and the caller's address are different objects: == prints false. Shared stores the reference, so == prints true and the two share one object; a change by the caller would show up inside. Only new makes a copy. Both were run with the same home Address.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have a student give an example from today's classes.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using the sentence starter; cold-call two pairs. Listen for: the constructor sets every instance variable, from parameters with different names, fixed values, or computed values; anything skipped keeps its default. Then hand out the Starting State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3  ·  TOPIC 3.4</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Starting State</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Constructors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3.4</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brand-new bike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3.4 Constructors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bike-share app adds a new bike. What facts should it start with, and where does each value come from?</a:t>
            </a:r>
            <a:endParaRPr lang="en-US" sz="2200" dirty="0"/>
          </a:p>
        </p:txBody>
      </p:sp>
      <p:sp>
        <p:nvSpPr>
          <p:cNvPr id="12" name="Shape 8"/>
          <p:cNvSpPr/>
          <p:nvPr/>
        </p:nvSpPr>
        <p:spPr>
          <a:xfrm>
            <a:off x="868680" y="3154680"/>
            <a:ext cx="6035040" cy="2468880"/>
          </a:xfrm>
          <a:prstGeom prst="roundRect">
            <a:avLst>
              <a:gd name="adj" fmla="val 5556"/>
            </a:avLst>
          </a:prstGeom>
          <a:solidFill>
            <a:srgbClr val="FFFFFF"/>
          </a:solidFill>
          <a:ln w="12700">
            <a:solidFill>
              <a:srgbClr val="FFFFFF"/>
            </a:solidFill>
            <a:prstDash val="solid"/>
          </a:ln>
        </p:spPr>
      </p:sp>
      <p:sp>
        <p:nvSpPr>
          <p:cNvPr id="13" name="Text 9"/>
          <p:cNvSpPr/>
          <p:nvPr/>
        </p:nvSpPr>
        <p:spPr>
          <a:xfrm>
            <a:off x="1188720" y="3383280"/>
            <a:ext cx="54864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FACTS THE APP TRACKS</a:t>
            </a:r>
            <a:endParaRPr lang="en-US" sz="1050" dirty="0"/>
          </a:p>
        </p:txBody>
      </p:sp>
      <p:sp>
        <p:nvSpPr>
          <p:cNvPr id="14" name="Text 10"/>
          <p:cNvSpPr/>
          <p:nvPr/>
        </p:nvSpPr>
        <p:spPr>
          <a:xfrm>
            <a:off x="1188720" y="3749040"/>
            <a:ext cx="5486400" cy="1645920"/>
          </a:xfrm>
          <a:prstGeom prst="rect">
            <a:avLst/>
          </a:prstGeom>
          <a:noFill/>
          <a:ln/>
        </p:spPr>
        <p:txBody>
          <a:bodyPr wrap="square" lIns="0" tIns="0" rIns="0" bIns="0" rtlCol="0" anchor="t"/>
          <a:lstStyle/>
          <a:p>
            <a:pPr indent="0" marL="0">
              <a:spcAft>
                <a:spcPts val="800"/>
              </a:spcAft>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1.  ID number</a:t>
            </a:r>
            <a:endParaRPr lang="en-US" sz="2100" dirty="0"/>
          </a:p>
          <a:p>
            <a:pPr indent="0" marL="0">
              <a:spcAft>
                <a:spcPts val="800"/>
              </a:spcAft>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2.  Battery level, 0 to 100</a:t>
            </a:r>
            <a:endParaRPr lang="en-US" sz="2100" dirty="0"/>
          </a:p>
          <a:p>
            <a:pPr indent="0" marL="0">
              <a:spcAft>
                <a:spcPts val="800"/>
              </a:spcAft>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3.  Rented right now?</a:t>
            </a:r>
            <a:endParaRPr lang="en-US" sz="2100" dirty="0"/>
          </a:p>
        </p:txBody>
      </p:sp>
      <p:sp>
        <p:nvSpPr>
          <p:cNvPr id="15" name="Text 11"/>
          <p:cNvSpPr/>
          <p:nvPr/>
        </p:nvSpPr>
        <p:spPr>
          <a:xfrm>
            <a:off x="7315200" y="3246120"/>
            <a:ext cx="3931920" cy="228600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Which facts are the same for every new bike? Which one must be told to the app?</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3.4 Constructors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554480"/>
            <a:ext cx="566928" cy="566928"/>
          </a:xfrm>
          <a:prstGeom prst="roundRect">
            <a:avLst>
              <a:gd name="adj" fmla="val 19355"/>
            </a:avLst>
          </a:prstGeom>
          <a:solidFill>
            <a:srgbClr val="0E7C6B"/>
          </a:solidFill>
          <a:ln w="12700">
            <a:solidFill>
              <a:srgbClr val="0E7C6B"/>
            </a:solidFill>
            <a:prstDash val="solid"/>
          </a:ln>
        </p:spPr>
      </p:sp>
      <p:sp>
        <p:nvSpPr>
          <p:cNvPr id="9" name="Text 5"/>
          <p:cNvSpPr/>
          <p:nvPr/>
        </p:nvSpPr>
        <p:spPr>
          <a:xfrm>
            <a:off x="548640" y="1554480"/>
            <a:ext cx="566928" cy="566928"/>
          </a:xfrm>
          <a:prstGeom prst="rect">
            <a:avLst/>
          </a:prstGeom>
          <a:noFill/>
          <a:ln/>
        </p:spPr>
        <p:txBody>
          <a:bodyPr wrap="square" lIns="0" tIns="0" rIns="0" bIns="0" rtlCol="0" anchor="ctr"/>
          <a:lstStyle/>
          <a:p>
            <a:pPr algn="ctr" indent="0" marL="0">
              <a:buNone/>
            </a:pPr>
            <a:r>
              <a:rPr lang="en-US" sz="2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000" dirty="0"/>
          </a:p>
        </p:txBody>
      </p:sp>
      <p:sp>
        <p:nvSpPr>
          <p:cNvPr id="10" name="Text 6"/>
          <p:cNvSpPr/>
          <p:nvPr/>
        </p:nvSpPr>
        <p:spPr>
          <a:xfrm>
            <a:off x="1371600" y="1554480"/>
            <a:ext cx="10058400" cy="566928"/>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Describe an object's state and the has-a relationship with its instance variables.</a:t>
            </a:r>
            <a:endParaRPr lang="en-US" sz="1900" dirty="0"/>
          </a:p>
        </p:txBody>
      </p:sp>
      <p:sp>
        <p:nvSpPr>
          <p:cNvPr id="11" name="Shape 7"/>
          <p:cNvSpPr/>
          <p:nvPr/>
        </p:nvSpPr>
        <p:spPr>
          <a:xfrm>
            <a:off x="548640" y="2304288"/>
            <a:ext cx="566928" cy="566928"/>
          </a:xfrm>
          <a:prstGeom prst="roundRect">
            <a:avLst>
              <a:gd name="adj" fmla="val 19355"/>
            </a:avLst>
          </a:prstGeom>
          <a:solidFill>
            <a:srgbClr val="0E7C6B"/>
          </a:solidFill>
          <a:ln w="12700">
            <a:solidFill>
              <a:srgbClr val="0E7C6B"/>
            </a:solidFill>
            <a:prstDash val="solid"/>
          </a:ln>
        </p:spPr>
      </p:sp>
      <p:sp>
        <p:nvSpPr>
          <p:cNvPr id="12" name="Text 8"/>
          <p:cNvSpPr/>
          <p:nvPr/>
        </p:nvSpPr>
        <p:spPr>
          <a:xfrm>
            <a:off x="548640" y="2304288"/>
            <a:ext cx="566928" cy="566928"/>
          </a:xfrm>
          <a:prstGeom prst="rect">
            <a:avLst/>
          </a:prstGeom>
          <a:noFill/>
          <a:ln/>
        </p:spPr>
        <p:txBody>
          <a:bodyPr wrap="square" lIns="0" tIns="0" rIns="0" bIns="0" rtlCol="0" anchor="ctr"/>
          <a:lstStyle/>
          <a:p>
            <a:pPr algn="ctr" indent="0" marL="0">
              <a:buNone/>
            </a:pPr>
            <a:r>
              <a:rPr lang="en-US" sz="2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000" dirty="0"/>
          </a:p>
        </p:txBody>
      </p:sp>
      <p:sp>
        <p:nvSpPr>
          <p:cNvPr id="13" name="Text 9"/>
          <p:cNvSpPr/>
          <p:nvPr/>
        </p:nvSpPr>
        <p:spPr>
          <a:xfrm>
            <a:off x="1371600" y="2304288"/>
            <a:ext cx="10058400" cy="566928"/>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Write a constructor that gives every instance variable a starting value.</a:t>
            </a:r>
            <a:endParaRPr lang="en-US" sz="1900" dirty="0"/>
          </a:p>
        </p:txBody>
      </p:sp>
      <p:sp>
        <p:nvSpPr>
          <p:cNvPr id="14" name="Shape 10"/>
          <p:cNvSpPr/>
          <p:nvPr/>
        </p:nvSpPr>
        <p:spPr>
          <a:xfrm>
            <a:off x="548640" y="3054096"/>
            <a:ext cx="566928" cy="566928"/>
          </a:xfrm>
          <a:prstGeom prst="roundRect">
            <a:avLst>
              <a:gd name="adj" fmla="val 19355"/>
            </a:avLst>
          </a:prstGeom>
          <a:solidFill>
            <a:srgbClr val="0E7C6B"/>
          </a:solidFill>
          <a:ln w="12700">
            <a:solidFill>
              <a:srgbClr val="0E7C6B"/>
            </a:solidFill>
            <a:prstDash val="solid"/>
          </a:ln>
        </p:spPr>
      </p:sp>
      <p:sp>
        <p:nvSpPr>
          <p:cNvPr id="15" name="Text 11"/>
          <p:cNvSpPr/>
          <p:nvPr/>
        </p:nvSpPr>
        <p:spPr>
          <a:xfrm>
            <a:off x="548640" y="3054096"/>
            <a:ext cx="566928" cy="566928"/>
          </a:xfrm>
          <a:prstGeom prst="rect">
            <a:avLst/>
          </a:prstGeom>
          <a:noFill/>
          <a:ln/>
        </p:spPr>
        <p:txBody>
          <a:bodyPr wrap="square" lIns="0" tIns="0" rIns="0" bIns="0" rtlCol="0" anchor="ctr"/>
          <a:lstStyle/>
          <a:p>
            <a:pPr algn="ctr" indent="0" marL="0">
              <a:buNone/>
            </a:pPr>
            <a:r>
              <a:rPr lang="en-US" sz="2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000" dirty="0"/>
          </a:p>
        </p:txBody>
      </p:sp>
      <p:sp>
        <p:nvSpPr>
          <p:cNvPr id="16" name="Text 12"/>
          <p:cNvSpPr/>
          <p:nvPr/>
        </p:nvSpPr>
        <p:spPr>
          <a:xfrm>
            <a:off x="1371600" y="3054096"/>
            <a:ext cx="10058400" cy="566928"/>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Explain what happens in memory when new calls a constructor.</a:t>
            </a:r>
            <a:endParaRPr lang="en-US" sz="1900" dirty="0"/>
          </a:p>
        </p:txBody>
      </p:sp>
      <p:sp>
        <p:nvSpPr>
          <p:cNvPr id="17" name="Shape 13"/>
          <p:cNvSpPr/>
          <p:nvPr/>
        </p:nvSpPr>
        <p:spPr>
          <a:xfrm>
            <a:off x="548640" y="3803904"/>
            <a:ext cx="566928" cy="566928"/>
          </a:xfrm>
          <a:prstGeom prst="roundRect">
            <a:avLst>
              <a:gd name="adj" fmla="val 19355"/>
            </a:avLst>
          </a:prstGeom>
          <a:solidFill>
            <a:srgbClr val="0E7C6B"/>
          </a:solidFill>
          <a:ln w="12700">
            <a:solidFill>
              <a:srgbClr val="0E7C6B"/>
            </a:solidFill>
            <a:prstDash val="solid"/>
          </a:ln>
        </p:spPr>
      </p:sp>
      <p:sp>
        <p:nvSpPr>
          <p:cNvPr id="18" name="Text 14"/>
          <p:cNvSpPr/>
          <p:nvPr/>
        </p:nvSpPr>
        <p:spPr>
          <a:xfrm>
            <a:off x="548640" y="3803904"/>
            <a:ext cx="566928" cy="566928"/>
          </a:xfrm>
          <a:prstGeom prst="rect">
            <a:avLst/>
          </a:prstGeom>
          <a:noFill/>
          <a:ln/>
        </p:spPr>
        <p:txBody>
          <a:bodyPr wrap="square" lIns="0" tIns="0" rIns="0" bIns="0" rtlCol="0" anchor="ctr"/>
          <a:lstStyle/>
          <a:p>
            <a:pPr algn="ctr" indent="0" marL="0">
              <a:buNone/>
            </a:pPr>
            <a:r>
              <a:rPr lang="en-US" sz="2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000" dirty="0"/>
          </a:p>
        </p:txBody>
      </p:sp>
      <p:sp>
        <p:nvSpPr>
          <p:cNvPr id="19" name="Text 15"/>
          <p:cNvSpPr/>
          <p:nvPr/>
        </p:nvSpPr>
        <p:spPr>
          <a:xfrm>
            <a:off x="1371600" y="3803904"/>
            <a:ext cx="10058400" cy="566928"/>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Use parameters, named differently from instance variables, to supply values.</a:t>
            </a:r>
            <a:endParaRPr lang="en-US" sz="1900" dirty="0"/>
          </a:p>
        </p:txBody>
      </p:sp>
      <p:sp>
        <p:nvSpPr>
          <p:cNvPr id="20" name="Shape 16"/>
          <p:cNvSpPr/>
          <p:nvPr/>
        </p:nvSpPr>
        <p:spPr>
          <a:xfrm>
            <a:off x="548640" y="4553712"/>
            <a:ext cx="566928" cy="566928"/>
          </a:xfrm>
          <a:prstGeom prst="roundRect">
            <a:avLst>
              <a:gd name="adj" fmla="val 19355"/>
            </a:avLst>
          </a:prstGeom>
          <a:solidFill>
            <a:srgbClr val="0E7C6B"/>
          </a:solidFill>
          <a:ln w="12700">
            <a:solidFill>
              <a:srgbClr val="0E7C6B"/>
            </a:solidFill>
            <a:prstDash val="solid"/>
          </a:ln>
        </p:spPr>
      </p:sp>
      <p:sp>
        <p:nvSpPr>
          <p:cNvPr id="21" name="Text 17"/>
          <p:cNvSpPr/>
          <p:nvPr/>
        </p:nvSpPr>
        <p:spPr>
          <a:xfrm>
            <a:off x="548640" y="4553712"/>
            <a:ext cx="566928" cy="566928"/>
          </a:xfrm>
          <a:prstGeom prst="rect">
            <a:avLst/>
          </a:prstGeom>
          <a:noFill/>
          <a:ln/>
        </p:spPr>
        <p:txBody>
          <a:bodyPr wrap="square" lIns="0" tIns="0" rIns="0" bIns="0" rtlCol="0" anchor="ctr"/>
          <a:lstStyle/>
          <a:p>
            <a:pPr algn="ctr" indent="0" marL="0">
              <a:buNone/>
            </a:pPr>
            <a:r>
              <a:rPr lang="en-US" sz="2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000" dirty="0"/>
          </a:p>
        </p:txBody>
      </p:sp>
      <p:sp>
        <p:nvSpPr>
          <p:cNvPr id="22" name="Text 18"/>
          <p:cNvSpPr/>
          <p:nvPr/>
        </p:nvSpPr>
        <p:spPr>
          <a:xfrm>
            <a:off x="1371600" y="4553712"/>
            <a:ext cx="10058400" cy="566928"/>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State the default values and when Java supplies a default constructor.</a:t>
            </a:r>
            <a:endParaRPr lang="en-US" sz="1900" dirty="0"/>
          </a:p>
        </p:txBody>
      </p:sp>
      <p:sp>
        <p:nvSpPr>
          <p:cNvPr id="23" name="Shape 19"/>
          <p:cNvSpPr/>
          <p:nvPr/>
        </p:nvSpPr>
        <p:spPr>
          <a:xfrm>
            <a:off x="548640" y="5303520"/>
            <a:ext cx="566928" cy="566928"/>
          </a:xfrm>
          <a:prstGeom prst="roundRect">
            <a:avLst>
              <a:gd name="adj" fmla="val 19355"/>
            </a:avLst>
          </a:prstGeom>
          <a:solidFill>
            <a:srgbClr val="0E7C6B"/>
          </a:solidFill>
          <a:ln w="12700">
            <a:solidFill>
              <a:srgbClr val="0E7C6B"/>
            </a:solidFill>
            <a:prstDash val="solid"/>
          </a:ln>
        </p:spPr>
      </p:sp>
      <p:sp>
        <p:nvSpPr>
          <p:cNvPr id="24" name="Text 20"/>
          <p:cNvSpPr/>
          <p:nvPr/>
        </p:nvSpPr>
        <p:spPr>
          <a:xfrm>
            <a:off x="548640" y="5303520"/>
            <a:ext cx="566928" cy="566928"/>
          </a:xfrm>
          <a:prstGeom prst="rect">
            <a:avLst/>
          </a:prstGeom>
          <a:noFill/>
          <a:ln/>
        </p:spPr>
        <p:txBody>
          <a:bodyPr wrap="square" lIns="0" tIns="0" rIns="0" bIns="0" rtlCol="0" anchor="ctr"/>
          <a:lstStyle/>
          <a:p>
            <a:pPr algn="ctr" indent="0" marL="0">
              <a:buNone/>
            </a:pPr>
            <a:r>
              <a:rPr lang="en-US" sz="2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6</a:t>
            </a:r>
            <a:endParaRPr lang="en-US" sz="2000" dirty="0"/>
          </a:p>
        </p:txBody>
      </p:sp>
      <p:sp>
        <p:nvSpPr>
          <p:cNvPr id="25" name="Text 21"/>
          <p:cNvSpPr/>
          <p:nvPr/>
        </p:nvSpPr>
        <p:spPr>
          <a:xfrm>
            <a:off x="1371600" y="5303520"/>
            <a:ext cx="10058400" cy="566928"/>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Explain why a constructor should copy a mutable object it receives.</a:t>
            </a:r>
            <a:endParaRPr lang="en-US" sz="1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State and the constructor</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An object's state is its values right 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3.4 Constructors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4846320" cy="2377440"/>
          </a:xfrm>
          <a:prstGeom prst="roundRect">
            <a:avLst>
              <a:gd name="adj" fmla="val 7692"/>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3520440" cy="21031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object's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state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the values of its instance variables at a given moment. The object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has a</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value for each one: 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has-a relationship</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
        <p:nvSpPr>
          <p:cNvPr id="11" name="Shape 6"/>
          <p:cNvSpPr/>
          <p:nvPr/>
        </p:nvSpPr>
        <p:spPr>
          <a:xfrm>
            <a:off x="548640" y="4114800"/>
            <a:ext cx="4846320" cy="1874520"/>
          </a:xfrm>
          <a:prstGeom prst="roundRect">
            <a:avLst>
              <a:gd name="adj" fmla="val 9756"/>
            </a:avLst>
          </a:prstGeom>
          <a:solidFill>
            <a:srgbClr val="FFF1DD"/>
          </a:solidFill>
          <a:ln w="12700">
            <a:solidFill>
              <a:srgbClr val="FFF1DD"/>
            </a:solidFill>
            <a:prstDash val="solid"/>
          </a:ln>
        </p:spPr>
      </p:sp>
      <p:pic>
        <p:nvPicPr>
          <p:cNvPr id="12" name="Image 2" descr="/private/tmp/claude-501/-Users-jamemclaughlin-Projects-HopperLearn/c79be0e7-6e47-4000-8505-888903230d9a/scratchpad/slides21/assets/image-7-1.png">    </p:cNvPr>
          <p:cNvPicPr>
            <a:picLocks noChangeAspect="1"/>
          </p:cNvPicPr>
          <p:nvPr/>
        </p:nvPicPr>
        <p:blipFill>
          <a:blip r:embed="rId3"/>
          <a:stretch>
            <a:fillRect/>
          </a:stretch>
        </p:blipFill>
        <p:spPr>
          <a:xfrm>
            <a:off x="822960" y="4370832"/>
            <a:ext cx="566928" cy="566928"/>
          </a:xfrm>
          <a:prstGeom prst="rect">
            <a:avLst/>
          </a:prstGeom>
        </p:spPr>
      </p:pic>
      <p:sp>
        <p:nvSpPr>
          <p:cNvPr id="13" name="Text 7"/>
          <p:cNvSpPr/>
          <p:nvPr/>
        </p:nvSpPr>
        <p:spPr>
          <a:xfrm>
            <a:off x="1600200" y="4251960"/>
            <a:ext cx="3520440" cy="160020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instance variables come from the class and are the same for every bike. The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values</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differ from object to object and change over time.</a:t>
            </a:r>
            <a:endParaRPr lang="en-US" sz="16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760720" y="1554480"/>
          <a:ext cx="5852160" cy="914400"/>
        </p:xfrm>
        <a:graphic>
          <a:graphicData uri="http://schemas.openxmlformats.org/drawingml/2006/table">
            <a:tbl>
              <a:tblPr/>
              <a:tblGrid>
                <a:gridCol w="2560320"/>
                <a:gridCol w="1645920"/>
                <a:gridCol w="1645920"/>
              </a:tblGrid>
              <a:tr h="56692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Instance variable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Bike 417</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Bike 52</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id</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417</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52</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double battery</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100.0</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38.5</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boolean rented</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false</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true</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5" name="Text 8"/>
          <p:cNvSpPr/>
          <p:nvPr/>
        </p:nvSpPr>
        <p:spPr>
          <a:xfrm>
            <a:off x="5760720" y="4114800"/>
            <a:ext cx="5852160" cy="1280160"/>
          </a:xfrm>
          <a:prstGeom prst="rect">
            <a:avLst/>
          </a:prstGeom>
          <a:noFill/>
          <a:ln/>
        </p:spPr>
        <p:txBody>
          <a:bodyPr wrap="square" lIns="0" tIns="0" rIns="0" bIns="0" rtlCol="0" anchor="t"/>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 bike has an ID.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bike has a battery level. A bike has a rented status. Each "has a" is an instance variable.</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Anatomy of a constructor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3.4 Constructors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6675120" cy="4480560"/>
          </a:xfrm>
          <a:prstGeom prst="roundRect">
            <a:avLst>
              <a:gd name="adj" fmla="val 2449"/>
            </a:avLst>
          </a:prstGeom>
          <a:solidFill>
            <a:srgbClr val="EEF3F1"/>
          </a:solidFill>
          <a:ln w="12700">
            <a:solidFill>
              <a:srgbClr val="E6E1D6"/>
            </a:solidFill>
            <a:prstDash val="solid"/>
          </a:ln>
        </p:spPr>
      </p:sp>
      <p:sp>
        <p:nvSpPr>
          <p:cNvPr id="9" name="Text 5"/>
          <p:cNvSpPr/>
          <p:nvPr/>
        </p:nvSpPr>
        <p:spPr>
          <a:xfrm>
            <a:off x="822960" y="1737360"/>
            <a:ext cx="61264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BIKE.JAVA</a:t>
            </a:r>
            <a:endParaRPr lang="en-US" sz="1050" dirty="0"/>
          </a:p>
        </p:txBody>
      </p:sp>
      <p:sp>
        <p:nvSpPr>
          <p:cNvPr id="10" name="Text 6"/>
          <p:cNvSpPr/>
          <p:nvPr/>
        </p:nvSpPr>
        <p:spPr>
          <a:xfrm>
            <a:off x="822960" y="2057400"/>
            <a:ext cx="6126480" cy="37947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Bike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id;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double battery;</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boolean rented;</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Bike(int bikeId)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id = bikeId;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battery = 100.0;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rented = false;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System.out.println(id + " " + battery);</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7452360" y="1554480"/>
            <a:ext cx="4160520" cy="804672"/>
          </a:xfrm>
          <a:prstGeom prst="roundRect">
            <a:avLst>
              <a:gd name="adj" fmla="val 13636"/>
            </a:avLst>
          </a:prstGeom>
          <a:solidFill>
            <a:srgbClr val="DDF5EE"/>
          </a:solidFill>
          <a:ln w="12700">
            <a:solidFill>
              <a:srgbClr val="DDF5EE"/>
            </a:solidFill>
            <a:prstDash val="solid"/>
          </a:ln>
        </p:spPr>
      </p:sp>
      <p:sp>
        <p:nvSpPr>
          <p:cNvPr id="12" name="Text 8"/>
          <p:cNvSpPr/>
          <p:nvPr/>
        </p:nvSpPr>
        <p:spPr>
          <a:xfrm>
            <a:off x="7635240" y="1627632"/>
            <a:ext cx="3840480" cy="274320"/>
          </a:xfrm>
          <a:prstGeom prst="rect">
            <a:avLst/>
          </a:prstGeom>
          <a:noFill/>
          <a:ln/>
        </p:spPr>
        <p:txBody>
          <a:bodyPr wrap="square" lIns="0" tIns="0" rIns="0" bIns="0" rtlCol="0" anchor="ctr"/>
          <a:lstStyle/>
          <a:p>
            <a:pPr indent="0" marL="0">
              <a:buNone/>
            </a:pPr>
            <a:r>
              <a:rPr lang="en-US" sz="1400" b="1" dirty="0">
                <a:solidFill>
                  <a:srgbClr val="0B5A4D"/>
                </a:solidFill>
                <a:latin typeface="Atkinson Hyperlegible Mono" pitchFamily="34" charset="0"/>
                <a:ea typeface="Atkinson Hyperlegible Mono" pitchFamily="34" charset="-122"/>
                <a:cs typeface="Atkinson Hyperlegible Mono" pitchFamily="34" charset="-120"/>
              </a:rPr>
              <a:t>public</a:t>
            </a:r>
            <a:endParaRPr lang="en-US" sz="1400" dirty="0"/>
          </a:p>
        </p:txBody>
      </p:sp>
      <p:sp>
        <p:nvSpPr>
          <p:cNvPr id="13" name="Text 9"/>
          <p:cNvSpPr/>
          <p:nvPr/>
        </p:nvSpPr>
        <p:spPr>
          <a:xfrm>
            <a:off x="7635240" y="1920240"/>
            <a:ext cx="3840480" cy="365760"/>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Constructors are always public in this course.</a:t>
            </a:r>
            <a:endParaRPr lang="en-US" sz="1500" dirty="0"/>
          </a:p>
        </p:txBody>
      </p:sp>
      <p:sp>
        <p:nvSpPr>
          <p:cNvPr id="14" name="Shape 10"/>
          <p:cNvSpPr/>
          <p:nvPr/>
        </p:nvSpPr>
        <p:spPr>
          <a:xfrm>
            <a:off x="7452360" y="2468880"/>
            <a:ext cx="4160520" cy="804672"/>
          </a:xfrm>
          <a:prstGeom prst="roundRect">
            <a:avLst>
              <a:gd name="adj" fmla="val 13636"/>
            </a:avLst>
          </a:prstGeom>
          <a:solidFill>
            <a:srgbClr val="DDF5EE"/>
          </a:solidFill>
          <a:ln w="12700">
            <a:solidFill>
              <a:srgbClr val="DDF5EE"/>
            </a:solidFill>
            <a:prstDash val="solid"/>
          </a:ln>
        </p:spPr>
      </p:sp>
      <p:sp>
        <p:nvSpPr>
          <p:cNvPr id="15" name="Text 11"/>
          <p:cNvSpPr/>
          <p:nvPr/>
        </p:nvSpPr>
        <p:spPr>
          <a:xfrm>
            <a:off x="7635240" y="2542032"/>
            <a:ext cx="3840480" cy="274320"/>
          </a:xfrm>
          <a:prstGeom prst="rect">
            <a:avLst/>
          </a:prstGeom>
          <a:noFill/>
          <a:ln/>
        </p:spPr>
        <p:txBody>
          <a:bodyPr wrap="square" lIns="0" tIns="0" rIns="0" bIns="0" rtlCol="0" anchor="ctr"/>
          <a:lstStyle/>
          <a:p>
            <a:pPr indent="0" marL="0">
              <a:buNone/>
            </a:pPr>
            <a:r>
              <a:rPr lang="en-US" sz="1400" b="1" dirty="0">
                <a:solidFill>
                  <a:srgbClr val="0B5A4D"/>
                </a:solidFill>
                <a:latin typeface="Atkinson Hyperlegible Mono" pitchFamily="34" charset="0"/>
                <a:ea typeface="Atkinson Hyperlegible Mono" pitchFamily="34" charset="-122"/>
                <a:cs typeface="Atkinson Hyperlegible Mono" pitchFamily="34" charset="-120"/>
              </a:rPr>
              <a:t>Bike</a:t>
            </a:r>
            <a:endParaRPr lang="en-US" sz="1400" dirty="0"/>
          </a:p>
        </p:txBody>
      </p:sp>
      <p:sp>
        <p:nvSpPr>
          <p:cNvPr id="16" name="Text 12"/>
          <p:cNvSpPr/>
          <p:nvPr/>
        </p:nvSpPr>
        <p:spPr>
          <a:xfrm>
            <a:off x="7635240" y="2834640"/>
            <a:ext cx="3840480" cy="365760"/>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Exactly the class name.</a:t>
            </a:r>
            <a:endParaRPr lang="en-US" sz="1500" dirty="0"/>
          </a:p>
        </p:txBody>
      </p:sp>
      <p:sp>
        <p:nvSpPr>
          <p:cNvPr id="17" name="Shape 13"/>
          <p:cNvSpPr/>
          <p:nvPr/>
        </p:nvSpPr>
        <p:spPr>
          <a:xfrm>
            <a:off x="7452360" y="3383280"/>
            <a:ext cx="4160520" cy="804672"/>
          </a:xfrm>
          <a:prstGeom prst="roundRect">
            <a:avLst>
              <a:gd name="adj" fmla="val 13636"/>
            </a:avLst>
          </a:prstGeom>
          <a:solidFill>
            <a:srgbClr val="FFF1DD"/>
          </a:solidFill>
          <a:ln w="12700">
            <a:solidFill>
              <a:srgbClr val="FFF1DD"/>
            </a:solidFill>
            <a:prstDash val="solid"/>
          </a:ln>
        </p:spPr>
      </p:sp>
      <p:sp>
        <p:nvSpPr>
          <p:cNvPr id="18" name="Text 14"/>
          <p:cNvSpPr/>
          <p:nvPr/>
        </p:nvSpPr>
        <p:spPr>
          <a:xfrm>
            <a:off x="7635240" y="3456432"/>
            <a:ext cx="3840480" cy="274320"/>
          </a:xfrm>
          <a:prstGeom prst="rect">
            <a:avLst/>
          </a:prstGeom>
          <a:noFill/>
          <a:ln/>
        </p:spPr>
        <p:txBody>
          <a:bodyPr wrap="square" lIns="0" tIns="0" rIns="0" bIns="0" rtlCol="0" anchor="ctr"/>
          <a:lstStyle/>
          <a:p>
            <a:pPr indent="0" marL="0">
              <a:buNone/>
            </a:pPr>
            <a:r>
              <a:rPr lang="en-US" sz="1400" b="1" dirty="0">
                <a:solidFill>
                  <a:srgbClr val="8A4B0F"/>
                </a:solidFill>
                <a:latin typeface="Atkinson Hyperlegible Next" pitchFamily="34" charset="0"/>
                <a:ea typeface="Atkinson Hyperlegible Next" pitchFamily="34" charset="-122"/>
                <a:cs typeface="Atkinson Hyperlegible Next" pitchFamily="34" charset="-120"/>
              </a:rPr>
              <a:t>no return type</a:t>
            </a:r>
            <a:endParaRPr lang="en-US" sz="1400" dirty="0"/>
          </a:p>
        </p:txBody>
      </p:sp>
      <p:sp>
        <p:nvSpPr>
          <p:cNvPr id="19" name="Text 15"/>
          <p:cNvSpPr/>
          <p:nvPr/>
        </p:nvSpPr>
        <p:spPr>
          <a:xfrm>
            <a:off x="7635240" y="3749040"/>
            <a:ext cx="3840480" cy="365760"/>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Not even void. It always builds its own class.</a:t>
            </a:r>
            <a:endParaRPr lang="en-US" sz="1500" dirty="0"/>
          </a:p>
        </p:txBody>
      </p:sp>
      <p:sp>
        <p:nvSpPr>
          <p:cNvPr id="20" name="Shape 16"/>
          <p:cNvSpPr/>
          <p:nvPr/>
        </p:nvSpPr>
        <p:spPr>
          <a:xfrm>
            <a:off x="7452360" y="4297680"/>
            <a:ext cx="4160520" cy="804672"/>
          </a:xfrm>
          <a:prstGeom prst="roundRect">
            <a:avLst>
              <a:gd name="adj" fmla="val 13636"/>
            </a:avLst>
          </a:prstGeom>
          <a:solidFill>
            <a:srgbClr val="DDF5EE"/>
          </a:solidFill>
          <a:ln w="12700">
            <a:solidFill>
              <a:srgbClr val="DDF5EE"/>
            </a:solidFill>
            <a:prstDash val="solid"/>
          </a:ln>
        </p:spPr>
      </p:sp>
      <p:sp>
        <p:nvSpPr>
          <p:cNvPr id="21" name="Text 17"/>
          <p:cNvSpPr/>
          <p:nvPr/>
        </p:nvSpPr>
        <p:spPr>
          <a:xfrm>
            <a:off x="7635240" y="4370832"/>
            <a:ext cx="3840480" cy="274320"/>
          </a:xfrm>
          <a:prstGeom prst="rect">
            <a:avLst/>
          </a:prstGeom>
          <a:noFill/>
          <a:ln/>
        </p:spPr>
        <p:txBody>
          <a:bodyPr wrap="square" lIns="0" tIns="0" rIns="0" bIns="0" rtlCol="0" anchor="ctr"/>
          <a:lstStyle/>
          <a:p>
            <a:pPr indent="0" marL="0">
              <a:buNone/>
            </a:pPr>
            <a:r>
              <a:rPr lang="en-US" sz="1400" b="1" dirty="0">
                <a:solidFill>
                  <a:srgbClr val="0B5A4D"/>
                </a:solidFill>
                <a:latin typeface="Atkinson Hyperlegible Mono" pitchFamily="34" charset="0"/>
                <a:ea typeface="Atkinson Hyperlegible Mono" pitchFamily="34" charset="-122"/>
                <a:cs typeface="Atkinson Hyperlegible Mono" pitchFamily="34" charset="-120"/>
              </a:rPr>
              <a:t>(int bikeId)</a:t>
            </a:r>
            <a:endParaRPr lang="en-US" sz="1400" dirty="0"/>
          </a:p>
        </p:txBody>
      </p:sp>
      <p:sp>
        <p:nvSpPr>
          <p:cNvPr id="22" name="Text 18"/>
          <p:cNvSpPr/>
          <p:nvPr/>
        </p:nvSpPr>
        <p:spPr>
          <a:xfrm>
            <a:off x="7635240" y="4663440"/>
            <a:ext cx="3840480" cy="365760"/>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Parameters: data the caller passes in.</a:t>
            </a:r>
            <a:endParaRPr lang="en-US" sz="1500" dirty="0"/>
          </a:p>
        </p:txBody>
      </p:sp>
      <p:sp>
        <p:nvSpPr>
          <p:cNvPr id="23" name="Shape 19"/>
          <p:cNvSpPr/>
          <p:nvPr/>
        </p:nvSpPr>
        <p:spPr>
          <a:xfrm>
            <a:off x="7452360" y="5212080"/>
            <a:ext cx="4160520" cy="804672"/>
          </a:xfrm>
          <a:prstGeom prst="roundRect">
            <a:avLst>
              <a:gd name="adj" fmla="val 13636"/>
            </a:avLst>
          </a:prstGeom>
          <a:solidFill>
            <a:srgbClr val="DDF5EE"/>
          </a:solidFill>
          <a:ln w="12700">
            <a:solidFill>
              <a:srgbClr val="DDF5EE"/>
            </a:solidFill>
            <a:prstDash val="solid"/>
          </a:ln>
        </p:spPr>
      </p:sp>
      <p:sp>
        <p:nvSpPr>
          <p:cNvPr id="24" name="Text 20"/>
          <p:cNvSpPr/>
          <p:nvPr/>
        </p:nvSpPr>
        <p:spPr>
          <a:xfrm>
            <a:off x="7635240" y="5285232"/>
            <a:ext cx="3840480" cy="274320"/>
          </a:xfrm>
          <a:prstGeom prst="rect">
            <a:avLst/>
          </a:prstGeom>
          <a:noFill/>
          <a:ln/>
        </p:spPr>
        <p:txBody>
          <a:bodyPr wrap="square" lIns="0" tIns="0" rIns="0" bIns="0" rtlCol="0" anchor="ctr"/>
          <a:lstStyle/>
          <a:p>
            <a:pPr indent="0" marL="0">
              <a:buNone/>
            </a:pPr>
            <a:r>
              <a:rPr lang="en-US" sz="1400" b="1" dirty="0">
                <a:solidFill>
                  <a:srgbClr val="0B5A4D"/>
                </a:solidFill>
                <a:latin typeface="Atkinson Hyperlegible Mono" pitchFamily="34" charset="0"/>
                <a:ea typeface="Atkinson Hyperlegible Mono" pitchFamily="34" charset="-122"/>
                <a:cs typeface="Atkinson Hyperlegible Mono" pitchFamily="34" charset="-120"/>
              </a:rPr>
              <a:t>{ ... }</a:t>
            </a:r>
            <a:endParaRPr lang="en-US" sz="1400" dirty="0"/>
          </a:p>
        </p:txBody>
      </p:sp>
      <p:sp>
        <p:nvSpPr>
          <p:cNvPr id="25" name="Text 21"/>
          <p:cNvSpPr/>
          <p:nvPr/>
        </p:nvSpPr>
        <p:spPr>
          <a:xfrm>
            <a:off x="7635240" y="5577840"/>
            <a:ext cx="3840480" cy="365760"/>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Gives every instance variable a value.</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new Bike(417) does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3.4 Constructors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4937760" cy="1645920"/>
          </a:xfrm>
          <a:prstGeom prst="roundRect">
            <a:avLst>
              <a:gd name="adj" fmla="val 6667"/>
            </a:avLst>
          </a:prstGeom>
          <a:solidFill>
            <a:srgbClr val="EEF3F1"/>
          </a:solidFill>
          <a:ln w="12700">
            <a:solidFill>
              <a:srgbClr val="E6E1D6"/>
            </a:solidFill>
            <a:prstDash val="solid"/>
          </a:ln>
        </p:spPr>
      </p:sp>
      <p:sp>
        <p:nvSpPr>
          <p:cNvPr id="9" name="Text 5"/>
          <p:cNvSpPr/>
          <p:nvPr/>
        </p:nvSpPr>
        <p:spPr>
          <a:xfrm>
            <a:off x="822960" y="1737360"/>
            <a:ext cx="43891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MAIN</a:t>
            </a:r>
            <a:endParaRPr lang="en-US" sz="1050" dirty="0"/>
          </a:p>
        </p:txBody>
      </p:sp>
      <p:sp>
        <p:nvSpPr>
          <p:cNvPr id="10" name="Text 6"/>
          <p:cNvSpPr/>
          <p:nvPr/>
        </p:nvSpPr>
        <p:spPr>
          <a:xfrm>
            <a:off x="822960" y="2057400"/>
            <a:ext cx="4389120" cy="96012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System.out.println("Start");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Bike rental = new Bike(417);</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System.out.println("Done");</a:t>
            </a:r>
            <a:endParaRPr lang="en-US" sz="1700" dirty="0"/>
          </a:p>
        </p:txBody>
      </p:sp>
      <p:sp>
        <p:nvSpPr>
          <p:cNvPr id="11" name="Shape 7"/>
          <p:cNvSpPr/>
          <p:nvPr/>
        </p:nvSpPr>
        <p:spPr>
          <a:xfrm>
            <a:off x="548640" y="3383280"/>
            <a:ext cx="4937760" cy="1417320"/>
          </a:xfrm>
          <a:prstGeom prst="roundRect">
            <a:avLst>
              <a:gd name="adj" fmla="val 7742"/>
            </a:avLst>
          </a:prstGeom>
          <a:solidFill>
            <a:srgbClr val="1F2B28"/>
          </a:solidFill>
          <a:ln w="12700">
            <a:solidFill>
              <a:srgbClr val="1F2B28"/>
            </a:solidFill>
            <a:prstDash val="solid"/>
          </a:ln>
        </p:spPr>
      </p:sp>
      <p:sp>
        <p:nvSpPr>
          <p:cNvPr id="12" name="Text 8"/>
          <p:cNvSpPr/>
          <p:nvPr/>
        </p:nvSpPr>
        <p:spPr>
          <a:xfrm>
            <a:off x="822960" y="35204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3794760"/>
            <a:ext cx="4389120" cy="9144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Start</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417 100.0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Done</a:t>
            </a:r>
            <a:endParaRPr lang="en-US" sz="2000" dirty="0"/>
          </a:p>
        </p:txBody>
      </p:sp>
      <p:sp>
        <p:nvSpPr>
          <p:cNvPr id="14" name="Text 10"/>
          <p:cNvSpPr/>
          <p:nvPr/>
        </p:nvSpPr>
        <p:spPr>
          <a:xfrm>
            <a:off x="548640" y="5029200"/>
            <a:ext cx="4937760" cy="91440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constructor finishes before main moves on.</a:t>
            </a:r>
            <a:endParaRPr lang="en-US" sz="1900" dirty="0"/>
          </a:p>
        </p:txBody>
      </p:sp>
      <p:sp>
        <p:nvSpPr>
          <p:cNvPr id="15" name="Shape 11"/>
          <p:cNvSpPr/>
          <p:nvPr/>
        </p:nvSpPr>
        <p:spPr>
          <a:xfrm>
            <a:off x="5852160" y="1554480"/>
            <a:ext cx="5760720" cy="1325880"/>
          </a:xfrm>
          <a:prstGeom prst="roundRect">
            <a:avLst>
              <a:gd name="adj" fmla="val 10345"/>
            </a:avLst>
          </a:prstGeom>
          <a:solidFill>
            <a:srgbClr val="E3F0FF"/>
          </a:solidFill>
          <a:ln w="12700">
            <a:solidFill>
              <a:srgbClr val="E3F0FF"/>
            </a:solidFill>
            <a:prstDash val="solid"/>
          </a:ln>
        </p:spPr>
      </p:sp>
      <p:sp>
        <p:nvSpPr>
          <p:cNvPr id="16" name="Shape 12"/>
          <p:cNvSpPr/>
          <p:nvPr/>
        </p:nvSpPr>
        <p:spPr>
          <a:xfrm>
            <a:off x="6080760" y="1938528"/>
            <a:ext cx="548640" cy="548640"/>
          </a:xfrm>
          <a:prstGeom prst="ellipse">
            <a:avLst/>
          </a:prstGeom>
          <a:solidFill>
            <a:srgbClr val="2F6FD0"/>
          </a:solidFill>
          <a:ln w="12700">
            <a:solidFill>
              <a:srgbClr val="2F6FD0"/>
            </a:solidFill>
            <a:prstDash val="solid"/>
          </a:ln>
        </p:spPr>
      </p:sp>
      <p:sp>
        <p:nvSpPr>
          <p:cNvPr id="17" name="Text 13"/>
          <p:cNvSpPr/>
          <p:nvPr/>
        </p:nvSpPr>
        <p:spPr>
          <a:xfrm>
            <a:off x="6080760" y="1938528"/>
            <a:ext cx="548640" cy="548640"/>
          </a:xfrm>
          <a:prstGeom prst="rect">
            <a:avLst/>
          </a:prstGeom>
          <a:noFill/>
          <a:ln/>
        </p:spPr>
        <p:txBody>
          <a:bodyPr wrap="square" lIns="0" tIns="0" rIns="0" bIns="0" rtlCol="0" anchor="ctr"/>
          <a:lstStyle/>
          <a:p>
            <a:pPr algn="ctr" indent="0" marL="0">
              <a:buNone/>
            </a:pPr>
            <a:r>
              <a:rPr lang="en-US" sz="18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1800" dirty="0"/>
          </a:p>
        </p:txBody>
      </p:sp>
      <p:sp>
        <p:nvSpPr>
          <p:cNvPr id="18" name="Text 14"/>
          <p:cNvSpPr/>
          <p:nvPr/>
        </p:nvSpPr>
        <p:spPr>
          <a:xfrm>
            <a:off x="6858000" y="1554480"/>
            <a:ext cx="4572000" cy="13258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Memory is set aside for a new Bike object, with its own id, battery, and rented.</a:t>
            </a:r>
            <a:endParaRPr lang="en-US" sz="1700" dirty="0"/>
          </a:p>
        </p:txBody>
      </p:sp>
      <p:sp>
        <p:nvSpPr>
          <p:cNvPr id="19" name="Shape 15"/>
          <p:cNvSpPr/>
          <p:nvPr/>
        </p:nvSpPr>
        <p:spPr>
          <a:xfrm>
            <a:off x="5852160" y="3063240"/>
            <a:ext cx="5760720" cy="1325880"/>
          </a:xfrm>
          <a:prstGeom prst="roundRect">
            <a:avLst>
              <a:gd name="adj" fmla="val 10345"/>
            </a:avLst>
          </a:prstGeom>
          <a:solidFill>
            <a:srgbClr val="E3F0FF"/>
          </a:solidFill>
          <a:ln w="12700">
            <a:solidFill>
              <a:srgbClr val="E3F0FF"/>
            </a:solidFill>
            <a:prstDash val="solid"/>
          </a:ln>
        </p:spPr>
      </p:sp>
      <p:sp>
        <p:nvSpPr>
          <p:cNvPr id="20" name="Shape 16"/>
          <p:cNvSpPr/>
          <p:nvPr/>
        </p:nvSpPr>
        <p:spPr>
          <a:xfrm>
            <a:off x="6080760" y="3447288"/>
            <a:ext cx="548640" cy="548640"/>
          </a:xfrm>
          <a:prstGeom prst="ellipse">
            <a:avLst/>
          </a:prstGeom>
          <a:solidFill>
            <a:srgbClr val="2F6FD0"/>
          </a:solidFill>
          <a:ln w="12700">
            <a:solidFill>
              <a:srgbClr val="2F6FD0"/>
            </a:solidFill>
            <a:prstDash val="solid"/>
          </a:ln>
        </p:spPr>
      </p:sp>
      <p:sp>
        <p:nvSpPr>
          <p:cNvPr id="21" name="Text 17"/>
          <p:cNvSpPr/>
          <p:nvPr/>
        </p:nvSpPr>
        <p:spPr>
          <a:xfrm>
            <a:off x="6080760" y="3447288"/>
            <a:ext cx="548640" cy="548640"/>
          </a:xfrm>
          <a:prstGeom prst="rect">
            <a:avLst/>
          </a:prstGeom>
          <a:noFill/>
          <a:ln/>
        </p:spPr>
        <p:txBody>
          <a:bodyPr wrap="square" lIns="0" tIns="0" rIns="0" bIns="0" rtlCol="0" anchor="ctr"/>
          <a:lstStyle/>
          <a:p>
            <a:pPr algn="ctr" indent="0" marL="0">
              <a:buNone/>
            </a:pPr>
            <a:r>
              <a:rPr lang="en-US" sz="18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1800" dirty="0"/>
          </a:p>
        </p:txBody>
      </p:sp>
      <p:sp>
        <p:nvSpPr>
          <p:cNvPr id="22" name="Text 18"/>
          <p:cNvSpPr/>
          <p:nvPr/>
        </p:nvSpPr>
        <p:spPr>
          <a:xfrm>
            <a:off x="6858000" y="3063240"/>
            <a:ext cx="4572000" cy="13258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constructor body runs. bikeId holds a copy of 417, and every instance variable gets a value.</a:t>
            </a:r>
            <a:endParaRPr lang="en-US" sz="1700" dirty="0"/>
          </a:p>
        </p:txBody>
      </p:sp>
      <p:sp>
        <p:nvSpPr>
          <p:cNvPr id="23" name="Shape 19"/>
          <p:cNvSpPr/>
          <p:nvPr/>
        </p:nvSpPr>
        <p:spPr>
          <a:xfrm>
            <a:off x="5852160" y="4572000"/>
            <a:ext cx="5760720" cy="1325880"/>
          </a:xfrm>
          <a:prstGeom prst="roundRect">
            <a:avLst>
              <a:gd name="adj" fmla="val 10345"/>
            </a:avLst>
          </a:prstGeom>
          <a:solidFill>
            <a:srgbClr val="E3F0FF"/>
          </a:solidFill>
          <a:ln w="12700">
            <a:solidFill>
              <a:srgbClr val="E3F0FF"/>
            </a:solidFill>
            <a:prstDash val="solid"/>
          </a:ln>
        </p:spPr>
      </p:sp>
      <p:sp>
        <p:nvSpPr>
          <p:cNvPr id="24" name="Shape 20"/>
          <p:cNvSpPr/>
          <p:nvPr/>
        </p:nvSpPr>
        <p:spPr>
          <a:xfrm>
            <a:off x="6080760" y="4956048"/>
            <a:ext cx="548640" cy="548640"/>
          </a:xfrm>
          <a:prstGeom prst="ellipse">
            <a:avLst/>
          </a:prstGeom>
          <a:solidFill>
            <a:srgbClr val="2F6FD0"/>
          </a:solidFill>
          <a:ln w="12700">
            <a:solidFill>
              <a:srgbClr val="2F6FD0"/>
            </a:solidFill>
            <a:prstDash val="solid"/>
          </a:ln>
        </p:spPr>
      </p:sp>
      <p:sp>
        <p:nvSpPr>
          <p:cNvPr id="25" name="Text 21"/>
          <p:cNvSpPr/>
          <p:nvPr/>
        </p:nvSpPr>
        <p:spPr>
          <a:xfrm>
            <a:off x="6080760" y="4956048"/>
            <a:ext cx="548640" cy="548640"/>
          </a:xfrm>
          <a:prstGeom prst="rect">
            <a:avLst/>
          </a:prstGeom>
          <a:noFill/>
          <a:ln/>
        </p:spPr>
        <p:txBody>
          <a:bodyPr wrap="square" lIns="0" tIns="0" rIns="0" bIns="0" rtlCol="0" anchor="ctr"/>
          <a:lstStyle/>
          <a:p>
            <a:pPr algn="ctr" indent="0" marL="0">
              <a:buNone/>
            </a:pPr>
            <a:r>
              <a:rPr lang="en-US" sz="18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1800" dirty="0"/>
          </a:p>
        </p:txBody>
      </p:sp>
      <p:sp>
        <p:nvSpPr>
          <p:cNvPr id="26" name="Text 22"/>
          <p:cNvSpPr/>
          <p:nvPr/>
        </p:nvSpPr>
        <p:spPr>
          <a:xfrm>
            <a:off x="6858000" y="4572000"/>
            <a:ext cx="4572000" cy="13258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reference to the new object is handed back and stored in rental.</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return type turns it into a method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3.4 Constructors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554480"/>
            <a:ext cx="11094415" cy="960120"/>
          </a:xfrm>
          <a:prstGeom prst="roundRect">
            <a:avLst>
              <a:gd name="adj" fmla="val 19048"/>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858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constructor has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no return type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not even void. Put one in front and Java no longer treats it as a constructor.</a:t>
            </a:r>
            <a:endParaRPr lang="en-US" sz="1800" dirty="0"/>
          </a:p>
        </p:txBody>
      </p:sp>
      <p:sp>
        <p:nvSpPr>
          <p:cNvPr id="11" name="Shape 6"/>
          <p:cNvSpPr/>
          <p:nvPr/>
        </p:nvSpPr>
        <p:spPr>
          <a:xfrm>
            <a:off x="548640" y="2743200"/>
            <a:ext cx="5669280" cy="2377440"/>
          </a:xfrm>
          <a:prstGeom prst="roundRect">
            <a:avLst>
              <a:gd name="adj" fmla="val 4615"/>
            </a:avLst>
          </a:prstGeom>
          <a:solidFill>
            <a:srgbClr val="EEF3F1"/>
          </a:solidFill>
          <a:ln w="12700">
            <a:solidFill>
              <a:srgbClr val="E6E1D6"/>
            </a:solidFill>
            <a:prstDash val="solid"/>
          </a:ln>
        </p:spPr>
      </p:sp>
      <p:sp>
        <p:nvSpPr>
          <p:cNvPr id="12" name="Text 7"/>
          <p:cNvSpPr/>
          <p:nvPr/>
        </p:nvSpPr>
        <p:spPr>
          <a:xfrm>
            <a:off x="822960" y="2926080"/>
            <a:ext cx="51206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BUS.JAVA</a:t>
            </a:r>
            <a:endParaRPr lang="en-US" sz="1050" dirty="0"/>
          </a:p>
        </p:txBody>
      </p:sp>
      <p:sp>
        <p:nvSpPr>
          <p:cNvPr id="13" name="Text 8"/>
          <p:cNvSpPr/>
          <p:nvPr/>
        </p:nvSpPr>
        <p:spPr>
          <a:xfrm>
            <a:off x="822960" y="3246120"/>
            <a:ext cx="5120640" cy="16916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Bus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route;</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Bus(int routeNumber)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route = routeNumber;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9"/>
          <p:cNvSpPr/>
          <p:nvPr/>
        </p:nvSpPr>
        <p:spPr>
          <a:xfrm>
            <a:off x="6492240" y="2743200"/>
            <a:ext cx="5120640" cy="685800"/>
          </a:xfrm>
          <a:prstGeom prst="roundRect">
            <a:avLst>
              <a:gd name="adj" fmla="val 16000"/>
            </a:avLst>
          </a:prstGeom>
          <a:solidFill>
            <a:srgbClr val="EEF3F1"/>
          </a:solidFill>
          <a:ln w="12700">
            <a:solidFill>
              <a:srgbClr val="E6E1D6"/>
            </a:solidFill>
            <a:prstDash val="solid"/>
          </a:ln>
        </p:spPr>
      </p:sp>
      <p:sp>
        <p:nvSpPr>
          <p:cNvPr id="15" name="Text 10"/>
          <p:cNvSpPr/>
          <p:nvPr/>
        </p:nvSpPr>
        <p:spPr>
          <a:xfrm>
            <a:off x="6766560" y="2926080"/>
            <a:ext cx="4572000" cy="3200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Bus morning = new Bus(12);</a:t>
            </a:r>
            <a:endParaRPr lang="en-US" sz="1500" dirty="0"/>
          </a:p>
        </p:txBody>
      </p:sp>
      <p:sp>
        <p:nvSpPr>
          <p:cNvPr id="16" name="Shape 11"/>
          <p:cNvSpPr/>
          <p:nvPr/>
        </p:nvSpPr>
        <p:spPr>
          <a:xfrm>
            <a:off x="6492240" y="3611880"/>
            <a:ext cx="5120640" cy="1508760"/>
          </a:xfrm>
          <a:prstGeom prst="roundRect">
            <a:avLst>
              <a:gd name="adj" fmla="val 7273"/>
            </a:avLst>
          </a:prstGeom>
          <a:solidFill>
            <a:srgbClr val="1F2B28"/>
          </a:solidFill>
          <a:ln w="12700">
            <a:solidFill>
              <a:srgbClr val="1F2B28"/>
            </a:solidFill>
            <a:prstDash val="solid"/>
          </a:ln>
        </p:spPr>
      </p:sp>
      <p:sp>
        <p:nvSpPr>
          <p:cNvPr id="17" name="Text 12"/>
          <p:cNvSpPr/>
          <p:nvPr/>
        </p:nvSpPr>
        <p:spPr>
          <a:xfrm>
            <a:off x="6766560" y="3749040"/>
            <a:ext cx="36576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8" name="Text 13"/>
          <p:cNvSpPr/>
          <p:nvPr/>
        </p:nvSpPr>
        <p:spPr>
          <a:xfrm>
            <a:off x="6766560" y="4023360"/>
            <a:ext cx="4663440" cy="1051560"/>
          </a:xfrm>
          <a:prstGeom prst="rect">
            <a:avLst/>
          </a:prstGeom>
          <a:noFill/>
          <a:ln/>
        </p:spPr>
        <p:txBody>
          <a:bodyPr wrap="square" lIns="0" tIns="0" rIns="0" bIns="0" rtlCol="0" anchor="t"/>
          <a:lstStyle/>
          <a:p>
            <a:pPr indent="0" marL="0">
              <a:buNone/>
            </a:pPr>
            <a:r>
              <a:rPr lang="en-US" sz="1300" dirty="0">
                <a:solidFill>
                  <a:srgbClr val="E9F7F2"/>
                </a:solidFill>
                <a:latin typeface="Atkinson Hyperlegible Mono" pitchFamily="34" charset="0"/>
                <a:ea typeface="Atkinson Hyperlegible Mono" pitchFamily="34" charset="-122"/>
                <a:cs typeface="Atkinson Hyperlegible Mono" pitchFamily="34" charset="-120"/>
              </a:rPr>
              <a:t>error: constructor Bus in class Bus</a:t>
            </a:r>
            <a:endParaRPr lang="en-US" sz="1300" dirty="0"/>
          </a:p>
          <a:p>
            <a:pPr indent="0" marL="0">
              <a:buNone/>
            </a:pPr>
            <a:r>
              <a:rPr lang="en-US" sz="1300" dirty="0">
                <a:solidFill>
                  <a:srgbClr val="E9F7F2"/>
                </a:solidFill>
                <a:latin typeface="Atkinson Hyperlegible Mono" pitchFamily="34" charset="0"/>
                <a:ea typeface="Atkinson Hyperlegible Mono" pitchFamily="34" charset="-122"/>
                <a:cs typeface="Atkinson Hyperlegible Mono" pitchFamily="34" charset="-120"/>
              </a:rPr>
              <a:t>cannot be applied to given types;</a:t>
            </a:r>
            <a:endParaRPr lang="en-US" sz="1300" dirty="0"/>
          </a:p>
          <a:p>
            <a:pPr indent="0" marL="0">
              <a:buNone/>
            </a:pPr>
            <a:r>
              <a:rPr lang="en-US" sz="1300" dirty="0">
                <a:solidFill>
                  <a:srgbClr val="E9F7F2"/>
                </a:solidFill>
                <a:latin typeface="Atkinson Hyperlegible Mono" pitchFamily="34" charset="0"/>
                <a:ea typeface="Atkinson Hyperlegible Mono" pitchFamily="34" charset="-122"/>
                <a:cs typeface="Atkinson Hyperlegible Mono" pitchFamily="34" charset="-120"/>
              </a:rPr>
              <a:t>  required: no arguments</a:t>
            </a:r>
            <a:endParaRPr lang="en-US" sz="1300" dirty="0"/>
          </a:p>
          <a:p>
            <a:pPr indent="0" marL="0">
              <a:buNone/>
            </a:pPr>
            <a:r>
              <a:rPr lang="en-US" sz="1300" dirty="0">
                <a:solidFill>
                  <a:srgbClr val="E9F7F2"/>
                </a:solidFill>
                <a:latin typeface="Atkinson Hyperlegible Mono" pitchFamily="34" charset="0"/>
                <a:ea typeface="Atkinson Hyperlegible Mono" pitchFamily="34" charset="-122"/>
                <a:cs typeface="Atkinson Hyperlegible Mono" pitchFamily="34" charset="-120"/>
              </a:rPr>
              <a:t>  found:    int</a:t>
            </a:r>
            <a:endParaRPr lang="en-US" sz="1300" dirty="0"/>
          </a:p>
        </p:txBody>
      </p:sp>
      <p:sp>
        <p:nvSpPr>
          <p:cNvPr id="19" name="Text 14"/>
          <p:cNvSpPr/>
          <p:nvPr/>
        </p:nvSpPr>
        <p:spPr>
          <a:xfrm>
            <a:off x="548640" y="5349240"/>
            <a:ext cx="10972800" cy="457200"/>
          </a:xfrm>
          <a:prstGeom prst="rect">
            <a:avLst/>
          </a:prstGeom>
          <a:noFill/>
          <a:ln/>
        </p:spPr>
        <p:txBody>
          <a:bodyPr wrap="square" lIns="0" tIns="0" rIns="0" bIns="0" rtlCol="0" anchor="ctr"/>
          <a:lstStyle/>
          <a:p>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Fix: </a:t>
            </a:r>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delete void, so the header is public Bus(int routeNumber).</a:t>
            </a:r>
            <a:endParaRPr lang="en-US" sz="1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Two tickets, one constructor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3.4 Constructors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371600"/>
            <a:ext cx="11094415" cy="4754880"/>
          </a:xfrm>
          <a:prstGeom prst="roundRect">
            <a:avLst>
              <a:gd name="adj" fmla="val 4808"/>
            </a:avLst>
          </a:prstGeom>
          <a:solidFill>
            <a:srgbClr val="FFF5C7"/>
          </a:solidFill>
          <a:ln w="12700">
            <a:solidFill>
              <a:srgbClr val="FFF5C7"/>
            </a:solidFill>
            <a:prstDash val="solid"/>
          </a:ln>
        </p:spPr>
      </p:sp>
      <p:sp>
        <p:nvSpPr>
          <p:cNvPr id="9" name="Shape 5"/>
          <p:cNvSpPr/>
          <p:nvPr/>
        </p:nvSpPr>
        <p:spPr>
          <a:xfrm>
            <a:off x="868680" y="1645920"/>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645920"/>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2880360" y="1554480"/>
            <a:ext cx="8442655"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does this program print?</a:t>
            </a:r>
            <a:endParaRPr lang="en-US" sz="2000" dirty="0"/>
          </a:p>
        </p:txBody>
      </p:sp>
      <p:sp>
        <p:nvSpPr>
          <p:cNvPr id="12" name="Shape 8"/>
          <p:cNvSpPr/>
          <p:nvPr/>
        </p:nvSpPr>
        <p:spPr>
          <a:xfrm>
            <a:off x="868680" y="2121408"/>
            <a:ext cx="6400800" cy="3959352"/>
          </a:xfrm>
          <a:prstGeom prst="roundRect">
            <a:avLst>
              <a:gd name="adj" fmla="val 2771"/>
            </a:avLst>
          </a:prstGeom>
          <a:solidFill>
            <a:srgbClr val="EEF3F1"/>
          </a:solidFill>
          <a:ln w="12700">
            <a:solidFill>
              <a:srgbClr val="E6E1D6"/>
            </a:solidFill>
            <a:prstDash val="solid"/>
          </a:ln>
        </p:spPr>
      </p:sp>
      <p:sp>
        <p:nvSpPr>
          <p:cNvPr id="13" name="Text 9"/>
          <p:cNvSpPr/>
          <p:nvPr/>
        </p:nvSpPr>
        <p:spPr>
          <a:xfrm>
            <a:off x="1143000" y="2304288"/>
            <a:ext cx="5852160" cy="3593592"/>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Ticket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row;</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double price;</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Ticket(int seatRow)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row = seatRow;</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(row &lt;= 5)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price = 40.0;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price = 25.0;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System.out.println(row + " " + price);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10"/>
          <p:cNvSpPr/>
          <p:nvPr/>
        </p:nvSpPr>
        <p:spPr>
          <a:xfrm>
            <a:off x="7452360" y="2121408"/>
            <a:ext cx="3886200" cy="1188720"/>
          </a:xfrm>
          <a:prstGeom prst="roundRect">
            <a:avLst>
              <a:gd name="adj" fmla="val 9231"/>
            </a:avLst>
          </a:prstGeom>
          <a:solidFill>
            <a:srgbClr val="EEF3F1"/>
          </a:solidFill>
          <a:ln w="12700">
            <a:solidFill>
              <a:srgbClr val="E6E1D6"/>
            </a:solidFill>
            <a:prstDash val="solid"/>
          </a:ln>
        </p:spPr>
      </p:sp>
      <p:sp>
        <p:nvSpPr>
          <p:cNvPr id="15" name="Text 11"/>
          <p:cNvSpPr/>
          <p:nvPr/>
        </p:nvSpPr>
        <p:spPr>
          <a:xfrm>
            <a:off x="7726680" y="2304288"/>
            <a:ext cx="33375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MAIN</a:t>
            </a:r>
            <a:endParaRPr lang="en-US" sz="1050" dirty="0"/>
          </a:p>
        </p:txBody>
      </p:sp>
      <p:sp>
        <p:nvSpPr>
          <p:cNvPr id="16" name="Text 12"/>
          <p:cNvSpPr/>
          <p:nvPr/>
        </p:nvSpPr>
        <p:spPr>
          <a:xfrm>
            <a:off x="7726680" y="2624328"/>
            <a:ext cx="3337560" cy="5029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Ticket a = new Ticket(3);</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Ticket b = new Ticket(12);</a:t>
            </a:r>
            <a:endParaRPr lang="en-US" sz="1500" dirty="0"/>
          </a:p>
        </p:txBody>
      </p:sp>
      <p:sp>
        <p:nvSpPr>
          <p:cNvPr id="17" name="Shape 13"/>
          <p:cNvSpPr/>
          <p:nvPr/>
        </p:nvSpPr>
        <p:spPr>
          <a:xfrm>
            <a:off x="7452360" y="3493008"/>
            <a:ext cx="3886200" cy="2587752"/>
          </a:xfrm>
          <a:prstGeom prst="roundRect">
            <a:avLst>
              <a:gd name="adj" fmla="val 4240"/>
            </a:avLst>
          </a:prstGeom>
          <a:solidFill>
            <a:srgbClr val="FFFFFF"/>
          </a:solidFill>
          <a:ln w="12700">
            <a:solidFill>
              <a:srgbClr val="E6E1D6"/>
            </a:solidFill>
            <a:prstDash val="solid"/>
          </a:ln>
        </p:spPr>
      </p:sp>
      <p:sp>
        <p:nvSpPr>
          <p:cNvPr id="18" name="Text 14"/>
          <p:cNvSpPr/>
          <p:nvPr/>
        </p:nvSpPr>
        <p:spPr>
          <a:xfrm>
            <a:off x="7726680" y="3630168"/>
            <a:ext cx="27432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YOUR OUTPUT</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Parameters supply the values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From parameter to instance variable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3.4 Constructors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54480"/>
            <a:ext cx="6858000" cy="3611880"/>
          </a:xfrm>
          <a:prstGeom prst="roundRect">
            <a:avLst>
              <a:gd name="adj" fmla="val 3038"/>
            </a:avLst>
          </a:prstGeom>
          <a:solidFill>
            <a:srgbClr val="EEF3F1"/>
          </a:solidFill>
          <a:ln w="12700">
            <a:solidFill>
              <a:srgbClr val="E6E1D6"/>
            </a:solidFill>
            <a:prstDash val="solid"/>
          </a:ln>
        </p:spPr>
      </p:sp>
      <p:sp>
        <p:nvSpPr>
          <p:cNvPr id="9" name="Text 5"/>
          <p:cNvSpPr/>
          <p:nvPr/>
        </p:nvSpPr>
        <p:spPr>
          <a:xfrm>
            <a:off x="822960" y="1737360"/>
            <a:ext cx="6309360" cy="32461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Backpack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String name;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pockets;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boolean heavy;</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Backpack(String owner, double pounds)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name = owner;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pockets = 4;</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heavy = pounds &gt; 15.0;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System.out.println(name + " " + pockets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 " + heavy);</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0" name="Shape 6"/>
          <p:cNvSpPr/>
          <p:nvPr/>
        </p:nvSpPr>
        <p:spPr>
          <a:xfrm>
            <a:off x="548640" y="5230368"/>
            <a:ext cx="6858000" cy="868680"/>
          </a:xfrm>
          <a:prstGeom prst="roundRect">
            <a:avLst>
              <a:gd name="adj" fmla="val 12632"/>
            </a:avLst>
          </a:prstGeom>
          <a:solidFill>
            <a:srgbClr val="EEF3F1"/>
          </a:solidFill>
          <a:ln w="12700">
            <a:solidFill>
              <a:srgbClr val="E6E1D6"/>
            </a:solidFill>
            <a:prstDash val="solid"/>
          </a:ln>
        </p:spPr>
      </p:sp>
      <p:sp>
        <p:nvSpPr>
          <p:cNvPr id="11" name="Text 7"/>
          <p:cNvSpPr/>
          <p:nvPr/>
        </p:nvSpPr>
        <p:spPr>
          <a:xfrm>
            <a:off x="822960" y="5413248"/>
            <a:ext cx="6309360" cy="5029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Backpack a = new Backpack("Ana", 12.5);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Backpack r = new Backpack("Raj", 18.0);</a:t>
            </a:r>
            <a:endParaRPr lang="en-US" sz="15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7680960" y="1554480"/>
          <a:ext cx="3931920" cy="914400"/>
        </p:xfrm>
        <a:graphic>
          <a:graphicData uri="http://schemas.openxmlformats.org/drawingml/2006/table">
            <a:tbl>
              <a:tblPr/>
              <a:tblGrid>
                <a:gridCol w="1234440"/>
                <a:gridCol w="2697480"/>
              </a:tblGrid>
              <a:tr h="45720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Variable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Gets its value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5720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name</a:t>
                      </a:r>
                      <a:endParaRPr lang="en-US" sz="15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copied from owner</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pockets</a:t>
                      </a:r>
                      <a:endParaRPr lang="en-US" sz="15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fixed: always 4</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heavy</a:t>
                      </a:r>
                      <a:endParaRPr lang="en-US" sz="15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computed from pounds</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3" name="Shape 8"/>
          <p:cNvSpPr/>
          <p:nvPr/>
        </p:nvSpPr>
        <p:spPr>
          <a:xfrm>
            <a:off x="7680960" y="3611880"/>
            <a:ext cx="3931920" cy="1143000"/>
          </a:xfrm>
          <a:prstGeom prst="roundRect">
            <a:avLst>
              <a:gd name="adj" fmla="val 9600"/>
            </a:avLst>
          </a:prstGeom>
          <a:solidFill>
            <a:srgbClr val="1F2B28"/>
          </a:solidFill>
          <a:ln w="12700">
            <a:solidFill>
              <a:srgbClr val="1F2B28"/>
            </a:solidFill>
            <a:prstDash val="solid"/>
          </a:ln>
        </p:spPr>
      </p:sp>
      <p:sp>
        <p:nvSpPr>
          <p:cNvPr id="14" name="Text 9"/>
          <p:cNvSpPr/>
          <p:nvPr/>
        </p:nvSpPr>
        <p:spPr>
          <a:xfrm>
            <a:off x="7955280" y="37490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5" name="Text 10"/>
          <p:cNvSpPr/>
          <p:nvPr/>
        </p:nvSpPr>
        <p:spPr>
          <a:xfrm>
            <a:off x="7955280" y="4023360"/>
            <a:ext cx="3383280" cy="6400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Ana 4 false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Raj 4 true</a:t>
            </a:r>
            <a:endParaRPr lang="en-US" sz="2000" dirty="0"/>
          </a:p>
        </p:txBody>
      </p:sp>
      <p:sp>
        <p:nvSpPr>
          <p:cNvPr id="16" name="Shape 11"/>
          <p:cNvSpPr/>
          <p:nvPr/>
        </p:nvSpPr>
        <p:spPr>
          <a:xfrm>
            <a:off x="7680960" y="4937760"/>
            <a:ext cx="3931920" cy="1097280"/>
          </a:xfrm>
          <a:prstGeom prst="roundRect">
            <a:avLst>
              <a:gd name="adj" fmla="val 16667"/>
            </a:avLst>
          </a:prstGeom>
          <a:solidFill>
            <a:srgbClr val="E3F0FF"/>
          </a:solidFill>
          <a:ln w="12700">
            <a:solidFill>
              <a:srgbClr val="E3F0FF"/>
            </a:solidFill>
            <a:prstDash val="solid"/>
          </a:ln>
        </p:spPr>
      </p:sp>
      <p:sp>
        <p:nvSpPr>
          <p:cNvPr id="17" name="Text 12"/>
          <p:cNvSpPr/>
          <p:nvPr/>
        </p:nvSpPr>
        <p:spPr>
          <a:xfrm>
            <a:off x="8001000" y="5074920"/>
            <a:ext cx="3337560" cy="82296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A parameter vanishes when the constructor ends.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Store it</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or lose it.</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Three ways to never set an instance variable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3.4 Constructors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08760"/>
            <a:ext cx="11094415" cy="1078992"/>
          </a:xfrm>
          <a:prstGeom prst="roundRect">
            <a:avLst>
              <a:gd name="adj" fmla="val 12712"/>
            </a:avLst>
          </a:prstGeom>
          <a:solidFill>
            <a:srgbClr val="FFF1DD"/>
          </a:solidFill>
          <a:ln w="12700">
            <a:solidFill>
              <a:srgbClr val="FFF1DD"/>
            </a:solidFill>
            <a:prstDash val="solid"/>
          </a:ln>
        </p:spPr>
      </p:sp>
      <p:sp>
        <p:nvSpPr>
          <p:cNvPr id="9" name="Text 5"/>
          <p:cNvSpPr/>
          <p:nvPr/>
        </p:nvSpPr>
        <p:spPr>
          <a:xfrm>
            <a:off x="822960" y="1618488"/>
            <a:ext cx="27432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SAME NAME</a:t>
            </a:r>
            <a:endParaRPr lang="en-US" sz="1050" dirty="0"/>
          </a:p>
        </p:txBody>
      </p:sp>
      <p:sp>
        <p:nvSpPr>
          <p:cNvPr id="10" name="Text 6"/>
          <p:cNvSpPr/>
          <p:nvPr/>
        </p:nvSpPr>
        <p:spPr>
          <a:xfrm>
            <a:off x="822960" y="1874520"/>
            <a:ext cx="4754880" cy="658368"/>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Phone(int battery) {</a:t>
            </a:r>
            <a:endParaRPr lang="en-US" sz="1500" dirty="0"/>
          </a:p>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battery = battery;</a:t>
            </a:r>
            <a:endParaRPr lang="en-US" sz="1500" dirty="0"/>
          </a:p>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Text 7"/>
          <p:cNvSpPr/>
          <p:nvPr/>
        </p:nvSpPr>
        <p:spPr>
          <a:xfrm>
            <a:off x="5852160" y="1508760"/>
            <a:ext cx="3931920" cy="1078992"/>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Both sides mean the parameter, so it is copied into itself.</a:t>
            </a:r>
            <a:endParaRPr lang="en-US" sz="1600" dirty="0"/>
          </a:p>
        </p:txBody>
      </p:sp>
      <p:sp>
        <p:nvSpPr>
          <p:cNvPr id="12" name="Text 8"/>
          <p:cNvSpPr/>
          <p:nvPr/>
        </p:nvSpPr>
        <p:spPr>
          <a:xfrm>
            <a:off x="9966960" y="1508760"/>
            <a:ext cx="1463040" cy="1078992"/>
          </a:xfrm>
          <a:prstGeom prst="rect">
            <a:avLst/>
          </a:prstGeom>
          <a:noFill/>
          <a:ln/>
        </p:spPr>
        <p:txBody>
          <a:bodyPr wrap="square" lIns="0" tIns="0" rIns="0" bIns="0" rtlCol="0" anchor="ctr"/>
          <a:lstStyle/>
          <a:p>
            <a:pPr algn="r" indent="0" marL="0">
              <a:buNone/>
            </a:pPr>
            <a:r>
              <a:rPr lang="en-US" sz="18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stays 0</a:t>
            </a:r>
            <a:endParaRPr lang="en-US" sz="1800" dirty="0"/>
          </a:p>
        </p:txBody>
      </p:sp>
      <p:sp>
        <p:nvSpPr>
          <p:cNvPr id="13" name="Shape 9"/>
          <p:cNvSpPr/>
          <p:nvPr/>
        </p:nvSpPr>
        <p:spPr>
          <a:xfrm>
            <a:off x="548640" y="2697480"/>
            <a:ext cx="11094415" cy="1078992"/>
          </a:xfrm>
          <a:prstGeom prst="roundRect">
            <a:avLst>
              <a:gd name="adj" fmla="val 12712"/>
            </a:avLst>
          </a:prstGeom>
          <a:solidFill>
            <a:srgbClr val="FFF1DD"/>
          </a:solidFill>
          <a:ln w="12700">
            <a:solidFill>
              <a:srgbClr val="FFF1DD"/>
            </a:solidFill>
            <a:prstDash val="solid"/>
          </a:ln>
        </p:spPr>
      </p:sp>
      <p:sp>
        <p:nvSpPr>
          <p:cNvPr id="14" name="Text 10"/>
          <p:cNvSpPr/>
          <p:nvPr/>
        </p:nvSpPr>
        <p:spPr>
          <a:xfrm>
            <a:off x="822960" y="2807208"/>
            <a:ext cx="27432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BACKWARD</a:t>
            </a:r>
            <a:endParaRPr lang="en-US" sz="1050" dirty="0"/>
          </a:p>
        </p:txBody>
      </p:sp>
      <p:sp>
        <p:nvSpPr>
          <p:cNvPr id="15" name="Text 11"/>
          <p:cNvSpPr/>
          <p:nvPr/>
        </p:nvSpPr>
        <p:spPr>
          <a:xfrm>
            <a:off x="822960" y="3063240"/>
            <a:ext cx="4754880" cy="658368"/>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Phone(int level) {</a:t>
            </a:r>
            <a:endParaRPr lang="en-US" sz="1500" dirty="0"/>
          </a:p>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level = battery;</a:t>
            </a:r>
            <a:endParaRPr lang="en-US" sz="1500" dirty="0"/>
          </a:p>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6" name="Text 12"/>
          <p:cNvSpPr/>
          <p:nvPr/>
        </p:nvSpPr>
        <p:spPr>
          <a:xfrm>
            <a:off x="5852160" y="2697480"/>
            <a:ext cx="3931920" cy="1078992"/>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stores right into left, so this overwrites the parameter.</a:t>
            </a:r>
            <a:endParaRPr lang="en-US" sz="1600" dirty="0"/>
          </a:p>
        </p:txBody>
      </p:sp>
      <p:sp>
        <p:nvSpPr>
          <p:cNvPr id="17" name="Text 13"/>
          <p:cNvSpPr/>
          <p:nvPr/>
        </p:nvSpPr>
        <p:spPr>
          <a:xfrm>
            <a:off x="9966960" y="2697480"/>
            <a:ext cx="1463040" cy="1078992"/>
          </a:xfrm>
          <a:prstGeom prst="rect">
            <a:avLst/>
          </a:prstGeom>
          <a:noFill/>
          <a:ln/>
        </p:spPr>
        <p:txBody>
          <a:bodyPr wrap="square" lIns="0" tIns="0" rIns="0" bIns="0" rtlCol="0" anchor="ctr"/>
          <a:lstStyle/>
          <a:p>
            <a:pPr algn="r" indent="0" marL="0">
              <a:buNone/>
            </a:pPr>
            <a:r>
              <a:rPr lang="en-US" sz="18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stays 0</a:t>
            </a:r>
            <a:endParaRPr lang="en-US" sz="1800" dirty="0"/>
          </a:p>
        </p:txBody>
      </p:sp>
      <p:sp>
        <p:nvSpPr>
          <p:cNvPr id="18" name="Shape 14"/>
          <p:cNvSpPr/>
          <p:nvPr/>
        </p:nvSpPr>
        <p:spPr>
          <a:xfrm>
            <a:off x="548640" y="3886200"/>
            <a:ext cx="11094415" cy="1078992"/>
          </a:xfrm>
          <a:prstGeom prst="roundRect">
            <a:avLst>
              <a:gd name="adj" fmla="val 12712"/>
            </a:avLst>
          </a:prstGeom>
          <a:solidFill>
            <a:srgbClr val="FFF1DD"/>
          </a:solidFill>
          <a:ln w="12700">
            <a:solidFill>
              <a:srgbClr val="FFF1DD"/>
            </a:solidFill>
            <a:prstDash val="solid"/>
          </a:ln>
        </p:spPr>
      </p:sp>
      <p:sp>
        <p:nvSpPr>
          <p:cNvPr id="19" name="Text 15"/>
          <p:cNvSpPr/>
          <p:nvPr/>
        </p:nvSpPr>
        <p:spPr>
          <a:xfrm>
            <a:off x="822960" y="3995928"/>
            <a:ext cx="27432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NEW LOCAL VARIABLE</a:t>
            </a:r>
            <a:endParaRPr lang="en-US" sz="1050" dirty="0"/>
          </a:p>
        </p:txBody>
      </p:sp>
      <p:sp>
        <p:nvSpPr>
          <p:cNvPr id="20" name="Text 16"/>
          <p:cNvSpPr/>
          <p:nvPr/>
        </p:nvSpPr>
        <p:spPr>
          <a:xfrm>
            <a:off x="822960" y="4251960"/>
            <a:ext cx="4754880" cy="658368"/>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Phone(int level) {</a:t>
            </a:r>
            <a:endParaRPr lang="en-US" sz="1500" dirty="0"/>
          </a:p>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battery = level;</a:t>
            </a:r>
            <a:endParaRPr lang="en-US" sz="1500" dirty="0"/>
          </a:p>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21" name="Text 17"/>
          <p:cNvSpPr/>
          <p:nvPr/>
        </p:nvSpPr>
        <p:spPr>
          <a:xfrm>
            <a:off x="5852160" y="3886200"/>
            <a:ext cx="3931920" cy="1078992"/>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Declares a new variable that vanishes when the constructor ends.</a:t>
            </a:r>
            <a:endParaRPr lang="en-US" sz="1600" dirty="0"/>
          </a:p>
        </p:txBody>
      </p:sp>
      <p:sp>
        <p:nvSpPr>
          <p:cNvPr id="22" name="Text 18"/>
          <p:cNvSpPr/>
          <p:nvPr/>
        </p:nvSpPr>
        <p:spPr>
          <a:xfrm>
            <a:off x="9966960" y="3886200"/>
            <a:ext cx="1463040" cy="1078992"/>
          </a:xfrm>
          <a:prstGeom prst="rect">
            <a:avLst/>
          </a:prstGeom>
          <a:noFill/>
          <a:ln/>
        </p:spPr>
        <p:txBody>
          <a:bodyPr wrap="square" lIns="0" tIns="0" rIns="0" bIns="0" rtlCol="0" anchor="ctr"/>
          <a:lstStyle/>
          <a:p>
            <a:pPr algn="r" indent="0" marL="0">
              <a:buNone/>
            </a:pPr>
            <a:r>
              <a:rPr lang="en-US" sz="18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stays 0</a:t>
            </a:r>
            <a:endParaRPr lang="en-US" sz="1800" dirty="0"/>
          </a:p>
        </p:txBody>
      </p:sp>
      <p:sp>
        <p:nvSpPr>
          <p:cNvPr id="23" name="Shape 19"/>
          <p:cNvSpPr/>
          <p:nvPr/>
        </p:nvSpPr>
        <p:spPr>
          <a:xfrm>
            <a:off x="548640" y="5047488"/>
            <a:ext cx="5120640" cy="1078992"/>
          </a:xfrm>
          <a:prstGeom prst="roundRect">
            <a:avLst>
              <a:gd name="adj" fmla="val 10169"/>
            </a:avLst>
          </a:prstGeom>
          <a:solidFill>
            <a:srgbClr val="EEF3F1"/>
          </a:solidFill>
          <a:ln w="12700">
            <a:solidFill>
              <a:srgbClr val="E6E1D6"/>
            </a:solidFill>
            <a:prstDash val="solid"/>
          </a:ln>
        </p:spPr>
      </p:sp>
      <p:sp>
        <p:nvSpPr>
          <p:cNvPr id="24" name="Text 20"/>
          <p:cNvSpPr/>
          <p:nvPr/>
        </p:nvSpPr>
        <p:spPr>
          <a:xfrm>
            <a:off x="822960" y="5230368"/>
            <a:ext cx="4572000" cy="713232"/>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Phone(int level)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battery = level;</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25" name="Text 21"/>
          <p:cNvSpPr/>
          <p:nvPr/>
        </p:nvSpPr>
        <p:spPr>
          <a:xfrm>
            <a:off x="5852160" y="5047488"/>
            <a:ext cx="5760720" cy="1078992"/>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Correct: </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different name, with the instance variable on the left of =. new Phone(80) stores 80.</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one stores the volume?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3.4 Constructors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Speaker has an instance variable volume. Which constructor sets it?</a:t>
            </a:r>
            <a:endParaRPr lang="en-US" sz="2200" dirty="0"/>
          </a:p>
        </p:txBody>
      </p:sp>
      <p:sp>
        <p:nvSpPr>
          <p:cNvPr id="12" name="Shape 8"/>
          <p:cNvSpPr/>
          <p:nvPr/>
        </p:nvSpPr>
        <p:spPr>
          <a:xfrm>
            <a:off x="868680" y="2971800"/>
            <a:ext cx="10469880" cy="585216"/>
          </a:xfrm>
          <a:prstGeom prst="roundRect">
            <a:avLst>
              <a:gd name="adj" fmla="val 15625"/>
            </a:avLst>
          </a:prstGeom>
          <a:solidFill>
            <a:srgbClr val="FFFFFF"/>
          </a:solidFill>
          <a:ln w="12700">
            <a:solidFill>
              <a:srgbClr val="FFFFFF"/>
            </a:solidFill>
            <a:prstDash val="solid"/>
          </a:ln>
        </p:spPr>
      </p:sp>
      <p:sp>
        <p:nvSpPr>
          <p:cNvPr id="13" name="Text 9"/>
          <p:cNvSpPr/>
          <p:nvPr/>
        </p:nvSpPr>
        <p:spPr>
          <a:xfrm>
            <a:off x="1051560" y="2971800"/>
            <a:ext cx="457200" cy="585216"/>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A</a:t>
            </a:r>
            <a:endParaRPr lang="en-US" sz="2000" dirty="0"/>
          </a:p>
        </p:txBody>
      </p:sp>
      <p:sp>
        <p:nvSpPr>
          <p:cNvPr id="14" name="Text 10"/>
          <p:cNvSpPr/>
          <p:nvPr/>
        </p:nvSpPr>
        <p:spPr>
          <a:xfrm>
            <a:off x="1600200" y="2971800"/>
            <a:ext cx="9601200" cy="585216"/>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public Speaker(int volume) { volume = volume; }</a:t>
            </a:r>
            <a:endParaRPr lang="en-US" sz="1700" dirty="0"/>
          </a:p>
        </p:txBody>
      </p:sp>
      <p:sp>
        <p:nvSpPr>
          <p:cNvPr id="15" name="Shape 11"/>
          <p:cNvSpPr/>
          <p:nvPr/>
        </p:nvSpPr>
        <p:spPr>
          <a:xfrm>
            <a:off x="868680" y="3685032"/>
            <a:ext cx="10469880" cy="585216"/>
          </a:xfrm>
          <a:prstGeom prst="roundRect">
            <a:avLst>
              <a:gd name="adj" fmla="val 15625"/>
            </a:avLst>
          </a:prstGeom>
          <a:solidFill>
            <a:srgbClr val="FFFFFF"/>
          </a:solidFill>
          <a:ln w="12700">
            <a:solidFill>
              <a:srgbClr val="FFFFFF"/>
            </a:solidFill>
            <a:prstDash val="solid"/>
          </a:ln>
        </p:spPr>
      </p:sp>
      <p:sp>
        <p:nvSpPr>
          <p:cNvPr id="16" name="Text 12"/>
          <p:cNvSpPr/>
          <p:nvPr/>
        </p:nvSpPr>
        <p:spPr>
          <a:xfrm>
            <a:off x="1051560" y="3685032"/>
            <a:ext cx="457200" cy="585216"/>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B</a:t>
            </a:r>
            <a:endParaRPr lang="en-US" sz="2000" dirty="0"/>
          </a:p>
        </p:txBody>
      </p:sp>
      <p:sp>
        <p:nvSpPr>
          <p:cNvPr id="17" name="Text 13"/>
          <p:cNvSpPr/>
          <p:nvPr/>
        </p:nvSpPr>
        <p:spPr>
          <a:xfrm>
            <a:off x="1600200" y="3685032"/>
            <a:ext cx="9601200" cy="585216"/>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public Speaker(int level) { volume = level; }</a:t>
            </a:r>
            <a:endParaRPr lang="en-US" sz="1700" dirty="0"/>
          </a:p>
        </p:txBody>
      </p:sp>
      <p:sp>
        <p:nvSpPr>
          <p:cNvPr id="18" name="Shape 14"/>
          <p:cNvSpPr/>
          <p:nvPr/>
        </p:nvSpPr>
        <p:spPr>
          <a:xfrm>
            <a:off x="868680" y="4398264"/>
            <a:ext cx="10469880" cy="585216"/>
          </a:xfrm>
          <a:prstGeom prst="roundRect">
            <a:avLst>
              <a:gd name="adj" fmla="val 15625"/>
            </a:avLst>
          </a:prstGeom>
          <a:solidFill>
            <a:srgbClr val="FFFFFF"/>
          </a:solidFill>
          <a:ln w="12700">
            <a:solidFill>
              <a:srgbClr val="FFFFFF"/>
            </a:solidFill>
            <a:prstDash val="solid"/>
          </a:ln>
        </p:spPr>
      </p:sp>
      <p:sp>
        <p:nvSpPr>
          <p:cNvPr id="19" name="Text 15"/>
          <p:cNvSpPr/>
          <p:nvPr/>
        </p:nvSpPr>
        <p:spPr>
          <a:xfrm>
            <a:off x="1051560" y="4398264"/>
            <a:ext cx="457200" cy="585216"/>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C</a:t>
            </a:r>
            <a:endParaRPr lang="en-US" sz="2000" dirty="0"/>
          </a:p>
        </p:txBody>
      </p:sp>
      <p:sp>
        <p:nvSpPr>
          <p:cNvPr id="20" name="Text 16"/>
          <p:cNvSpPr/>
          <p:nvPr/>
        </p:nvSpPr>
        <p:spPr>
          <a:xfrm>
            <a:off x="1600200" y="4398264"/>
            <a:ext cx="9601200" cy="585216"/>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public void Speaker(int level) { volume = level; }</a:t>
            </a:r>
            <a:endParaRPr lang="en-US" sz="1700" dirty="0"/>
          </a:p>
        </p:txBody>
      </p:sp>
      <p:sp>
        <p:nvSpPr>
          <p:cNvPr id="21" name="Shape 17"/>
          <p:cNvSpPr/>
          <p:nvPr/>
        </p:nvSpPr>
        <p:spPr>
          <a:xfrm>
            <a:off x="868680" y="5111496"/>
            <a:ext cx="10469880" cy="585216"/>
          </a:xfrm>
          <a:prstGeom prst="roundRect">
            <a:avLst>
              <a:gd name="adj" fmla="val 15625"/>
            </a:avLst>
          </a:prstGeom>
          <a:solidFill>
            <a:srgbClr val="FFFFFF"/>
          </a:solidFill>
          <a:ln w="12700">
            <a:solidFill>
              <a:srgbClr val="FFFFFF"/>
            </a:solidFill>
            <a:prstDash val="solid"/>
          </a:ln>
        </p:spPr>
      </p:sp>
      <p:sp>
        <p:nvSpPr>
          <p:cNvPr id="22" name="Text 18"/>
          <p:cNvSpPr/>
          <p:nvPr/>
        </p:nvSpPr>
        <p:spPr>
          <a:xfrm>
            <a:off x="1051560" y="5111496"/>
            <a:ext cx="457200" cy="585216"/>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D</a:t>
            </a:r>
            <a:endParaRPr lang="en-US" sz="2000" dirty="0"/>
          </a:p>
        </p:txBody>
      </p:sp>
      <p:sp>
        <p:nvSpPr>
          <p:cNvPr id="23" name="Text 19"/>
          <p:cNvSpPr/>
          <p:nvPr/>
        </p:nvSpPr>
        <p:spPr>
          <a:xfrm>
            <a:off x="1600200" y="5111496"/>
            <a:ext cx="9601200" cy="585216"/>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public Speaker(int level) { level = volume; }</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Defaults and the default constructor</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Every instance variable starts with a default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3.4 Constructors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4206240" cy="914400"/>
        </p:xfrm>
        <a:graphic>
          <a:graphicData uri="http://schemas.openxmlformats.org/drawingml/2006/table">
            <a:tbl>
              <a:tblPr/>
              <a:tblGrid>
                <a:gridCol w="2651760"/>
                <a:gridCol w="1554480"/>
              </a:tblGrid>
              <a:tr h="45720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Type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Default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5720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int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double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0.0</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boolean</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false</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any reference type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null</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9" name="Text 4"/>
          <p:cNvSpPr/>
          <p:nvPr/>
        </p:nvSpPr>
        <p:spPr>
          <a:xfrm>
            <a:off x="548640" y="4023360"/>
            <a:ext cx="36576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MAIN RUNS</a:t>
            </a:r>
            <a:endParaRPr lang="en-US" sz="1050" dirty="0"/>
          </a:p>
        </p:txBody>
      </p:sp>
      <p:sp>
        <p:nvSpPr>
          <p:cNvPr id="10" name="Text 5"/>
          <p:cNvSpPr/>
          <p:nvPr/>
        </p:nvSpPr>
        <p:spPr>
          <a:xfrm>
            <a:off x="548640" y="4297680"/>
            <a:ext cx="4297680" cy="36576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Notebook b = new Notebook("Art");</a:t>
            </a:r>
            <a:endParaRPr lang="en-US" sz="1500" dirty="0"/>
          </a:p>
        </p:txBody>
      </p:sp>
      <p:sp>
        <p:nvSpPr>
          <p:cNvPr id="11" name="Shape 6"/>
          <p:cNvSpPr/>
          <p:nvPr/>
        </p:nvSpPr>
        <p:spPr>
          <a:xfrm>
            <a:off x="548640" y="4800600"/>
            <a:ext cx="4206240" cy="1234440"/>
          </a:xfrm>
          <a:prstGeom prst="roundRect">
            <a:avLst>
              <a:gd name="adj" fmla="val 8889"/>
            </a:avLst>
          </a:prstGeom>
          <a:solidFill>
            <a:srgbClr val="1F2B28"/>
          </a:solidFill>
          <a:ln w="12700">
            <a:solidFill>
              <a:srgbClr val="1F2B28"/>
            </a:solidFill>
            <a:prstDash val="solid"/>
          </a:ln>
        </p:spPr>
      </p:sp>
      <p:sp>
        <p:nvSpPr>
          <p:cNvPr id="12" name="Text 7"/>
          <p:cNvSpPr/>
          <p:nvPr/>
        </p:nvSpPr>
        <p:spPr>
          <a:xfrm>
            <a:off x="822960" y="49377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8"/>
          <p:cNvSpPr/>
          <p:nvPr/>
        </p:nvSpPr>
        <p:spPr>
          <a:xfrm>
            <a:off x="822960" y="5212080"/>
            <a:ext cx="3657600" cy="731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0 0.0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false null</a:t>
            </a:r>
            <a:endParaRPr lang="en-US" sz="2000" dirty="0"/>
          </a:p>
        </p:txBody>
      </p:sp>
      <p:sp>
        <p:nvSpPr>
          <p:cNvPr id="14" name="Shape 9"/>
          <p:cNvSpPr/>
          <p:nvPr/>
        </p:nvSpPr>
        <p:spPr>
          <a:xfrm>
            <a:off x="5029200" y="1554480"/>
            <a:ext cx="6583680" cy="3611880"/>
          </a:xfrm>
          <a:prstGeom prst="roundRect">
            <a:avLst>
              <a:gd name="adj" fmla="val 3038"/>
            </a:avLst>
          </a:prstGeom>
          <a:solidFill>
            <a:srgbClr val="EEF3F1"/>
          </a:solidFill>
          <a:ln w="12700">
            <a:solidFill>
              <a:srgbClr val="E6E1D6"/>
            </a:solidFill>
            <a:prstDash val="solid"/>
          </a:ln>
        </p:spPr>
      </p:sp>
      <p:sp>
        <p:nvSpPr>
          <p:cNvPr id="15" name="Text 10"/>
          <p:cNvSpPr/>
          <p:nvPr/>
        </p:nvSpPr>
        <p:spPr>
          <a:xfrm>
            <a:off x="5303520" y="1737360"/>
            <a:ext cx="6035040" cy="32461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Notebook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String subject;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pages;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double price;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boolean spiral;</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String owner;</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Notebook(String topic)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subject = topic;</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System.out.println(pages + " " + price);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System.out.println(spiral + " " + owner);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6" name="Shape 11"/>
          <p:cNvSpPr/>
          <p:nvPr/>
        </p:nvSpPr>
        <p:spPr>
          <a:xfrm>
            <a:off x="5029200" y="5303520"/>
            <a:ext cx="6583680" cy="731520"/>
          </a:xfrm>
          <a:prstGeom prst="roundRect">
            <a:avLst>
              <a:gd name="adj" fmla="val 25000"/>
            </a:avLst>
          </a:prstGeom>
          <a:solidFill>
            <a:srgbClr val="E3F0FF"/>
          </a:solidFill>
          <a:ln w="12700">
            <a:solidFill>
              <a:srgbClr val="E3F0FF"/>
            </a:solidFill>
            <a:prstDash val="solid"/>
          </a:ln>
        </p:spPr>
      </p:sp>
      <p:sp>
        <p:nvSpPr>
          <p:cNvPr id="17" name="Text 12"/>
          <p:cNvSpPr/>
          <p:nvPr/>
        </p:nvSpPr>
        <p:spPr>
          <a:xfrm>
            <a:off x="5349240" y="5440680"/>
            <a:ext cx="5989320" cy="45720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A constructor should still give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every</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instance variable a value on purpose.</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default constructor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3.4 Constructors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Text 4"/>
          <p:cNvSpPr/>
          <p:nvPr/>
        </p:nvSpPr>
        <p:spPr>
          <a:xfrm>
            <a:off x="548640" y="1554480"/>
            <a:ext cx="53949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NO CONSTRUCTOR WRITTEN</a:t>
            </a:r>
            <a:endParaRPr lang="en-US" sz="1050" dirty="0"/>
          </a:p>
        </p:txBody>
      </p:sp>
      <p:sp>
        <p:nvSpPr>
          <p:cNvPr id="9" name="Shape 5"/>
          <p:cNvSpPr/>
          <p:nvPr/>
        </p:nvSpPr>
        <p:spPr>
          <a:xfrm>
            <a:off x="548640" y="1874520"/>
            <a:ext cx="5394960" cy="2148840"/>
          </a:xfrm>
          <a:prstGeom prst="roundRect">
            <a:avLst>
              <a:gd name="adj" fmla="val 5106"/>
            </a:avLst>
          </a:prstGeom>
          <a:solidFill>
            <a:srgbClr val="EEF3F1"/>
          </a:solidFill>
          <a:ln w="12700">
            <a:solidFill>
              <a:srgbClr val="E6E1D6"/>
            </a:solidFill>
            <a:prstDash val="solid"/>
          </a:ln>
        </p:spPr>
      </p:sp>
      <p:sp>
        <p:nvSpPr>
          <p:cNvPr id="10" name="Text 6"/>
          <p:cNvSpPr/>
          <p:nvPr/>
        </p:nvSpPr>
        <p:spPr>
          <a:xfrm>
            <a:off x="822960" y="2057400"/>
            <a:ext cx="4846320" cy="17830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Timer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seconds;</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show()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System.out.println(seconds);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548640" y="4114800"/>
            <a:ext cx="5394960" cy="1207008"/>
          </a:xfrm>
          <a:prstGeom prst="roundRect">
            <a:avLst>
              <a:gd name="adj" fmla="val 9091"/>
            </a:avLst>
          </a:prstGeom>
          <a:solidFill>
            <a:srgbClr val="EEF3F1"/>
          </a:solidFill>
          <a:ln w="12700">
            <a:solidFill>
              <a:srgbClr val="E6E1D6"/>
            </a:solidFill>
            <a:prstDash val="solid"/>
          </a:ln>
        </p:spPr>
      </p:sp>
      <p:sp>
        <p:nvSpPr>
          <p:cNvPr id="12" name="Text 8"/>
          <p:cNvSpPr/>
          <p:nvPr/>
        </p:nvSpPr>
        <p:spPr>
          <a:xfrm>
            <a:off x="822960" y="4297680"/>
            <a:ext cx="48463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MAIN</a:t>
            </a:r>
            <a:endParaRPr lang="en-US" sz="1050" dirty="0"/>
          </a:p>
        </p:txBody>
      </p:sp>
      <p:sp>
        <p:nvSpPr>
          <p:cNvPr id="13" name="Text 9"/>
          <p:cNvSpPr/>
          <p:nvPr/>
        </p:nvSpPr>
        <p:spPr>
          <a:xfrm>
            <a:off x="822960" y="4617720"/>
            <a:ext cx="4846320" cy="521208"/>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Timer t = new Timer();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t.show();</a:t>
            </a:r>
            <a:endParaRPr lang="en-US" sz="1500" dirty="0"/>
          </a:p>
        </p:txBody>
      </p:sp>
      <p:sp>
        <p:nvSpPr>
          <p:cNvPr id="14" name="Shape 10"/>
          <p:cNvSpPr/>
          <p:nvPr/>
        </p:nvSpPr>
        <p:spPr>
          <a:xfrm>
            <a:off x="548640" y="5413248"/>
            <a:ext cx="5394960" cy="685800"/>
          </a:xfrm>
          <a:prstGeom prst="roundRect">
            <a:avLst>
              <a:gd name="adj" fmla="val 16000"/>
            </a:avLst>
          </a:prstGeom>
          <a:solidFill>
            <a:srgbClr val="1F2B28"/>
          </a:solidFill>
          <a:ln w="12700">
            <a:solidFill>
              <a:srgbClr val="1F2B28"/>
            </a:solidFill>
            <a:prstDash val="solid"/>
          </a:ln>
        </p:spPr>
      </p:sp>
      <p:sp>
        <p:nvSpPr>
          <p:cNvPr id="15" name="Text 11"/>
          <p:cNvSpPr/>
          <p:nvPr/>
        </p:nvSpPr>
        <p:spPr>
          <a:xfrm>
            <a:off x="822960" y="5413248"/>
            <a:ext cx="4937760" cy="685800"/>
          </a:xfrm>
          <a:prstGeom prst="rect">
            <a:avLst/>
          </a:prstGeom>
          <a:noFill/>
          <a:ln/>
        </p:spPr>
        <p:txBody>
          <a:bodyPr wrap="square" lIns="0" tIns="0" rIns="0" bIns="0" rtlCol="0" anchor="ctr"/>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0</a:t>
            </a:r>
            <a:endParaRPr lang="en-US" sz="2000" dirty="0"/>
          </a:p>
        </p:txBody>
      </p:sp>
      <p:sp>
        <p:nvSpPr>
          <p:cNvPr id="16" name="Text 12"/>
          <p:cNvSpPr/>
          <p:nvPr/>
        </p:nvSpPr>
        <p:spPr>
          <a:xfrm>
            <a:off x="6263640" y="1554480"/>
            <a:ext cx="539496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ONE CONSTRUCTOR WRITTEN</a:t>
            </a:r>
            <a:endParaRPr lang="en-US" sz="1050" dirty="0"/>
          </a:p>
        </p:txBody>
      </p:sp>
      <p:sp>
        <p:nvSpPr>
          <p:cNvPr id="17" name="Shape 13"/>
          <p:cNvSpPr/>
          <p:nvPr/>
        </p:nvSpPr>
        <p:spPr>
          <a:xfrm>
            <a:off x="6263640" y="1874520"/>
            <a:ext cx="5394960" cy="2148840"/>
          </a:xfrm>
          <a:prstGeom prst="roundRect">
            <a:avLst>
              <a:gd name="adj" fmla="val 5106"/>
            </a:avLst>
          </a:prstGeom>
          <a:solidFill>
            <a:srgbClr val="EEF3F1"/>
          </a:solidFill>
          <a:ln w="12700">
            <a:solidFill>
              <a:srgbClr val="E6E1D6"/>
            </a:solidFill>
            <a:prstDash val="solid"/>
          </a:ln>
        </p:spPr>
      </p:sp>
      <p:sp>
        <p:nvSpPr>
          <p:cNvPr id="18" name="Text 14"/>
          <p:cNvSpPr/>
          <p:nvPr/>
        </p:nvSpPr>
        <p:spPr>
          <a:xfrm>
            <a:off x="6537960" y="2057400"/>
            <a:ext cx="4846320" cy="17830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Timer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seconds;</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Timer(int start)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seconds = start;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9" name="Shape 15"/>
          <p:cNvSpPr/>
          <p:nvPr/>
        </p:nvSpPr>
        <p:spPr>
          <a:xfrm>
            <a:off x="6263640" y="4114800"/>
            <a:ext cx="5394960" cy="1207008"/>
          </a:xfrm>
          <a:prstGeom prst="roundRect">
            <a:avLst>
              <a:gd name="adj" fmla="val 9091"/>
            </a:avLst>
          </a:prstGeom>
          <a:solidFill>
            <a:srgbClr val="EEF3F1"/>
          </a:solidFill>
          <a:ln w="12700">
            <a:solidFill>
              <a:srgbClr val="E6E1D6"/>
            </a:solidFill>
            <a:prstDash val="solid"/>
          </a:ln>
        </p:spPr>
      </p:sp>
      <p:sp>
        <p:nvSpPr>
          <p:cNvPr id="20" name="Text 16"/>
          <p:cNvSpPr/>
          <p:nvPr/>
        </p:nvSpPr>
        <p:spPr>
          <a:xfrm>
            <a:off x="6537960" y="4297680"/>
            <a:ext cx="48463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MAIN</a:t>
            </a:r>
            <a:endParaRPr lang="en-US" sz="1050" dirty="0"/>
          </a:p>
        </p:txBody>
      </p:sp>
      <p:sp>
        <p:nvSpPr>
          <p:cNvPr id="21" name="Text 17"/>
          <p:cNvSpPr/>
          <p:nvPr/>
        </p:nvSpPr>
        <p:spPr>
          <a:xfrm>
            <a:off x="6537960" y="4617720"/>
            <a:ext cx="4846320" cy="521208"/>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Timer t = new Timer();</a:t>
            </a:r>
            <a:endParaRPr lang="en-US" sz="1500" dirty="0"/>
          </a:p>
        </p:txBody>
      </p:sp>
      <p:sp>
        <p:nvSpPr>
          <p:cNvPr id="22" name="Shape 18"/>
          <p:cNvSpPr/>
          <p:nvPr/>
        </p:nvSpPr>
        <p:spPr>
          <a:xfrm>
            <a:off x="6263640" y="5413248"/>
            <a:ext cx="5394960" cy="685800"/>
          </a:xfrm>
          <a:prstGeom prst="roundRect">
            <a:avLst>
              <a:gd name="adj" fmla="val 16000"/>
            </a:avLst>
          </a:prstGeom>
          <a:solidFill>
            <a:srgbClr val="1F2B28"/>
          </a:solidFill>
          <a:ln w="12700">
            <a:solidFill>
              <a:srgbClr val="1F2B28"/>
            </a:solidFill>
            <a:prstDash val="solid"/>
          </a:ln>
        </p:spPr>
      </p:sp>
      <p:sp>
        <p:nvSpPr>
          <p:cNvPr id="23" name="Text 19"/>
          <p:cNvSpPr/>
          <p:nvPr/>
        </p:nvSpPr>
        <p:spPr>
          <a:xfrm>
            <a:off x="6537960" y="5413248"/>
            <a:ext cx="4937760" cy="685800"/>
          </a:xfrm>
          <a:prstGeom prst="rect">
            <a:avLst/>
          </a:prstGeom>
          <a:noFill/>
          <a:ln/>
        </p:spPr>
        <p:txBody>
          <a:bodyPr wrap="square" lIns="0" tIns="0" rIns="0" bIns="0" rtlCol="0" anchor="ctr"/>
          <a:lstStyle/>
          <a:p>
            <a:pPr indent="0" marL="0">
              <a:buNone/>
            </a:pPr>
            <a:r>
              <a:rPr lang="en-US" sz="1300" dirty="0">
                <a:solidFill>
                  <a:srgbClr val="E9F7F2"/>
                </a:solidFill>
                <a:latin typeface="Atkinson Hyperlegible Mono" pitchFamily="34" charset="0"/>
                <a:ea typeface="Atkinson Hyperlegible Mono" pitchFamily="34" charset="-122"/>
                <a:cs typeface="Atkinson Hyperlegible Mono" pitchFamily="34" charset="-120"/>
              </a:rPr>
              <a:t>error: constructor Timer in class</a:t>
            </a:r>
            <a:endParaRPr lang="en-US" sz="1300" dirty="0"/>
          </a:p>
          <a:p>
            <a:pPr indent="0" marL="0">
              <a:buNone/>
            </a:pPr>
            <a:r>
              <a:rPr lang="en-US" sz="1300" dirty="0">
                <a:solidFill>
                  <a:srgbClr val="E9F7F2"/>
                </a:solidFill>
                <a:latin typeface="Atkinson Hyperlegible Mono" pitchFamily="34" charset="0"/>
                <a:ea typeface="Atkinson Hyperlegible Mono" pitchFamily="34" charset="-122"/>
                <a:cs typeface="Atkinson Hyperlegible Mono" pitchFamily="34" charset="-120"/>
              </a:rPr>
              <a:t>Timer cannot be applied to given types;</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Two constructors, one forgets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3.4 Constructors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371600"/>
            <a:ext cx="11094415" cy="4754880"/>
          </a:xfrm>
          <a:prstGeom prst="roundRect">
            <a:avLst>
              <a:gd name="adj" fmla="val 4808"/>
            </a:avLst>
          </a:prstGeom>
          <a:solidFill>
            <a:srgbClr val="FFF5C7"/>
          </a:solidFill>
          <a:ln w="12700">
            <a:solidFill>
              <a:srgbClr val="FFF5C7"/>
            </a:solidFill>
            <a:prstDash val="solid"/>
          </a:ln>
        </p:spPr>
      </p:sp>
      <p:sp>
        <p:nvSpPr>
          <p:cNvPr id="9" name="Shape 5"/>
          <p:cNvSpPr/>
          <p:nvPr/>
        </p:nvSpPr>
        <p:spPr>
          <a:xfrm>
            <a:off x="868680" y="1645920"/>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645920"/>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2880360" y="1554480"/>
            <a:ext cx="8442655"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does this print? Which constructor runs each time?</a:t>
            </a:r>
            <a:endParaRPr lang="en-US" sz="2000" dirty="0"/>
          </a:p>
        </p:txBody>
      </p:sp>
      <p:sp>
        <p:nvSpPr>
          <p:cNvPr id="12" name="Shape 8"/>
          <p:cNvSpPr/>
          <p:nvPr/>
        </p:nvSpPr>
        <p:spPr>
          <a:xfrm>
            <a:off x="868680" y="2121408"/>
            <a:ext cx="6675120" cy="3959352"/>
          </a:xfrm>
          <a:prstGeom prst="roundRect">
            <a:avLst>
              <a:gd name="adj" fmla="val 2771"/>
            </a:avLst>
          </a:prstGeom>
          <a:solidFill>
            <a:srgbClr val="EEF3F1"/>
          </a:solidFill>
          <a:ln w="12700">
            <a:solidFill>
              <a:srgbClr val="E6E1D6"/>
            </a:solidFill>
            <a:prstDash val="solid"/>
          </a:ln>
        </p:spPr>
      </p:sp>
      <p:sp>
        <p:nvSpPr>
          <p:cNvPr id="13" name="Text 9"/>
          <p:cNvSpPr/>
          <p:nvPr/>
        </p:nvSpPr>
        <p:spPr>
          <a:xfrm>
            <a:off x="1143000" y="2304288"/>
            <a:ext cx="6126480" cy="3593592"/>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Plant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height;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boolean wet;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Plant(int inches)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height = inches;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wet = true;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Plant()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height = 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show()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System.out.println(height + " " + wet);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10"/>
          <p:cNvSpPr/>
          <p:nvPr/>
        </p:nvSpPr>
        <p:spPr>
          <a:xfrm>
            <a:off x="7726680" y="2121408"/>
            <a:ext cx="3611880" cy="1783080"/>
          </a:xfrm>
          <a:prstGeom prst="roundRect">
            <a:avLst>
              <a:gd name="adj" fmla="val 6154"/>
            </a:avLst>
          </a:prstGeom>
          <a:solidFill>
            <a:srgbClr val="EEF3F1"/>
          </a:solidFill>
          <a:ln w="12700">
            <a:solidFill>
              <a:srgbClr val="E6E1D6"/>
            </a:solidFill>
            <a:prstDash val="solid"/>
          </a:ln>
        </p:spPr>
      </p:sp>
      <p:sp>
        <p:nvSpPr>
          <p:cNvPr id="15" name="Text 11"/>
          <p:cNvSpPr/>
          <p:nvPr/>
        </p:nvSpPr>
        <p:spPr>
          <a:xfrm>
            <a:off x="8001000" y="2304288"/>
            <a:ext cx="30632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MAIN</a:t>
            </a:r>
            <a:endParaRPr lang="en-US" sz="1050" dirty="0"/>
          </a:p>
        </p:txBody>
      </p:sp>
      <p:sp>
        <p:nvSpPr>
          <p:cNvPr id="16" name="Text 12"/>
          <p:cNvSpPr/>
          <p:nvPr/>
        </p:nvSpPr>
        <p:spPr>
          <a:xfrm>
            <a:off x="8001000" y="2624328"/>
            <a:ext cx="3063240" cy="10972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Plant a = new Plant(8);</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Plant b = new Plant();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a.show();</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b.show();</a:t>
            </a:r>
            <a:endParaRPr lang="en-US" sz="1500" dirty="0"/>
          </a:p>
        </p:txBody>
      </p:sp>
      <p:sp>
        <p:nvSpPr>
          <p:cNvPr id="17" name="Shape 13"/>
          <p:cNvSpPr/>
          <p:nvPr/>
        </p:nvSpPr>
        <p:spPr>
          <a:xfrm>
            <a:off x="7726680" y="4087368"/>
            <a:ext cx="3611880" cy="1993392"/>
          </a:xfrm>
          <a:prstGeom prst="roundRect">
            <a:avLst>
              <a:gd name="adj" fmla="val 5505"/>
            </a:avLst>
          </a:prstGeom>
          <a:solidFill>
            <a:srgbClr val="FFFFFF"/>
          </a:solidFill>
          <a:ln w="12700">
            <a:solidFill>
              <a:srgbClr val="E6E1D6"/>
            </a:solidFill>
            <a:prstDash val="solid"/>
          </a:ln>
        </p:spPr>
      </p:sp>
      <p:sp>
        <p:nvSpPr>
          <p:cNvPr id="18" name="Text 14"/>
          <p:cNvSpPr/>
          <p:nvPr/>
        </p:nvSpPr>
        <p:spPr>
          <a:xfrm>
            <a:off x="8001000" y="4224528"/>
            <a:ext cx="27432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YOUR OUTPUT</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Mutable objects as parameters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Copying a reference is not copying the object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3.4 Constructors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54480"/>
            <a:ext cx="6492240" cy="2834640"/>
          </a:xfrm>
          <a:prstGeom prst="roundRect">
            <a:avLst>
              <a:gd name="adj" fmla="val 3871"/>
            </a:avLst>
          </a:prstGeom>
          <a:solidFill>
            <a:srgbClr val="EEF3F1"/>
          </a:solidFill>
          <a:ln w="12700">
            <a:solidFill>
              <a:srgbClr val="E6E1D6"/>
            </a:solidFill>
            <a:prstDash val="solid"/>
          </a:ln>
        </p:spPr>
      </p:sp>
      <p:sp>
        <p:nvSpPr>
          <p:cNvPr id="9" name="Text 5"/>
          <p:cNvSpPr/>
          <p:nvPr/>
        </p:nvSpPr>
        <p:spPr>
          <a:xfrm>
            <a:off x="822960" y="1737360"/>
            <a:ext cx="5943600" cy="24688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Quiz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Scanner source;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String first;</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Quiz(Scanner wordList)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source = wordList;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first = source.next();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System.out.println("Quiz: " + first);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0" name="Shape 6"/>
          <p:cNvSpPr/>
          <p:nvPr/>
        </p:nvSpPr>
        <p:spPr>
          <a:xfrm>
            <a:off x="548640" y="4526280"/>
            <a:ext cx="6492240" cy="1508760"/>
          </a:xfrm>
          <a:prstGeom prst="roundRect">
            <a:avLst>
              <a:gd name="adj" fmla="val 7273"/>
            </a:avLst>
          </a:prstGeom>
          <a:solidFill>
            <a:srgbClr val="EEF3F1"/>
          </a:solidFill>
          <a:ln w="12700">
            <a:solidFill>
              <a:srgbClr val="E6E1D6"/>
            </a:solidFill>
            <a:prstDash val="solid"/>
          </a:ln>
        </p:spPr>
      </p:sp>
      <p:sp>
        <p:nvSpPr>
          <p:cNvPr id="11" name="Text 7"/>
          <p:cNvSpPr/>
          <p:nvPr/>
        </p:nvSpPr>
        <p:spPr>
          <a:xfrm>
            <a:off x="822960" y="4709160"/>
            <a:ext cx="59436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MAIN</a:t>
            </a:r>
            <a:endParaRPr lang="en-US" sz="1050" dirty="0"/>
          </a:p>
        </p:txBody>
      </p:sp>
      <p:sp>
        <p:nvSpPr>
          <p:cNvPr id="12" name="Text 8"/>
          <p:cNvSpPr/>
          <p:nvPr/>
        </p:nvSpPr>
        <p:spPr>
          <a:xfrm>
            <a:off x="822960" y="5029200"/>
            <a:ext cx="5943600" cy="8229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Scanner words = new Scanner("cat dog fox");</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Quiz q = new Quiz(words);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System.out.println("main: " + words.next());</a:t>
            </a:r>
            <a:endParaRPr lang="en-US" sz="1500" dirty="0"/>
          </a:p>
        </p:txBody>
      </p:sp>
      <p:sp>
        <p:nvSpPr>
          <p:cNvPr id="13" name="Shape 9"/>
          <p:cNvSpPr/>
          <p:nvPr/>
        </p:nvSpPr>
        <p:spPr>
          <a:xfrm>
            <a:off x="7315200" y="1554480"/>
            <a:ext cx="4297680" cy="1234440"/>
          </a:xfrm>
          <a:prstGeom prst="roundRect">
            <a:avLst>
              <a:gd name="adj" fmla="val 8889"/>
            </a:avLst>
          </a:prstGeom>
          <a:solidFill>
            <a:srgbClr val="1F2B28"/>
          </a:solidFill>
          <a:ln w="12700">
            <a:solidFill>
              <a:srgbClr val="1F2B28"/>
            </a:solidFill>
            <a:prstDash val="solid"/>
          </a:ln>
        </p:spPr>
      </p:sp>
      <p:sp>
        <p:nvSpPr>
          <p:cNvPr id="14" name="Text 10"/>
          <p:cNvSpPr/>
          <p:nvPr/>
        </p:nvSpPr>
        <p:spPr>
          <a:xfrm>
            <a:off x="758952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5" name="Text 11"/>
          <p:cNvSpPr/>
          <p:nvPr/>
        </p:nvSpPr>
        <p:spPr>
          <a:xfrm>
            <a:off x="7589520" y="1965960"/>
            <a:ext cx="3749040" cy="731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Quiz: cat</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main: dog</a:t>
            </a:r>
            <a:endParaRPr lang="en-US" sz="2000" dirty="0"/>
          </a:p>
        </p:txBody>
      </p:sp>
      <p:sp>
        <p:nvSpPr>
          <p:cNvPr id="16" name="Shape 12"/>
          <p:cNvSpPr/>
          <p:nvPr/>
        </p:nvSpPr>
        <p:spPr>
          <a:xfrm>
            <a:off x="7315200" y="2971800"/>
            <a:ext cx="4297680" cy="3063240"/>
          </a:xfrm>
          <a:prstGeom prst="roundRect">
            <a:avLst>
              <a:gd name="adj" fmla="val 5970"/>
            </a:avLst>
          </a:prstGeom>
          <a:solidFill>
            <a:srgbClr val="FFF1DD"/>
          </a:solidFill>
          <a:ln w="12700">
            <a:solidFill>
              <a:srgbClr val="FFF1DD"/>
            </a:solidFill>
            <a:prstDash val="solid"/>
          </a:ln>
        </p:spPr>
      </p:sp>
      <p:pic>
        <p:nvPicPr>
          <p:cNvPr id="17"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7589520" y="3227832"/>
            <a:ext cx="566928" cy="566928"/>
          </a:xfrm>
          <a:prstGeom prst="rect">
            <a:avLst/>
          </a:prstGeom>
        </p:spPr>
      </p:pic>
      <p:sp>
        <p:nvSpPr>
          <p:cNvPr id="18" name="Text 13"/>
          <p:cNvSpPr/>
          <p:nvPr/>
        </p:nvSpPr>
        <p:spPr>
          <a:xfrm>
            <a:off x="8366760" y="3108960"/>
            <a:ext cx="2971800" cy="278892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An object whose state can change is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mutable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source = wordList; copies the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reference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so the quiz and main share one Scanner. A read through either one moves it for both.</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Store a copy of a mutable object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3.4 Constructors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554480"/>
            <a:ext cx="11094415" cy="960120"/>
          </a:xfrm>
          <a:prstGeom prst="roundRect">
            <a:avLst>
              <a:gd name="adj" fmla="val 19048"/>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8580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When a constructor receives a mutable object, initialize the instance variable with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a copy</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not the reference itself.</a:t>
            </a:r>
            <a:endParaRPr lang="en-US" sz="1700" dirty="0"/>
          </a:p>
        </p:txBody>
      </p:sp>
      <p:sp>
        <p:nvSpPr>
          <p:cNvPr id="11" name="Shape 6"/>
          <p:cNvSpPr/>
          <p:nvPr/>
        </p:nvSpPr>
        <p:spPr>
          <a:xfrm>
            <a:off x="548640" y="2743200"/>
            <a:ext cx="7680960" cy="1371600"/>
          </a:xfrm>
          <a:prstGeom prst="roundRect">
            <a:avLst>
              <a:gd name="adj" fmla="val 8000"/>
            </a:avLst>
          </a:prstGeom>
          <a:solidFill>
            <a:srgbClr val="EEF3F1"/>
          </a:solidFill>
          <a:ln w="12700">
            <a:solidFill>
              <a:srgbClr val="E6E1D6"/>
            </a:solidFill>
            <a:prstDash val="solid"/>
          </a:ln>
        </p:spPr>
      </p:sp>
      <p:sp>
        <p:nvSpPr>
          <p:cNvPr id="12" name="Text 7"/>
          <p:cNvSpPr/>
          <p:nvPr/>
        </p:nvSpPr>
        <p:spPr>
          <a:xfrm>
            <a:off x="822960" y="2926080"/>
            <a:ext cx="7132320" cy="10058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Order(Address destination)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shipTo = new Address(destination);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System.out.println(shipTo == destination);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3" name="Shape 8"/>
          <p:cNvSpPr/>
          <p:nvPr/>
        </p:nvSpPr>
        <p:spPr>
          <a:xfrm>
            <a:off x="8458200" y="2743200"/>
            <a:ext cx="3154680" cy="1371600"/>
          </a:xfrm>
          <a:prstGeom prst="roundRect">
            <a:avLst>
              <a:gd name="adj" fmla="val 8000"/>
            </a:avLst>
          </a:prstGeom>
          <a:solidFill>
            <a:srgbClr val="1F2B28"/>
          </a:solidFill>
          <a:ln w="12700">
            <a:solidFill>
              <a:srgbClr val="1F2B28"/>
            </a:solidFill>
            <a:prstDash val="solid"/>
          </a:ln>
        </p:spPr>
      </p:sp>
      <p:sp>
        <p:nvSpPr>
          <p:cNvPr id="14" name="Text 9"/>
          <p:cNvSpPr/>
          <p:nvPr/>
        </p:nvSpPr>
        <p:spPr>
          <a:xfrm>
            <a:off x="8732520" y="2926080"/>
            <a:ext cx="27432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COPY (DO THIS)</a:t>
            </a:r>
            <a:endParaRPr lang="en-US" sz="1050" dirty="0"/>
          </a:p>
        </p:txBody>
      </p:sp>
      <p:sp>
        <p:nvSpPr>
          <p:cNvPr id="15" name="Text 10"/>
          <p:cNvSpPr/>
          <p:nvPr/>
        </p:nvSpPr>
        <p:spPr>
          <a:xfrm>
            <a:off x="8732520" y="3246120"/>
            <a:ext cx="2743200" cy="685800"/>
          </a:xfrm>
          <a:prstGeom prst="rect">
            <a:avLst/>
          </a:prstGeom>
          <a:noFill/>
          <a:ln/>
        </p:spPr>
        <p:txBody>
          <a:bodyPr wrap="square" lIns="0" tIns="0" rIns="0" bIns="0" rtlCol="0" anchor="ctr"/>
          <a:lstStyle/>
          <a:p>
            <a:pPr indent="0" marL="0">
              <a:buNone/>
            </a:pPr>
            <a:r>
              <a:rPr lang="en-US" sz="1600" dirty="0">
                <a:solidFill>
                  <a:srgbClr val="E9F7F2"/>
                </a:solidFill>
                <a:latin typeface="Atkinson Hyperlegible Next" pitchFamily="34" charset="0"/>
                <a:ea typeface="Atkinson Hyperlegible Next" pitchFamily="34" charset="-122"/>
                <a:cs typeface="Atkinson Hyperlegible Next" pitchFamily="34" charset="-120"/>
              </a:rPr>
              <a:t>Output: </a:t>
            </a:r>
            <a:pPr indent="0" marL="0">
              <a:buNone/>
            </a:pPr>
            <a:r>
              <a:rPr lang="en-US" sz="2200" dirty="0">
                <a:solidFill>
                  <a:srgbClr val="E9F7F2"/>
                </a:solidFill>
                <a:latin typeface="Atkinson Hyperlegible Mono" pitchFamily="34" charset="0"/>
                <a:ea typeface="Atkinson Hyperlegible Mono" pitchFamily="34" charset="-122"/>
                <a:cs typeface="Atkinson Hyperlegible Mono" pitchFamily="34" charset="-120"/>
              </a:rPr>
              <a:t>false</a:t>
            </a:r>
            <a:endParaRPr lang="en-US" sz="1600" dirty="0"/>
          </a:p>
        </p:txBody>
      </p:sp>
      <p:sp>
        <p:nvSpPr>
          <p:cNvPr id="16" name="Shape 11"/>
          <p:cNvSpPr/>
          <p:nvPr/>
        </p:nvSpPr>
        <p:spPr>
          <a:xfrm>
            <a:off x="548640" y="4251960"/>
            <a:ext cx="7680960" cy="1371600"/>
          </a:xfrm>
          <a:prstGeom prst="roundRect">
            <a:avLst>
              <a:gd name="adj" fmla="val 8000"/>
            </a:avLst>
          </a:prstGeom>
          <a:solidFill>
            <a:srgbClr val="EEF3F1"/>
          </a:solidFill>
          <a:ln w="12700">
            <a:solidFill>
              <a:srgbClr val="E6E1D6"/>
            </a:solidFill>
            <a:prstDash val="solid"/>
          </a:ln>
        </p:spPr>
      </p:sp>
      <p:sp>
        <p:nvSpPr>
          <p:cNvPr id="17" name="Text 12"/>
          <p:cNvSpPr/>
          <p:nvPr/>
        </p:nvSpPr>
        <p:spPr>
          <a:xfrm>
            <a:off x="822960" y="4434840"/>
            <a:ext cx="7132320" cy="10058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Shared(Address destination)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shipTo = destination;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System.out.println(shipTo == destination);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8" name="Shape 13"/>
          <p:cNvSpPr/>
          <p:nvPr/>
        </p:nvSpPr>
        <p:spPr>
          <a:xfrm>
            <a:off x="8458200" y="4251960"/>
            <a:ext cx="3154680" cy="1371600"/>
          </a:xfrm>
          <a:prstGeom prst="roundRect">
            <a:avLst>
              <a:gd name="adj" fmla="val 8000"/>
            </a:avLst>
          </a:prstGeom>
          <a:solidFill>
            <a:srgbClr val="1F2B28"/>
          </a:solidFill>
          <a:ln w="12700">
            <a:solidFill>
              <a:srgbClr val="1F2B28"/>
            </a:solidFill>
            <a:prstDash val="solid"/>
          </a:ln>
        </p:spPr>
      </p:sp>
      <p:sp>
        <p:nvSpPr>
          <p:cNvPr id="19" name="Text 14"/>
          <p:cNvSpPr/>
          <p:nvPr/>
        </p:nvSpPr>
        <p:spPr>
          <a:xfrm>
            <a:off x="8732520" y="4434840"/>
            <a:ext cx="27432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SHARE (AVOID)</a:t>
            </a:r>
            <a:endParaRPr lang="en-US" sz="1050" dirty="0"/>
          </a:p>
        </p:txBody>
      </p:sp>
      <p:sp>
        <p:nvSpPr>
          <p:cNvPr id="20" name="Text 15"/>
          <p:cNvSpPr/>
          <p:nvPr/>
        </p:nvSpPr>
        <p:spPr>
          <a:xfrm>
            <a:off x="8732520" y="4754880"/>
            <a:ext cx="2743200" cy="685800"/>
          </a:xfrm>
          <a:prstGeom prst="rect">
            <a:avLst/>
          </a:prstGeom>
          <a:noFill/>
          <a:ln/>
        </p:spPr>
        <p:txBody>
          <a:bodyPr wrap="square" lIns="0" tIns="0" rIns="0" bIns="0" rtlCol="0" anchor="ctr"/>
          <a:lstStyle/>
          <a:p>
            <a:pPr indent="0" marL="0">
              <a:buNone/>
            </a:pPr>
            <a:r>
              <a:rPr lang="en-US" sz="1600" dirty="0">
                <a:solidFill>
                  <a:srgbClr val="E9F7F2"/>
                </a:solidFill>
                <a:latin typeface="Atkinson Hyperlegible Next" pitchFamily="34" charset="0"/>
                <a:ea typeface="Atkinson Hyperlegible Next" pitchFamily="34" charset="-122"/>
                <a:cs typeface="Atkinson Hyperlegible Next" pitchFamily="34" charset="-120"/>
              </a:rPr>
              <a:t>Output: </a:t>
            </a:r>
            <a:pPr indent="0" marL="0">
              <a:buNone/>
            </a:pPr>
            <a:r>
              <a:rPr lang="en-US" sz="22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1600" dirty="0"/>
          </a:p>
        </p:txBody>
      </p:sp>
      <p:sp>
        <p:nvSpPr>
          <p:cNvPr id="21" name="Text 16"/>
          <p:cNvSpPr/>
          <p:nvPr/>
        </p:nvSpPr>
        <p:spPr>
          <a:xfrm>
            <a:off x="548640" y="5715000"/>
            <a:ext cx="11064240" cy="365760"/>
          </a:xfrm>
          <a:prstGeom prst="rect">
            <a:avLst/>
          </a:prstGeom>
          <a:noFill/>
          <a:ln/>
        </p:spPr>
        <p:txBody>
          <a:bodyPr wrap="square" lIns="0" tIns="0" rIns="0" bIns="0" rtlCol="0" anchor="ctr"/>
          <a:lstStyle/>
          <a:p>
            <a:pPr indent="0" marL="0">
              <a:buNone/>
            </a:pPr>
            <a:r>
              <a:rPr lang="en-US" sz="1400" dirty="0">
                <a:solidFill>
                  <a:srgbClr val="4F5D58"/>
                </a:solidFill>
                <a:latin typeface="Atkinson Hyperlegible Next" pitchFamily="34" charset="0"/>
                <a:ea typeface="Atkinson Hyperlegible Next" pitchFamily="34" charset="-122"/>
                <a:cs typeface="Atkinson Hyperlegible Next" pitchFamily="34" charset="-120"/>
              </a:rPr>
              <a:t>Address has a constructor, Address(Address original), that builds a new Address with the same street.</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3.4 Constructors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State</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values of an object's instance variables at a given moment.</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Has-a relationship</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object has each of its instance variables: a bike has an ID.</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Constructor</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Class name, no return type; sets a new object's initial state.</a:t>
            </a:r>
            <a:endParaRPr lang="en-US" sz="1700" dirty="0"/>
          </a:p>
        </p:txBody>
      </p:sp>
      <p:sp>
        <p:nvSpPr>
          <p:cNvPr id="17" name="Shape 13"/>
          <p:cNvSpPr/>
          <p:nvPr/>
        </p:nvSpPr>
        <p:spPr>
          <a:xfrm>
            <a:off x="548640" y="3840480"/>
            <a:ext cx="3520440" cy="2011680"/>
          </a:xfrm>
          <a:prstGeom prst="roundRect">
            <a:avLst>
              <a:gd name="adj" fmla="val 9091"/>
            </a:avLst>
          </a:prstGeom>
          <a:solidFill>
            <a:srgbClr val="F0E9FF"/>
          </a:solidFill>
          <a:ln w="12700">
            <a:solidFill>
              <a:srgbClr val="F0E9FF"/>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Default value</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0, 0.0, false, or null, before any code assigns a value.</a:t>
            </a:r>
            <a:endParaRPr lang="en-US" sz="1700" dirty="0"/>
          </a:p>
        </p:txBody>
      </p:sp>
      <p:sp>
        <p:nvSpPr>
          <p:cNvPr id="20" name="Shape 16"/>
          <p:cNvSpPr/>
          <p:nvPr/>
        </p:nvSpPr>
        <p:spPr>
          <a:xfrm>
            <a:off x="4297680" y="3840480"/>
            <a:ext cx="3520440" cy="2011680"/>
          </a:xfrm>
          <a:prstGeom prst="roundRect">
            <a:avLst>
              <a:gd name="adj" fmla="val 9091"/>
            </a:avLst>
          </a:prstGeom>
          <a:solidFill>
            <a:srgbClr val="FFF1DD"/>
          </a:solidFill>
          <a:ln w="12700">
            <a:solidFill>
              <a:srgbClr val="FFF1DD"/>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Default constructor</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no-parameter one Java supplies when a class has none.</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Mutable</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object whose state can change after it is built.</a:t>
            </a:r>
            <a:endParaRPr lang="en-US" sz="1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Born ready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3.4 Constructors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22</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Tell your partner what a constructor must do, and one way it can go wrong.</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A constructor gives ______ a starting value. If it skips one, that variable holds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Starting State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3.4: Constructors</dc:title>
  <dc:subject>PptxGenJS Presentation</dc:subject>
  <dc:creator>Hopper</dc:creator>
  <cp:lastModifiedBy>Hopper</cp:lastModifiedBy>
  <cp:revision>1</cp:revision>
  <dcterms:created xsi:type="dcterms:W3CDTF">2026-10-16T19:24:40Z</dcterms:created>
  <dcterms:modified xsi:type="dcterms:W3CDTF">2026-10-16T19:24:40Z</dcterms:modified>
</cp:coreProperties>
</file>