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3.3 turns the 3.1 designs into real Java: a class header, instance variables, a constructor, and methods, plus public and private and the idea of encapsulation. Keep constructors to no parameters (that is 3.4) and methods to short void methods with no parameters (writing methods fully is 3.5). Students read past static in main for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Outside: the buttons, the coin slot, the delivery door. Locked inside: the cash box, the motors, the stock count. Why lock them? So nobody can grab the money or set the count to a wrong number, and so the maker can change the motors without changing the buttons. That is exactly what private and public do for a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Today is about reading and organizing classes; writing full constructors and methods comes in 3.4 and 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3.1 we designed classes on paper. Now we see what one looks like in Java.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top to bottom. The header names the class. Instance variables are declared inside the class but outside every constructor and method. The constructor runs when new builds an object and gives each instance variable a starting value. Methods are behaviors. The usual order is variables, constructors, methods; Java does not require it, but readers expect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clues: a constructor has exactly the class name, and it has no return type, not even void. Put void in front and Java treats it as an ordinary method that happens to share the name; new never runs it, so the instance variables keep their default values. Also: in this course every class is public, so each class goes in its own file with the same name. A one-file program can mark only one class public.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class, many objects. Each object keeps its own instance 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new Stopwatch() builds a separate object, and each has its own seconds starting at 0. Three ticks on lap1 change only lap1. Inside the class, seconds by itself means "this object's seconds", whichever object the method was called on. Output copied from a real run; the Stopwatch class is the one on the previous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9 cookies, then 8 cookies. Each Jar starts at 10 and has its own cookies. a ate one; b ate two. If anyone says 7 and 7, they treated cookies as one shared value. Verified by running the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Access modifiers decide which code may use each part of a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member is anything declared directly in the class body: an instance variable, a constructor, or a method. Inside means between the class's own braces. Code in any other class, including another class's main, is outside. The compiler checks this, so the mistake never reaches a user.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2 is in main, which belongs to another class, so it may not name seconds. The compiler message says exactly that. The allowed route: call a public method. tick and printTime are inside Stopwatch, so they may use seconds. Message copied from a real javac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see main a few lines above the class and assume it counts as inside. private is about the class, not the file. Real projects put each class in its own file anyway, which makes the rule easier to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compiles (name is public), prints Beep! Rex at 100. B: does not compile, battery has private access in Robot. C: compiles, prints Beep! Robo at 100; charge is public, and it may call the private beep because it is inside Robot. D: does not compile, beep() has private access in Robot. Each line was checked with javac.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instance variables are private.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public seconds, any line in any class can set a stopwatch to -30, and if a time is ever wrong, every class is a suspect. With private seconds, the only code that can change it is Stopwatch's own, so tick can only go up by one. Second benefit: the author can change private details later without breaking other classes. Rule: instance variables are private unless the specification says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Classes and constructors are always public in this course; a private constructor would stop other classes from using new at all. Methods are public when outside code needs them (services like tick) and private when they only help the class's own methods (like Robot's beep). Leaving the keyword off compiles, but never appears on the AP exam; always write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a student to find that part in the Stopwatch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using the starter, with one example of each keyword from today. Cold-call two pairs. Listen for "only code inside the class" and "so outside code cannot set nonsense values." Then hand out the Inside the Class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3  ·  TOPIC 3.3</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Inside the Class</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Anatomy of a class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3.3</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can you reach?</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vending machine: what can customers use? What is locked inside?</a:t>
            </a:r>
            <a:endParaRPr lang="en-US" sz="2200" dirty="0"/>
          </a:p>
        </p:txBody>
      </p:sp>
      <p:sp>
        <p:nvSpPr>
          <p:cNvPr id="12" name="Shape 8"/>
          <p:cNvSpPr/>
          <p:nvPr/>
        </p:nvSpPr>
        <p:spPr>
          <a:xfrm>
            <a:off x="868680" y="2971800"/>
            <a:ext cx="5120640" cy="2377440"/>
          </a:xfrm>
          <a:prstGeom prst="roundRect">
            <a:avLst>
              <a:gd name="adj" fmla="val 5769"/>
            </a:avLst>
          </a:prstGeom>
          <a:solidFill>
            <a:srgbClr val="FFFFFF"/>
          </a:solidFill>
          <a:ln w="12700">
            <a:solidFill>
              <a:srgbClr val="FFFFFF"/>
            </a:solidFill>
            <a:prstDash val="solid"/>
          </a:ln>
        </p:spPr>
      </p:sp>
      <p:sp>
        <p:nvSpPr>
          <p:cNvPr id="13" name="Text 9"/>
          <p:cNvSpPr/>
          <p:nvPr/>
        </p:nvSpPr>
        <p:spPr>
          <a:xfrm>
            <a:off x="1188720" y="320040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CUSTOMERS CAN USE</a:t>
            </a:r>
            <a:endParaRPr lang="en-US" sz="1050" dirty="0"/>
          </a:p>
        </p:txBody>
      </p:sp>
      <p:sp>
        <p:nvSpPr>
          <p:cNvPr id="14" name="Shape 10"/>
          <p:cNvSpPr/>
          <p:nvPr/>
        </p:nvSpPr>
        <p:spPr>
          <a:xfrm>
            <a:off x="6217920" y="2971800"/>
            <a:ext cx="5120640" cy="2377440"/>
          </a:xfrm>
          <a:prstGeom prst="roundRect">
            <a:avLst>
              <a:gd name="adj" fmla="val 5769"/>
            </a:avLst>
          </a:prstGeom>
          <a:solidFill>
            <a:srgbClr val="FFFFFF"/>
          </a:solidFill>
          <a:ln w="12700">
            <a:solidFill>
              <a:srgbClr val="FFFFFF"/>
            </a:solidFill>
            <a:prstDash val="solid"/>
          </a:ln>
        </p:spPr>
      </p:sp>
      <p:sp>
        <p:nvSpPr>
          <p:cNvPr id="15" name="Text 11"/>
          <p:cNvSpPr/>
          <p:nvPr/>
        </p:nvSpPr>
        <p:spPr>
          <a:xfrm>
            <a:off x="6537960" y="320040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LOCKED INSIDE</a:t>
            </a:r>
            <a:endParaRPr lang="en-US" sz="1050" dirty="0"/>
          </a:p>
        </p:txBody>
      </p:sp>
      <p:sp>
        <p:nvSpPr>
          <p:cNvPr id="16" name="Text 12"/>
          <p:cNvSpPr/>
          <p:nvPr/>
        </p:nvSpPr>
        <p:spPr>
          <a:xfrm>
            <a:off x="868680" y="5486400"/>
            <a:ext cx="10424160" cy="4114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Then: why would the maker lock some parts away?</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Find the parts of a class: header, instance variables, constructor, methods.</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Tell a constructor from a method.</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each object has its own copy of each instance variable, and trace it.</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Decide whether code can use a member, based on public and private.</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encapsulation and why instance variables are private.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parts of a class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class, part by part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12648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STOPWATCH.JAVA</a:t>
            </a:r>
            <a:endParaRPr lang="en-US" sz="1050" dirty="0"/>
          </a:p>
        </p:txBody>
      </p:sp>
      <p:sp>
        <p:nvSpPr>
          <p:cNvPr id="10" name="Text 6"/>
          <p:cNvSpPr/>
          <p:nvPr/>
        </p:nvSpPr>
        <p:spPr>
          <a:xfrm>
            <a:off x="822960" y="2057400"/>
            <a:ext cx="5577840" cy="3840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Stopwatch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seconds;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Stopwatch()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seconds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tick()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seconds++;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printTime()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System.out.println(seconds + " 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858000" y="1554480"/>
            <a:ext cx="4782312" cy="1005840"/>
          </a:xfrm>
          <a:prstGeom prst="roundRect">
            <a:avLst>
              <a:gd name="adj" fmla="val 13636"/>
            </a:avLst>
          </a:prstGeom>
          <a:solidFill>
            <a:srgbClr val="DDF5EE"/>
          </a:solidFill>
          <a:ln w="12700">
            <a:solidFill>
              <a:srgbClr val="DDF5EE"/>
            </a:solidFill>
            <a:prstDash val="solid"/>
          </a:ln>
        </p:spPr>
      </p:sp>
      <p:sp>
        <p:nvSpPr>
          <p:cNvPr id="12" name="Text 8"/>
          <p:cNvSpPr/>
          <p:nvPr/>
        </p:nvSpPr>
        <p:spPr>
          <a:xfrm>
            <a:off x="7086600" y="1600200"/>
            <a:ext cx="4434840" cy="9144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Class header  (line 1)</a:t>
            </a:r>
            <a:endParaRPr lang="en-US" sz="1500" dirty="0"/>
          </a:p>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public class Stopwatch: the keyword class and the name.</a:t>
            </a:r>
            <a:endParaRPr lang="en-US" sz="1500" dirty="0"/>
          </a:p>
        </p:txBody>
      </p:sp>
      <p:sp>
        <p:nvSpPr>
          <p:cNvPr id="13" name="Shape 9"/>
          <p:cNvSpPr/>
          <p:nvPr/>
        </p:nvSpPr>
        <p:spPr>
          <a:xfrm>
            <a:off x="6858000" y="2697480"/>
            <a:ext cx="4782312" cy="1005840"/>
          </a:xfrm>
          <a:prstGeom prst="roundRect">
            <a:avLst>
              <a:gd name="adj" fmla="val 13636"/>
            </a:avLst>
          </a:prstGeom>
          <a:solidFill>
            <a:srgbClr val="E3F0FF"/>
          </a:solidFill>
          <a:ln w="12700">
            <a:solidFill>
              <a:srgbClr val="E3F0FF"/>
            </a:solidFill>
            <a:prstDash val="solid"/>
          </a:ln>
        </p:spPr>
      </p:sp>
      <p:sp>
        <p:nvSpPr>
          <p:cNvPr id="14" name="Text 10"/>
          <p:cNvSpPr/>
          <p:nvPr/>
        </p:nvSpPr>
        <p:spPr>
          <a:xfrm>
            <a:off x="7086600" y="2743200"/>
            <a:ext cx="4434840" cy="9144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Instance variable  (line 2)</a:t>
            </a:r>
            <a:endParaRPr lang="en-US" sz="1500" dirty="0"/>
          </a:p>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Data each object keeps. Inside the class, outside every method.</a:t>
            </a:r>
            <a:endParaRPr lang="en-US" sz="1500" dirty="0"/>
          </a:p>
        </p:txBody>
      </p:sp>
      <p:sp>
        <p:nvSpPr>
          <p:cNvPr id="15" name="Shape 11"/>
          <p:cNvSpPr/>
          <p:nvPr/>
        </p:nvSpPr>
        <p:spPr>
          <a:xfrm>
            <a:off x="6858000" y="3840480"/>
            <a:ext cx="4782312" cy="1005840"/>
          </a:xfrm>
          <a:prstGeom prst="roundRect">
            <a:avLst>
              <a:gd name="adj" fmla="val 13636"/>
            </a:avLst>
          </a:prstGeom>
          <a:solidFill>
            <a:srgbClr val="FFF5C7"/>
          </a:solidFill>
          <a:ln w="12700">
            <a:solidFill>
              <a:srgbClr val="FFF5C7"/>
            </a:solidFill>
            <a:prstDash val="solid"/>
          </a:ln>
        </p:spPr>
      </p:sp>
      <p:sp>
        <p:nvSpPr>
          <p:cNvPr id="16" name="Text 12"/>
          <p:cNvSpPr/>
          <p:nvPr/>
        </p:nvSpPr>
        <p:spPr>
          <a:xfrm>
            <a:off x="7086600" y="3886200"/>
            <a:ext cx="4434840" cy="9144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Constructor  (lines 3-5)</a:t>
            </a:r>
            <a:endParaRPr lang="en-US" sz="1500" dirty="0"/>
          </a:p>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Same name as the class, no return type. new runs it.</a:t>
            </a:r>
            <a:endParaRPr lang="en-US" sz="1500" dirty="0"/>
          </a:p>
        </p:txBody>
      </p:sp>
      <p:sp>
        <p:nvSpPr>
          <p:cNvPr id="17" name="Shape 13"/>
          <p:cNvSpPr/>
          <p:nvPr/>
        </p:nvSpPr>
        <p:spPr>
          <a:xfrm>
            <a:off x="6858000" y="4983480"/>
            <a:ext cx="4782312" cy="1005840"/>
          </a:xfrm>
          <a:prstGeom prst="roundRect">
            <a:avLst>
              <a:gd name="adj" fmla="val 13636"/>
            </a:avLst>
          </a:prstGeom>
          <a:solidFill>
            <a:srgbClr val="F0E9FF"/>
          </a:solidFill>
          <a:ln w="12700">
            <a:solidFill>
              <a:srgbClr val="F0E9FF"/>
            </a:solidFill>
            <a:prstDash val="solid"/>
          </a:ln>
        </p:spPr>
      </p:sp>
      <p:sp>
        <p:nvSpPr>
          <p:cNvPr id="18" name="Text 14"/>
          <p:cNvSpPr/>
          <p:nvPr/>
        </p:nvSpPr>
        <p:spPr>
          <a:xfrm>
            <a:off x="7086600" y="5029200"/>
            <a:ext cx="4434840" cy="9144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Methods  (lines 6-11)</a:t>
            </a:r>
            <a:endParaRPr lang="en-US" sz="1500" dirty="0"/>
          </a:p>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Behaviors: tick adds a second, printTime shows it.</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Constructor or method?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5394960" cy="3429000"/>
          </a:xfrm>
          <a:prstGeom prst="roundRect">
            <a:avLst>
              <a:gd name="adj" fmla="val 5333"/>
            </a:avLst>
          </a:prstGeom>
          <a:solidFill>
            <a:srgbClr val="FFFFFF"/>
          </a:solidFill>
          <a:ln w="12700">
            <a:solidFill>
              <a:srgbClr val="E6E1D6"/>
            </a:solidFill>
            <a:prstDash val="solid"/>
          </a:ln>
        </p:spPr>
      </p:sp>
      <p:sp>
        <p:nvSpPr>
          <p:cNvPr id="9" name="Text 5"/>
          <p:cNvSpPr/>
          <p:nvPr/>
        </p:nvSpPr>
        <p:spPr>
          <a:xfrm>
            <a:off x="868680" y="17830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CONSTRUCTOR</a:t>
            </a:r>
            <a:endParaRPr lang="en-US" sz="1050" dirty="0"/>
          </a:p>
        </p:txBody>
      </p:sp>
      <p:sp>
        <p:nvSpPr>
          <p:cNvPr id="10" name="Shape 6"/>
          <p:cNvSpPr/>
          <p:nvPr/>
        </p:nvSpPr>
        <p:spPr>
          <a:xfrm>
            <a:off x="822960" y="2148840"/>
            <a:ext cx="4846320" cy="1234440"/>
          </a:xfrm>
          <a:prstGeom prst="roundRect">
            <a:avLst>
              <a:gd name="adj" fmla="val 7407"/>
            </a:avLst>
          </a:prstGeom>
          <a:solidFill>
            <a:srgbClr val="EEF3F1"/>
          </a:solidFill>
          <a:ln w="12700">
            <a:solidFill>
              <a:srgbClr val="EEF3F1"/>
            </a:solidFill>
            <a:prstDash val="solid"/>
          </a:ln>
        </p:spPr>
      </p:sp>
      <p:sp>
        <p:nvSpPr>
          <p:cNvPr id="11" name="Text 7"/>
          <p:cNvSpPr/>
          <p:nvPr/>
        </p:nvSpPr>
        <p:spPr>
          <a:xfrm>
            <a:off x="1051560" y="2240280"/>
            <a:ext cx="4480560" cy="10515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public Stopwatch() {</a:t>
            </a:r>
            <a:endParaRPr lang="en-US" sz="1700" dirty="0"/>
          </a:p>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seconds = 0;</a:t>
            </a:r>
            <a:endParaRPr lang="en-US" sz="1700" dirty="0"/>
          </a:p>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2" name="Text 8"/>
          <p:cNvSpPr/>
          <p:nvPr/>
        </p:nvSpPr>
        <p:spPr>
          <a:xfrm>
            <a:off x="868680" y="3566160"/>
            <a:ext cx="4754880" cy="128016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Same name as the class</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No return type</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Runs when new builds an object</a:t>
            </a:r>
            <a:endParaRPr lang="en-US" sz="1800" dirty="0"/>
          </a:p>
        </p:txBody>
      </p:sp>
      <p:sp>
        <p:nvSpPr>
          <p:cNvPr id="13" name="Shape 9"/>
          <p:cNvSpPr/>
          <p:nvPr/>
        </p:nvSpPr>
        <p:spPr>
          <a:xfrm>
            <a:off x="6263640" y="1554480"/>
            <a:ext cx="5394960" cy="3429000"/>
          </a:xfrm>
          <a:prstGeom prst="roundRect">
            <a:avLst>
              <a:gd name="adj" fmla="val 5333"/>
            </a:avLst>
          </a:prstGeom>
          <a:solidFill>
            <a:srgbClr val="FFFFFF"/>
          </a:solidFill>
          <a:ln w="12700">
            <a:solidFill>
              <a:srgbClr val="E6E1D6"/>
            </a:solidFill>
            <a:prstDash val="solid"/>
          </a:ln>
        </p:spPr>
      </p:sp>
      <p:sp>
        <p:nvSpPr>
          <p:cNvPr id="14" name="Text 10"/>
          <p:cNvSpPr/>
          <p:nvPr/>
        </p:nvSpPr>
        <p:spPr>
          <a:xfrm>
            <a:off x="6583680" y="1783080"/>
            <a:ext cx="4572000" cy="256032"/>
          </a:xfrm>
          <a:prstGeom prst="rect">
            <a:avLst/>
          </a:prstGeom>
          <a:noFill/>
          <a:ln/>
        </p:spPr>
        <p:txBody>
          <a:bodyPr wrap="square" lIns="0" tIns="0" rIns="0" bIns="0" rtlCol="0" anchor="ctr"/>
          <a:lstStyle/>
          <a:p>
            <a:pPr indent="0" marL="0">
              <a:buNone/>
            </a:pPr>
            <a:r>
              <a:rPr lang="en-US" sz="1050" b="1" spc="300" kern="0" dirty="0">
                <a:solidFill>
                  <a:srgbClr val="1D4F9E"/>
                </a:solidFill>
                <a:latin typeface="Atkinson Hyperlegible Next" pitchFamily="34" charset="0"/>
                <a:ea typeface="Atkinson Hyperlegible Next" pitchFamily="34" charset="-122"/>
                <a:cs typeface="Atkinson Hyperlegible Next" pitchFamily="34" charset="-120"/>
              </a:rPr>
              <a:t>METHOD</a:t>
            </a:r>
            <a:endParaRPr lang="en-US" sz="1050" dirty="0"/>
          </a:p>
        </p:txBody>
      </p:sp>
      <p:sp>
        <p:nvSpPr>
          <p:cNvPr id="15" name="Shape 11"/>
          <p:cNvSpPr/>
          <p:nvPr/>
        </p:nvSpPr>
        <p:spPr>
          <a:xfrm>
            <a:off x="6537960" y="2148840"/>
            <a:ext cx="4846320" cy="1234440"/>
          </a:xfrm>
          <a:prstGeom prst="roundRect">
            <a:avLst>
              <a:gd name="adj" fmla="val 7407"/>
            </a:avLst>
          </a:prstGeom>
          <a:solidFill>
            <a:srgbClr val="EEF3F1"/>
          </a:solidFill>
          <a:ln w="12700">
            <a:solidFill>
              <a:srgbClr val="EEF3F1"/>
            </a:solidFill>
            <a:prstDash val="solid"/>
          </a:ln>
        </p:spPr>
      </p:sp>
      <p:sp>
        <p:nvSpPr>
          <p:cNvPr id="16" name="Text 12"/>
          <p:cNvSpPr/>
          <p:nvPr/>
        </p:nvSpPr>
        <p:spPr>
          <a:xfrm>
            <a:off x="6766560" y="2240280"/>
            <a:ext cx="4480560" cy="10515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public void tick() {</a:t>
            </a:r>
            <a:endParaRPr lang="en-US" sz="1700" dirty="0"/>
          </a:p>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seconds++;</a:t>
            </a:r>
            <a:endParaRPr lang="en-US" sz="1700" dirty="0"/>
          </a:p>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7" name="Text 13"/>
          <p:cNvSpPr/>
          <p:nvPr/>
        </p:nvSpPr>
        <p:spPr>
          <a:xfrm>
            <a:off x="6583680" y="3566160"/>
            <a:ext cx="4754880" cy="128016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Its own name</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 return type, here void</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Runs when you call it on an object</a:t>
            </a:r>
            <a:endParaRPr lang="en-US" sz="1800" dirty="0"/>
          </a:p>
        </p:txBody>
      </p:sp>
      <p:sp>
        <p:nvSpPr>
          <p:cNvPr id="18" name="Shape 14"/>
          <p:cNvSpPr/>
          <p:nvPr/>
        </p:nvSpPr>
        <p:spPr>
          <a:xfrm>
            <a:off x="548640" y="5166360"/>
            <a:ext cx="11094415" cy="868680"/>
          </a:xfrm>
          <a:prstGeom prst="roundRect">
            <a:avLst>
              <a:gd name="adj" fmla="val 21053"/>
            </a:avLst>
          </a:prstGeom>
          <a:solidFill>
            <a:srgbClr val="FFF1DD"/>
          </a:solidFill>
          <a:ln w="12700">
            <a:solidFill>
              <a:srgbClr val="FFF1DD"/>
            </a:solidFill>
            <a:prstDash val="solid"/>
          </a:ln>
        </p:spPr>
      </p:sp>
      <p:pic>
        <p:nvPicPr>
          <p:cNvPr id="1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5422392"/>
            <a:ext cx="566928" cy="566928"/>
          </a:xfrm>
          <a:prstGeom prst="rect">
            <a:avLst/>
          </a:prstGeom>
        </p:spPr>
      </p:pic>
      <p:sp>
        <p:nvSpPr>
          <p:cNvPr id="20" name="Text 15"/>
          <p:cNvSpPr/>
          <p:nvPr/>
        </p:nvSpPr>
        <p:spPr>
          <a:xfrm>
            <a:off x="1600200" y="5303520"/>
            <a:ext cx="9768535" cy="5943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Writing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void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in front of a constructor's name makes it a method.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new will never run it.</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Every object has its own copy</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stopwatches, two seconds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54480"/>
            <a:ext cx="5669280" cy="3200400"/>
          </a:xfrm>
          <a:prstGeom prst="roundRect">
            <a:avLst>
              <a:gd name="adj" fmla="val 3429"/>
            </a:avLst>
          </a:prstGeom>
          <a:solidFill>
            <a:srgbClr val="EEF3F1"/>
          </a:solidFill>
          <a:ln w="12700">
            <a:solidFill>
              <a:srgbClr val="E6E1D6"/>
            </a:solidFill>
            <a:prstDash val="solid"/>
          </a:ln>
        </p:spPr>
      </p:sp>
      <p:sp>
        <p:nvSpPr>
          <p:cNvPr id="9" name="Text 5"/>
          <p:cNvSpPr/>
          <p:nvPr/>
        </p:nvSpPr>
        <p:spPr>
          <a:xfrm>
            <a:off x="822960" y="173736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 IN ANOTHER CLASS</a:t>
            </a:r>
            <a:endParaRPr lang="en-US" sz="1050" dirty="0"/>
          </a:p>
        </p:txBody>
      </p:sp>
      <p:sp>
        <p:nvSpPr>
          <p:cNvPr id="10" name="Text 6"/>
          <p:cNvSpPr/>
          <p:nvPr/>
        </p:nvSpPr>
        <p:spPr>
          <a:xfrm>
            <a:off x="822960" y="2057400"/>
            <a:ext cx="5120640" cy="25146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Stopwatch lap1 = new Stopwatch();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Stopwatch lap2 = new Stopwatch();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lap1.tick();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lap1.tick();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lap1.tick();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lap2.tick();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lap1.printTime();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lap2.printTime();</a:t>
            </a:r>
            <a:endParaRPr lang="en-US" sz="1500" dirty="0"/>
          </a:p>
        </p:txBody>
      </p:sp>
      <p:sp>
        <p:nvSpPr>
          <p:cNvPr id="11" name="Shape 7"/>
          <p:cNvSpPr/>
          <p:nvPr/>
        </p:nvSpPr>
        <p:spPr>
          <a:xfrm>
            <a:off x="548640" y="4892040"/>
            <a:ext cx="5669280" cy="1143000"/>
          </a:xfrm>
          <a:prstGeom prst="roundRect">
            <a:avLst>
              <a:gd name="adj" fmla="val 9600"/>
            </a:avLst>
          </a:prstGeom>
          <a:solidFill>
            <a:srgbClr val="1F2B28"/>
          </a:solidFill>
          <a:ln w="12700">
            <a:solidFill>
              <a:srgbClr val="1F2B28"/>
            </a:solidFill>
            <a:prstDash val="solid"/>
          </a:ln>
        </p:spPr>
      </p:sp>
      <p:sp>
        <p:nvSpPr>
          <p:cNvPr id="12" name="Text 8"/>
          <p:cNvSpPr/>
          <p:nvPr/>
        </p:nvSpPr>
        <p:spPr>
          <a:xfrm>
            <a:off x="822960" y="50292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303520"/>
            <a:ext cx="5120640"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 s</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 s</a:t>
            </a:r>
            <a:endParaRPr lang="en-US" sz="2000" dirty="0"/>
          </a:p>
        </p:txBody>
      </p:sp>
      <p:sp>
        <p:nvSpPr>
          <p:cNvPr id="14" name="Text 10"/>
          <p:cNvSpPr/>
          <p:nvPr/>
        </p:nvSpPr>
        <p:spPr>
          <a:xfrm>
            <a:off x="6675120" y="2148840"/>
            <a:ext cx="109728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lap1</a:t>
            </a:r>
            <a:endParaRPr lang="en-US" sz="2000" dirty="0"/>
          </a:p>
        </p:txBody>
      </p:sp>
      <p:sp>
        <p:nvSpPr>
          <p:cNvPr id="15" name="Shape 11"/>
          <p:cNvSpPr/>
          <p:nvPr/>
        </p:nvSpPr>
        <p:spPr>
          <a:xfrm>
            <a:off x="7680960" y="2423160"/>
            <a:ext cx="640080" cy="914"/>
          </a:xfrm>
          <a:prstGeom prst="line">
            <a:avLst/>
          </a:prstGeom>
          <a:noFill/>
          <a:ln w="19050">
            <a:solidFill>
              <a:srgbClr val="1F2B28"/>
            </a:solidFill>
            <a:prstDash val="solid"/>
            <a:tailEnd type="triangle"/>
          </a:ln>
        </p:spPr>
      </p:sp>
      <p:sp>
        <p:nvSpPr>
          <p:cNvPr id="16" name="Shape 12"/>
          <p:cNvSpPr/>
          <p:nvPr/>
        </p:nvSpPr>
        <p:spPr>
          <a:xfrm>
            <a:off x="8321040" y="1737360"/>
            <a:ext cx="3291840" cy="1371600"/>
          </a:xfrm>
          <a:prstGeom prst="roundRect">
            <a:avLst>
              <a:gd name="adj" fmla="val 10000"/>
            </a:avLst>
          </a:prstGeom>
          <a:solidFill>
            <a:srgbClr val="FFFFFF"/>
          </a:solidFill>
          <a:ln w="15875">
            <a:solidFill>
              <a:srgbClr val="868F8A"/>
            </a:solidFill>
            <a:prstDash val="solid"/>
          </a:ln>
        </p:spPr>
      </p:sp>
      <p:sp>
        <p:nvSpPr>
          <p:cNvPr id="17" name="Text 13"/>
          <p:cNvSpPr/>
          <p:nvPr/>
        </p:nvSpPr>
        <p:spPr>
          <a:xfrm>
            <a:off x="8595360" y="192024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STOPWATCH OBJECT</a:t>
            </a:r>
            <a:endParaRPr lang="en-US" sz="1050" dirty="0"/>
          </a:p>
        </p:txBody>
      </p:sp>
      <p:sp>
        <p:nvSpPr>
          <p:cNvPr id="18" name="Text 14"/>
          <p:cNvSpPr/>
          <p:nvPr/>
        </p:nvSpPr>
        <p:spPr>
          <a:xfrm>
            <a:off x="8595360" y="2286000"/>
            <a:ext cx="283464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seconds: 3</a:t>
            </a:r>
            <a:endParaRPr lang="en-US" sz="2000" dirty="0"/>
          </a:p>
        </p:txBody>
      </p:sp>
      <p:sp>
        <p:nvSpPr>
          <p:cNvPr id="19" name="Text 15"/>
          <p:cNvSpPr/>
          <p:nvPr/>
        </p:nvSpPr>
        <p:spPr>
          <a:xfrm>
            <a:off x="6675120" y="3931920"/>
            <a:ext cx="109728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lap2</a:t>
            </a:r>
            <a:endParaRPr lang="en-US" sz="2000" dirty="0"/>
          </a:p>
        </p:txBody>
      </p:sp>
      <p:sp>
        <p:nvSpPr>
          <p:cNvPr id="20" name="Shape 16"/>
          <p:cNvSpPr/>
          <p:nvPr/>
        </p:nvSpPr>
        <p:spPr>
          <a:xfrm>
            <a:off x="7680960" y="4206240"/>
            <a:ext cx="640080" cy="914"/>
          </a:xfrm>
          <a:prstGeom prst="line">
            <a:avLst/>
          </a:prstGeom>
          <a:noFill/>
          <a:ln w="19050">
            <a:solidFill>
              <a:srgbClr val="1F2B28"/>
            </a:solidFill>
            <a:prstDash val="solid"/>
            <a:tailEnd type="triangle"/>
          </a:ln>
        </p:spPr>
      </p:sp>
      <p:sp>
        <p:nvSpPr>
          <p:cNvPr id="21" name="Shape 17"/>
          <p:cNvSpPr/>
          <p:nvPr/>
        </p:nvSpPr>
        <p:spPr>
          <a:xfrm>
            <a:off x="8321040" y="3520440"/>
            <a:ext cx="3291840" cy="1371600"/>
          </a:xfrm>
          <a:prstGeom prst="roundRect">
            <a:avLst>
              <a:gd name="adj" fmla="val 10000"/>
            </a:avLst>
          </a:prstGeom>
          <a:solidFill>
            <a:srgbClr val="FFFFFF"/>
          </a:solidFill>
          <a:ln w="15875">
            <a:solidFill>
              <a:srgbClr val="868F8A"/>
            </a:solidFill>
            <a:prstDash val="solid"/>
          </a:ln>
        </p:spPr>
      </p:sp>
      <p:sp>
        <p:nvSpPr>
          <p:cNvPr id="22" name="Text 18"/>
          <p:cNvSpPr/>
          <p:nvPr/>
        </p:nvSpPr>
        <p:spPr>
          <a:xfrm>
            <a:off x="8595360" y="370332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STOPWATCH OBJECT</a:t>
            </a:r>
            <a:endParaRPr lang="en-US" sz="1050" dirty="0"/>
          </a:p>
        </p:txBody>
      </p:sp>
      <p:sp>
        <p:nvSpPr>
          <p:cNvPr id="23" name="Text 19"/>
          <p:cNvSpPr/>
          <p:nvPr/>
        </p:nvSpPr>
        <p:spPr>
          <a:xfrm>
            <a:off x="8595360" y="4069080"/>
            <a:ext cx="283464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seconds: 1</a:t>
            </a:r>
            <a:endParaRPr lang="en-US" sz="2000" dirty="0"/>
          </a:p>
        </p:txBody>
      </p:sp>
      <p:sp>
        <p:nvSpPr>
          <p:cNvPr id="24" name="Text 20"/>
          <p:cNvSpPr/>
          <p:nvPr/>
        </p:nvSpPr>
        <p:spPr>
          <a:xfrm>
            <a:off x="6675120" y="5166360"/>
            <a:ext cx="4937760"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objects, two separate copies of seconds.</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Whose cookies?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Each new Jar starts with 10 cookies; eat() removes one. What prints?</a:t>
            </a:r>
            <a:endParaRPr lang="en-US" sz="2200" dirty="0"/>
          </a:p>
        </p:txBody>
      </p:sp>
      <p:sp>
        <p:nvSpPr>
          <p:cNvPr id="12" name="Shape 8"/>
          <p:cNvSpPr/>
          <p:nvPr/>
        </p:nvSpPr>
        <p:spPr>
          <a:xfrm>
            <a:off x="868680" y="2971800"/>
            <a:ext cx="5120640" cy="2788920"/>
          </a:xfrm>
          <a:prstGeom prst="roundRect">
            <a:avLst>
              <a:gd name="adj" fmla="val 3934"/>
            </a:avLst>
          </a:prstGeom>
          <a:solidFill>
            <a:srgbClr val="EEF3F1"/>
          </a:solidFill>
          <a:ln w="12700">
            <a:solidFill>
              <a:srgbClr val="E6E1D6"/>
            </a:solidFill>
            <a:prstDash val="solid"/>
          </a:ln>
        </p:spPr>
      </p:sp>
      <p:sp>
        <p:nvSpPr>
          <p:cNvPr id="13" name="Text 9"/>
          <p:cNvSpPr/>
          <p:nvPr/>
        </p:nvSpPr>
        <p:spPr>
          <a:xfrm>
            <a:off x="1143000" y="31546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a:t>
            </a:r>
            <a:endParaRPr lang="en-US" sz="1050" dirty="0"/>
          </a:p>
        </p:txBody>
      </p:sp>
      <p:sp>
        <p:nvSpPr>
          <p:cNvPr id="14" name="Text 10"/>
          <p:cNvSpPr/>
          <p:nvPr/>
        </p:nvSpPr>
        <p:spPr>
          <a:xfrm>
            <a:off x="1143000" y="3474720"/>
            <a:ext cx="4572000" cy="21031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Jar a = new Jar();</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Jar b = new Jar();</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a.eat();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b.eat();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b.eat();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a.printJar();</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b.printJar();</a:t>
            </a:r>
            <a:endParaRPr lang="en-US" sz="1600" dirty="0"/>
          </a:p>
        </p:txBody>
      </p:sp>
      <p:sp>
        <p:nvSpPr>
          <p:cNvPr id="15" name="Shape 11"/>
          <p:cNvSpPr/>
          <p:nvPr/>
        </p:nvSpPr>
        <p:spPr>
          <a:xfrm>
            <a:off x="6217920" y="2971800"/>
            <a:ext cx="5120640" cy="1737360"/>
          </a:xfrm>
          <a:prstGeom prst="roundRect">
            <a:avLst>
              <a:gd name="adj" fmla="val 6316"/>
            </a:avLst>
          </a:prstGeom>
          <a:solidFill>
            <a:srgbClr val="EEF3F1"/>
          </a:solidFill>
          <a:ln w="12700">
            <a:solidFill>
              <a:srgbClr val="E6E1D6"/>
            </a:solidFill>
            <a:prstDash val="solid"/>
          </a:ln>
        </p:spPr>
      </p:sp>
      <p:sp>
        <p:nvSpPr>
          <p:cNvPr id="16" name="Text 12"/>
          <p:cNvSpPr/>
          <p:nvPr/>
        </p:nvSpPr>
        <p:spPr>
          <a:xfrm>
            <a:off x="6492240" y="31546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METHOD OF JAR</a:t>
            </a:r>
            <a:endParaRPr lang="en-US" sz="1050" dirty="0"/>
          </a:p>
        </p:txBody>
      </p:sp>
      <p:sp>
        <p:nvSpPr>
          <p:cNvPr id="17" name="Text 13"/>
          <p:cNvSpPr/>
          <p:nvPr/>
        </p:nvSpPr>
        <p:spPr>
          <a:xfrm>
            <a:off x="6492240" y="3474720"/>
            <a:ext cx="4572000" cy="10515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void printJar()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System.out.println(cookies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 cookies");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8" name="Text 14"/>
          <p:cNvSpPr/>
          <p:nvPr/>
        </p:nvSpPr>
        <p:spPr>
          <a:xfrm>
            <a:off x="6217920" y="4937760"/>
            <a:ext cx="5029200" cy="4572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Write both lines of output.</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public and private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may use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public</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any class may use it.   </a:t>
            </a:r>
            <a:pP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private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only code inside the class that declares it.</a:t>
            </a:r>
            <a:endParaRPr lang="en-US" sz="17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2834640"/>
          <a:ext cx="11094415" cy="914400"/>
        </p:xfrm>
        <a:graphic>
          <a:graphicData uri="http://schemas.openxmlformats.org/drawingml/2006/table">
            <a:tbl>
              <a:tblPr/>
              <a:tblGrid>
                <a:gridCol w="5242255"/>
                <a:gridCol w="2926080"/>
                <a:gridCol w="2926080"/>
              </a:tblGrid>
              <a:tr h="6858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Where the code is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Use a public member?</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Use a private member?</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858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constructor or method of the same class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8580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Code in a different class, such as its main</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No: it does not compile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Outside code hits the private door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5669280" cy="1371600"/>
          </a:xfrm>
          <a:prstGeom prst="roundRect">
            <a:avLst>
              <a:gd name="adj" fmla="val 8000"/>
            </a:avLst>
          </a:prstGeom>
          <a:solidFill>
            <a:srgbClr val="EEF3F1"/>
          </a:solidFill>
          <a:ln w="12700">
            <a:solidFill>
              <a:srgbClr val="E6E1D6"/>
            </a:solidFill>
            <a:prstDash val="solid"/>
          </a:ln>
        </p:spPr>
      </p:sp>
      <p:sp>
        <p:nvSpPr>
          <p:cNvPr id="9" name="Text 5"/>
          <p:cNvSpPr/>
          <p:nvPr/>
        </p:nvSpPr>
        <p:spPr>
          <a:xfrm>
            <a:off x="822960" y="173736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MAIN, IN ANOTHER CLASS</a:t>
            </a:r>
            <a:endParaRPr lang="en-US" sz="1050" dirty="0"/>
          </a:p>
        </p:txBody>
      </p:sp>
      <p:sp>
        <p:nvSpPr>
          <p:cNvPr id="10" name="Text 6"/>
          <p:cNvSpPr/>
          <p:nvPr/>
        </p:nvSpPr>
        <p:spPr>
          <a:xfrm>
            <a:off x="822960" y="2057400"/>
            <a:ext cx="5120640" cy="685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Stopwatch lap1 = new Stopwatch();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lap1.seconds = 99;</a:t>
            </a:r>
            <a:endParaRPr lang="en-US" sz="1600" dirty="0"/>
          </a:p>
        </p:txBody>
      </p:sp>
      <p:sp>
        <p:nvSpPr>
          <p:cNvPr id="11" name="Shape 7"/>
          <p:cNvSpPr/>
          <p:nvPr/>
        </p:nvSpPr>
        <p:spPr>
          <a:xfrm>
            <a:off x="548640" y="3063240"/>
            <a:ext cx="5669280" cy="1234440"/>
          </a:xfrm>
          <a:prstGeom prst="roundRect">
            <a:avLst>
              <a:gd name="adj" fmla="val 8889"/>
            </a:avLst>
          </a:prstGeom>
          <a:solidFill>
            <a:srgbClr val="1F2B28"/>
          </a:solidFill>
          <a:ln w="12700">
            <a:solidFill>
              <a:srgbClr val="1F2B28"/>
            </a:solidFill>
            <a:prstDash val="solid"/>
          </a:ln>
        </p:spPr>
      </p:sp>
      <p:sp>
        <p:nvSpPr>
          <p:cNvPr id="12" name="Text 8"/>
          <p:cNvSpPr/>
          <p:nvPr/>
        </p:nvSpPr>
        <p:spPr>
          <a:xfrm>
            <a:off x="822960" y="3200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3474720"/>
            <a:ext cx="5120640" cy="73152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Cheat.java:4: error: seconds has</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private access in Stopwatch</a:t>
            </a:r>
            <a:endParaRPr lang="en-US" sz="1600" dirty="0"/>
          </a:p>
        </p:txBody>
      </p:sp>
      <p:sp>
        <p:nvSpPr>
          <p:cNvPr id="14" name="Shape 10"/>
          <p:cNvSpPr/>
          <p:nvPr/>
        </p:nvSpPr>
        <p:spPr>
          <a:xfrm>
            <a:off x="6355080" y="1554480"/>
            <a:ext cx="5285232" cy="1645920"/>
          </a:xfrm>
          <a:prstGeom prst="roundRect">
            <a:avLst>
              <a:gd name="adj" fmla="val 6667"/>
            </a:avLst>
          </a:prstGeom>
          <a:solidFill>
            <a:srgbClr val="EEF3F1"/>
          </a:solidFill>
          <a:ln w="12700">
            <a:solidFill>
              <a:srgbClr val="E6E1D6"/>
            </a:solidFill>
            <a:prstDash val="solid"/>
          </a:ln>
        </p:spPr>
      </p:sp>
      <p:sp>
        <p:nvSpPr>
          <p:cNvPr id="15" name="Text 11"/>
          <p:cNvSpPr/>
          <p:nvPr/>
        </p:nvSpPr>
        <p:spPr>
          <a:xfrm>
            <a:off x="6629400" y="1737360"/>
            <a:ext cx="47365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USE THE PUBLIC METHODS INSTEAD</a:t>
            </a:r>
            <a:endParaRPr lang="en-US" sz="1050" dirty="0"/>
          </a:p>
        </p:txBody>
      </p:sp>
      <p:sp>
        <p:nvSpPr>
          <p:cNvPr id="16" name="Text 12"/>
          <p:cNvSpPr/>
          <p:nvPr/>
        </p:nvSpPr>
        <p:spPr>
          <a:xfrm>
            <a:off x="6629400" y="2057400"/>
            <a:ext cx="4736592" cy="9601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Stopwatch lap1 = new Stopwatch();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lap1.tick();</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lap1.printTime();</a:t>
            </a:r>
            <a:endParaRPr lang="en-US" sz="1600" dirty="0"/>
          </a:p>
        </p:txBody>
      </p:sp>
      <p:sp>
        <p:nvSpPr>
          <p:cNvPr id="17" name="Shape 13"/>
          <p:cNvSpPr/>
          <p:nvPr/>
        </p:nvSpPr>
        <p:spPr>
          <a:xfrm>
            <a:off x="6355080" y="3337560"/>
            <a:ext cx="5285232" cy="960120"/>
          </a:xfrm>
          <a:prstGeom prst="roundRect">
            <a:avLst>
              <a:gd name="adj" fmla="val 11429"/>
            </a:avLst>
          </a:prstGeom>
          <a:solidFill>
            <a:srgbClr val="1F2B28"/>
          </a:solidFill>
          <a:ln w="12700">
            <a:solidFill>
              <a:srgbClr val="1F2B28"/>
            </a:solidFill>
            <a:prstDash val="solid"/>
          </a:ln>
        </p:spPr>
      </p:sp>
      <p:sp>
        <p:nvSpPr>
          <p:cNvPr id="18" name="Text 14"/>
          <p:cNvSpPr/>
          <p:nvPr/>
        </p:nvSpPr>
        <p:spPr>
          <a:xfrm>
            <a:off x="6629400" y="34747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629400" y="3749040"/>
            <a:ext cx="4736592" cy="4572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 s</a:t>
            </a:r>
            <a:endParaRPr lang="en-US" sz="2000" dirty="0"/>
          </a:p>
        </p:txBody>
      </p:sp>
      <p:sp>
        <p:nvSpPr>
          <p:cNvPr id="20" name="Shape 16"/>
          <p:cNvSpPr/>
          <p:nvPr/>
        </p:nvSpPr>
        <p:spPr>
          <a:xfrm>
            <a:off x="548640" y="4572000"/>
            <a:ext cx="11094415" cy="1280160"/>
          </a:xfrm>
          <a:prstGeom prst="roundRect">
            <a:avLst>
              <a:gd name="adj" fmla="val 14286"/>
            </a:avLst>
          </a:prstGeom>
          <a:solidFill>
            <a:srgbClr val="E3F0FF"/>
          </a:solidFill>
          <a:ln w="12700">
            <a:solidFill>
              <a:srgbClr val="E3F0FF"/>
            </a:solidFill>
            <a:prstDash val="solid"/>
          </a:ln>
        </p:spPr>
      </p:sp>
      <p:pic>
        <p:nvPicPr>
          <p:cNvPr id="21"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828032"/>
            <a:ext cx="566928" cy="566928"/>
          </a:xfrm>
          <a:prstGeom prst="rect">
            <a:avLst/>
          </a:prstGeom>
        </p:spPr>
      </p:pic>
      <p:sp>
        <p:nvSpPr>
          <p:cNvPr id="22" name="Text 17"/>
          <p:cNvSpPr/>
          <p:nvPr/>
        </p:nvSpPr>
        <p:spPr>
          <a:xfrm>
            <a:off x="1600200" y="4709160"/>
            <a:ext cx="9768535" cy="10058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Private does not mean unusable. It means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usable only from inside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public methods are the way in.</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file is not "inside the class"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Only code between the class's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own braces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inside. A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main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in another class is outside, even in the same file.</a:t>
            </a:r>
            <a:endParaRPr lang="en-US" sz="1800" dirty="0"/>
          </a:p>
        </p:txBody>
      </p:sp>
      <p:sp>
        <p:nvSpPr>
          <p:cNvPr id="11" name="Shape 6"/>
          <p:cNvSpPr/>
          <p:nvPr/>
        </p:nvSpPr>
        <p:spPr>
          <a:xfrm>
            <a:off x="548640" y="2788920"/>
            <a:ext cx="6766560" cy="3246120"/>
          </a:xfrm>
          <a:prstGeom prst="roundRect">
            <a:avLst>
              <a:gd name="adj" fmla="val 3380"/>
            </a:avLst>
          </a:prstGeom>
          <a:solidFill>
            <a:srgbClr val="EEF3F1"/>
          </a:solidFill>
          <a:ln w="12700">
            <a:solidFill>
              <a:srgbClr val="E6E1D6"/>
            </a:solidFill>
            <a:prstDash val="solid"/>
          </a:ln>
        </p:spPr>
      </p:sp>
      <p:sp>
        <p:nvSpPr>
          <p:cNvPr id="12" name="Text 7"/>
          <p:cNvSpPr/>
          <p:nvPr/>
        </p:nvSpPr>
        <p:spPr>
          <a:xfrm>
            <a:off x="822960" y="297180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ONE FILE, TWO CLASSES</a:t>
            </a:r>
            <a:endParaRPr lang="en-US" sz="1050" dirty="0"/>
          </a:p>
        </p:txBody>
      </p:sp>
      <p:sp>
        <p:nvSpPr>
          <p:cNvPr id="13" name="Text 8"/>
          <p:cNvSpPr/>
          <p:nvPr/>
        </p:nvSpPr>
        <p:spPr>
          <a:xfrm>
            <a:off x="822960" y="3291840"/>
            <a:ext cx="6217920" cy="2560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Race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outside Stopwatch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Stopwatch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seconds;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constructors and methods here are inside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7543800" y="2788920"/>
            <a:ext cx="4096512" cy="3246120"/>
          </a:xfrm>
          <a:prstGeom prst="roundRect">
            <a:avLst>
              <a:gd name="adj" fmla="val 5634"/>
            </a:avLst>
          </a:prstGeom>
          <a:solidFill>
            <a:srgbClr val="FFFFFF"/>
          </a:solidFill>
          <a:ln w="12700">
            <a:solidFill>
              <a:srgbClr val="E6E1D6"/>
            </a:solidFill>
            <a:prstDash val="solid"/>
          </a:ln>
        </p:spPr>
      </p:sp>
      <p:sp>
        <p:nvSpPr>
          <p:cNvPr id="15" name="Text 10"/>
          <p:cNvSpPr/>
          <p:nvPr/>
        </p:nvSpPr>
        <p:spPr>
          <a:xfrm>
            <a:off x="7818120" y="3017520"/>
            <a:ext cx="3566160" cy="2834640"/>
          </a:xfrm>
          <a:prstGeom prst="rect">
            <a:avLst/>
          </a:prstGeom>
          <a:noFill/>
          <a:ln/>
        </p:spPr>
        <p:txBody>
          <a:bodyPr wrap="square" lIns="0" tIns="0" rIns="0" bIns="0" rtlCol="0" anchor="t"/>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Ask:</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Which class's braces is this line between? If it is not the class that declared the private member, it cannot use it.</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lines compile?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Each line is in main, after Robot r = new Robot();</a:t>
            </a:r>
            <a:endParaRPr lang="en-US" sz="2200" dirty="0"/>
          </a:p>
        </p:txBody>
      </p:sp>
      <p:sp>
        <p:nvSpPr>
          <p:cNvPr id="12" name="Shape 8"/>
          <p:cNvSpPr/>
          <p:nvPr/>
        </p:nvSpPr>
        <p:spPr>
          <a:xfrm>
            <a:off x="868680" y="2971800"/>
            <a:ext cx="5852160" cy="2788920"/>
          </a:xfrm>
          <a:prstGeom prst="roundRect">
            <a:avLst>
              <a:gd name="adj" fmla="val 3934"/>
            </a:avLst>
          </a:prstGeom>
          <a:solidFill>
            <a:srgbClr val="EEF3F1"/>
          </a:solidFill>
          <a:ln w="12700">
            <a:solidFill>
              <a:srgbClr val="E6E1D6"/>
            </a:solidFill>
            <a:prstDash val="solid"/>
          </a:ln>
        </p:spPr>
      </p:sp>
      <p:sp>
        <p:nvSpPr>
          <p:cNvPr id="13" name="Text 9"/>
          <p:cNvSpPr/>
          <p:nvPr/>
        </p:nvSpPr>
        <p:spPr>
          <a:xfrm>
            <a:off x="1143000" y="3154680"/>
            <a:ext cx="53035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ROBOT (BODIES HIDDEN)</a:t>
            </a:r>
            <a:endParaRPr lang="en-US" sz="1050" dirty="0"/>
          </a:p>
        </p:txBody>
      </p:sp>
      <p:sp>
        <p:nvSpPr>
          <p:cNvPr id="14" name="Text 10"/>
          <p:cNvSpPr/>
          <p:nvPr/>
        </p:nvSpPr>
        <p:spPr>
          <a:xfrm>
            <a:off x="1143000" y="3474720"/>
            <a:ext cx="5303520" cy="21031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Robot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String name;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battery;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Robot() {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charge() {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void beep() {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5" name="Shape 11"/>
          <p:cNvSpPr/>
          <p:nvPr/>
        </p:nvSpPr>
        <p:spPr>
          <a:xfrm>
            <a:off x="6949440" y="2971800"/>
            <a:ext cx="4389120" cy="603504"/>
          </a:xfrm>
          <a:prstGeom prst="roundRect">
            <a:avLst>
              <a:gd name="adj" fmla="val 18182"/>
            </a:avLst>
          </a:prstGeom>
          <a:solidFill>
            <a:srgbClr val="FFFFFF"/>
          </a:solidFill>
          <a:ln w="12700">
            <a:solidFill>
              <a:srgbClr val="E6E1D6"/>
            </a:solidFill>
            <a:prstDash val="solid"/>
          </a:ln>
        </p:spPr>
      </p:sp>
      <p:sp>
        <p:nvSpPr>
          <p:cNvPr id="16" name="Text 12"/>
          <p:cNvSpPr/>
          <p:nvPr/>
        </p:nvSpPr>
        <p:spPr>
          <a:xfrm>
            <a:off x="7132320" y="2971800"/>
            <a:ext cx="457200" cy="603504"/>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7" name="Text 13"/>
          <p:cNvSpPr/>
          <p:nvPr/>
        </p:nvSpPr>
        <p:spPr>
          <a:xfrm>
            <a:off x="7589520" y="2971800"/>
            <a:ext cx="3657600" cy="603504"/>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r.name = "Rex";  r.charge();</a:t>
            </a:r>
            <a:endParaRPr lang="en-US" sz="1500" dirty="0"/>
          </a:p>
        </p:txBody>
      </p:sp>
      <p:sp>
        <p:nvSpPr>
          <p:cNvPr id="18" name="Shape 14"/>
          <p:cNvSpPr/>
          <p:nvPr/>
        </p:nvSpPr>
        <p:spPr>
          <a:xfrm>
            <a:off x="6949440" y="3685032"/>
            <a:ext cx="4389120" cy="603504"/>
          </a:xfrm>
          <a:prstGeom prst="roundRect">
            <a:avLst>
              <a:gd name="adj" fmla="val 18182"/>
            </a:avLst>
          </a:prstGeom>
          <a:solidFill>
            <a:srgbClr val="FFFFFF"/>
          </a:solidFill>
          <a:ln w="12700">
            <a:solidFill>
              <a:srgbClr val="E6E1D6"/>
            </a:solidFill>
            <a:prstDash val="solid"/>
          </a:ln>
        </p:spPr>
      </p:sp>
      <p:sp>
        <p:nvSpPr>
          <p:cNvPr id="19" name="Text 15"/>
          <p:cNvSpPr/>
          <p:nvPr/>
        </p:nvSpPr>
        <p:spPr>
          <a:xfrm>
            <a:off x="7132320" y="3685032"/>
            <a:ext cx="457200" cy="603504"/>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20" name="Text 16"/>
          <p:cNvSpPr/>
          <p:nvPr/>
        </p:nvSpPr>
        <p:spPr>
          <a:xfrm>
            <a:off x="7589520" y="3685032"/>
            <a:ext cx="3657600" cy="603504"/>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r.battery = 100;</a:t>
            </a:r>
            <a:endParaRPr lang="en-US" sz="1500" dirty="0"/>
          </a:p>
        </p:txBody>
      </p:sp>
      <p:sp>
        <p:nvSpPr>
          <p:cNvPr id="21" name="Shape 17"/>
          <p:cNvSpPr/>
          <p:nvPr/>
        </p:nvSpPr>
        <p:spPr>
          <a:xfrm>
            <a:off x="6949440" y="4398264"/>
            <a:ext cx="4389120" cy="603504"/>
          </a:xfrm>
          <a:prstGeom prst="roundRect">
            <a:avLst>
              <a:gd name="adj" fmla="val 18182"/>
            </a:avLst>
          </a:prstGeom>
          <a:solidFill>
            <a:srgbClr val="FFFFFF"/>
          </a:solidFill>
          <a:ln w="12700">
            <a:solidFill>
              <a:srgbClr val="E6E1D6"/>
            </a:solidFill>
            <a:prstDash val="solid"/>
          </a:ln>
        </p:spPr>
      </p:sp>
      <p:sp>
        <p:nvSpPr>
          <p:cNvPr id="22" name="Text 18"/>
          <p:cNvSpPr/>
          <p:nvPr/>
        </p:nvSpPr>
        <p:spPr>
          <a:xfrm>
            <a:off x="7132320" y="4398264"/>
            <a:ext cx="457200" cy="603504"/>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3" name="Text 19"/>
          <p:cNvSpPr/>
          <p:nvPr/>
        </p:nvSpPr>
        <p:spPr>
          <a:xfrm>
            <a:off x="7589520" y="4398264"/>
            <a:ext cx="3657600" cy="603504"/>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r.charge();</a:t>
            </a:r>
            <a:endParaRPr lang="en-US" sz="1500" dirty="0"/>
          </a:p>
        </p:txBody>
      </p:sp>
      <p:sp>
        <p:nvSpPr>
          <p:cNvPr id="24" name="Shape 20"/>
          <p:cNvSpPr/>
          <p:nvPr/>
        </p:nvSpPr>
        <p:spPr>
          <a:xfrm>
            <a:off x="6949440" y="5111496"/>
            <a:ext cx="4389120" cy="603504"/>
          </a:xfrm>
          <a:prstGeom prst="roundRect">
            <a:avLst>
              <a:gd name="adj" fmla="val 18182"/>
            </a:avLst>
          </a:prstGeom>
          <a:solidFill>
            <a:srgbClr val="FFFFFF"/>
          </a:solidFill>
          <a:ln w="12700">
            <a:solidFill>
              <a:srgbClr val="E6E1D6"/>
            </a:solidFill>
            <a:prstDash val="solid"/>
          </a:ln>
        </p:spPr>
      </p:sp>
      <p:sp>
        <p:nvSpPr>
          <p:cNvPr id="25" name="Text 21"/>
          <p:cNvSpPr/>
          <p:nvPr/>
        </p:nvSpPr>
        <p:spPr>
          <a:xfrm>
            <a:off x="7132320" y="5111496"/>
            <a:ext cx="457200" cy="603504"/>
          </a:xfrm>
          <a:prstGeom prst="rect">
            <a:avLst/>
          </a:prstGeom>
          <a:noFill/>
          <a:ln/>
        </p:spPr>
        <p:txBody>
          <a:bodyPr wrap="square" lIns="0" tIns="0" rIns="0" bIns="0" rtlCol="0" anchor="ctr"/>
          <a:lstStyle/>
          <a:p>
            <a:pPr indent="0" marL="0">
              <a:buNone/>
            </a:pPr>
            <a:r>
              <a:rPr lang="en-US" sz="20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6" name="Text 22"/>
          <p:cNvSpPr/>
          <p:nvPr/>
        </p:nvSpPr>
        <p:spPr>
          <a:xfrm>
            <a:off x="7589520" y="5111496"/>
            <a:ext cx="3657600" cy="603504"/>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r.beep();</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Encapsulation</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Keep the data inside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5669280" cy="1828800"/>
          </a:xfrm>
          <a:prstGeom prst="roundRect">
            <a:avLst>
              <a:gd name="adj" fmla="val 6000"/>
            </a:avLst>
          </a:prstGeom>
          <a:solidFill>
            <a:srgbClr val="EEF3F1"/>
          </a:solidFill>
          <a:ln w="12700">
            <a:solidFill>
              <a:srgbClr val="E6E1D6"/>
            </a:solidFill>
            <a:prstDash val="solid"/>
          </a:ln>
        </p:spPr>
      </p:sp>
      <p:sp>
        <p:nvSpPr>
          <p:cNvPr id="9" name="Text 5"/>
          <p:cNvSpPr/>
          <p:nvPr/>
        </p:nvSpPr>
        <p:spPr>
          <a:xfrm>
            <a:off x="822960" y="173736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IF SECONDS WERE PUBLIC</a:t>
            </a:r>
            <a:endParaRPr lang="en-US" sz="1050" dirty="0"/>
          </a:p>
        </p:txBody>
      </p:sp>
      <p:sp>
        <p:nvSpPr>
          <p:cNvPr id="10" name="Text 6"/>
          <p:cNvSpPr/>
          <p:nvPr/>
        </p:nvSpPr>
        <p:spPr>
          <a:xfrm>
            <a:off x="822960" y="2057400"/>
            <a:ext cx="5120640" cy="11430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with: public int seconds;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Stopwatch lap1 = new Stopwatch();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lap1.seconds = -30;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lap1.printTime();</a:t>
            </a:r>
            <a:endParaRPr lang="en-US" sz="1500" dirty="0"/>
          </a:p>
        </p:txBody>
      </p:sp>
      <p:sp>
        <p:nvSpPr>
          <p:cNvPr id="11" name="Shape 7"/>
          <p:cNvSpPr/>
          <p:nvPr/>
        </p:nvSpPr>
        <p:spPr>
          <a:xfrm>
            <a:off x="548640" y="3520440"/>
            <a:ext cx="56692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3657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3931920"/>
            <a:ext cx="51206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-30 s</a:t>
            </a:r>
            <a:endParaRPr lang="en-US" sz="2000" dirty="0"/>
          </a:p>
        </p:txBody>
      </p:sp>
      <p:sp>
        <p:nvSpPr>
          <p:cNvPr id="14" name="Shape 10"/>
          <p:cNvSpPr/>
          <p:nvPr/>
        </p:nvSpPr>
        <p:spPr>
          <a:xfrm>
            <a:off x="6355080" y="1554480"/>
            <a:ext cx="5285232" cy="2834640"/>
          </a:xfrm>
          <a:prstGeom prst="roundRect">
            <a:avLst>
              <a:gd name="adj" fmla="val 6452"/>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6629400" y="1810512"/>
            <a:ext cx="566928" cy="566928"/>
          </a:xfrm>
          <a:prstGeom prst="rect">
            <a:avLst/>
          </a:prstGeom>
        </p:spPr>
      </p:pic>
      <p:sp>
        <p:nvSpPr>
          <p:cNvPr id="16" name="Text 11"/>
          <p:cNvSpPr/>
          <p:nvPr/>
        </p:nvSpPr>
        <p:spPr>
          <a:xfrm>
            <a:off x="7406640" y="1691640"/>
            <a:ext cx="3959352" cy="256032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Encapsulation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keeps a class's implementation details hidden inside it. Other classes use only its public parts, so they cannot put an object into a nonsense state.</a:t>
            </a:r>
            <a:endParaRPr lang="en-US" sz="1700" dirty="0"/>
          </a:p>
        </p:txBody>
      </p:sp>
      <p:sp>
        <p:nvSpPr>
          <p:cNvPr id="17" name="Shape 12"/>
          <p:cNvSpPr/>
          <p:nvPr/>
        </p:nvSpPr>
        <p:spPr>
          <a:xfrm>
            <a:off x="548640" y="4617720"/>
            <a:ext cx="11094415" cy="1371600"/>
          </a:xfrm>
          <a:prstGeom prst="roundRect">
            <a:avLst>
              <a:gd name="adj" fmla="val 13333"/>
            </a:avLst>
          </a:prstGeom>
          <a:solidFill>
            <a:srgbClr val="DDF5EE"/>
          </a:solidFill>
          <a:ln w="12700">
            <a:solidFill>
              <a:srgbClr val="DDF5EE"/>
            </a:solidFill>
            <a:prstDash val="solid"/>
          </a:ln>
        </p:spPr>
      </p:sp>
      <p:sp>
        <p:nvSpPr>
          <p:cNvPr id="18" name="Text 13"/>
          <p:cNvSpPr/>
          <p:nvPr/>
        </p:nvSpPr>
        <p:spPr>
          <a:xfrm>
            <a:off x="868680" y="4617720"/>
            <a:ext cx="10454335" cy="1371600"/>
          </a:xfrm>
          <a:prstGeom prst="rect">
            <a:avLst/>
          </a:prstGeom>
          <a:noFill/>
          <a:ln/>
        </p:spPr>
        <p:txBody>
          <a:bodyPr wrap="square" lIns="0" tIns="0" rIns="0" bIns="0" rtlCol="0" anchor="ctr"/>
          <a:lstStyle/>
          <a:p>
            <a:pPr indent="0" marL="0">
              <a:buNone/>
            </a:pPr>
            <a:r>
              <a:rPr lang="en-US" sz="2100" b="1" dirty="0">
                <a:solidFill>
                  <a:srgbClr val="1F2B28"/>
                </a:solidFill>
                <a:latin typeface="Atkinson Hyperlegible Next" pitchFamily="34" charset="0"/>
                <a:ea typeface="Atkinson Hyperlegible Next" pitchFamily="34" charset="-122"/>
                <a:cs typeface="Atkinson Hyperlegible Next" pitchFamily="34" charset="-120"/>
              </a:rPr>
              <a:t>The rule: </a:t>
            </a:r>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mark every instance variable </a:t>
            </a:r>
            <a:pPr indent="0" marL="0">
              <a:buNone/>
            </a:pPr>
            <a:r>
              <a:rPr lang="en-US" sz="2100" b="1" dirty="0">
                <a:solidFill>
                  <a:srgbClr val="1F2B28"/>
                </a:solidFill>
                <a:latin typeface="Atkinson Hyperlegible Mono" pitchFamily="34" charset="0"/>
                <a:ea typeface="Atkinson Hyperlegible Mono" pitchFamily="34" charset="-122"/>
                <a:cs typeface="Atkinson Hyperlegible Mono" pitchFamily="34" charset="-120"/>
              </a:rPr>
              <a:t>private</a:t>
            </a:r>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 unless the class's specification says it is public.</a:t>
            </a:r>
            <a:endParaRPr lang="en-US" sz="2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wears which keyword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2926080"/>
                <a:gridCol w="1737360"/>
                <a:gridCol w="6430975"/>
              </a:tblGrid>
              <a:tr h="71323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Part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Keyword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Why</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Class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 this course, every class; one public class per file, named like the file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Constructor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Other classes must be able to build objects with new</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Instance variable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private</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Encapsulation, unless the specification says public</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Method other classes call</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service, like tick() or printTime()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Helper method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private</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Used only by the class's own code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2880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 header</a:t>
            </a:r>
            <a:endParaRPr lang="en-US" sz="2100" dirty="0"/>
          </a:p>
        </p:txBody>
      </p:sp>
      <p:sp>
        <p:nvSpPr>
          <p:cNvPr id="10" name="Text 6"/>
          <p:cNvSpPr/>
          <p:nvPr/>
        </p:nvSpPr>
        <p:spPr>
          <a:xfrm>
            <a:off x="868680" y="251460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public class Name: the first line of a class.</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2880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Instance variable</a:t>
            </a:r>
            <a:endParaRPr lang="en-US" sz="2100" dirty="0"/>
          </a:p>
        </p:txBody>
      </p:sp>
      <p:sp>
        <p:nvSpPr>
          <p:cNvPr id="13" name="Text 9"/>
          <p:cNvSpPr/>
          <p:nvPr/>
        </p:nvSpPr>
        <p:spPr>
          <a:xfrm>
            <a:off x="4617720" y="251460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Data each object keeps; declared outside every method.</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2880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Constructor</a:t>
            </a:r>
            <a:endParaRPr lang="en-US" sz="2100" dirty="0"/>
          </a:p>
        </p:txBody>
      </p:sp>
      <p:sp>
        <p:nvSpPr>
          <p:cNvPr id="16" name="Text 12"/>
          <p:cNvSpPr/>
          <p:nvPr/>
        </p:nvSpPr>
        <p:spPr>
          <a:xfrm>
            <a:off x="8366760" y="251460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Class name, no return type; new runs it to set starting values.</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06908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Access modifier</a:t>
            </a:r>
            <a:endParaRPr lang="en-US" sz="2100" dirty="0"/>
          </a:p>
        </p:txBody>
      </p:sp>
      <p:sp>
        <p:nvSpPr>
          <p:cNvPr id="19" name="Text 15"/>
          <p:cNvSpPr/>
          <p:nvPr/>
        </p:nvSpPr>
        <p:spPr>
          <a:xfrm>
            <a:off x="868680" y="4754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public or private: which code may use a member.</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06908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Encapsulation</a:t>
            </a:r>
            <a:endParaRPr lang="en-US" sz="2100" dirty="0"/>
          </a:p>
        </p:txBody>
      </p:sp>
      <p:sp>
        <p:nvSpPr>
          <p:cNvPr id="22" name="Text 18"/>
          <p:cNvSpPr/>
          <p:nvPr/>
        </p:nvSpPr>
        <p:spPr>
          <a:xfrm>
            <a:off x="4617720" y="4754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Keeping a class's details hidden; others use its public parts.</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069080"/>
            <a:ext cx="2926080" cy="64008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Helper method</a:t>
            </a:r>
            <a:endParaRPr lang="en-US" sz="2100" dirty="0"/>
          </a:p>
        </p:txBody>
      </p:sp>
      <p:sp>
        <p:nvSpPr>
          <p:cNvPr id="25" name="Text 21"/>
          <p:cNvSpPr/>
          <p:nvPr/>
        </p:nvSpPr>
        <p:spPr>
          <a:xfrm>
            <a:off x="8366760" y="4754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private method that only the class's own code calls.</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Lock it or leave it open?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3.3 Anatomy of a Class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why a class makes its instance variables private but its constructor public.</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Instance variables are private so that ______. The constructor is public so that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Inside the Class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3.3: Anatomy of a Class</dc:title>
  <dc:subject>PptxGenJS Presentation</dc:subject>
  <dc:creator>Hopper</dc:creator>
  <cp:lastModifiedBy>Hopper</cp:lastModifiedBy>
  <cp:revision>1</cp:revision>
  <dcterms:created xsi:type="dcterms:W3CDTF">2026-10-16T19:34:37Z</dcterms:created>
  <dcterms:modified xsi:type="dcterms:W3CDTF">2026-10-16T19:34:37Z</dcterms:modified>
</cp:coreProperties>
</file>