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3.2 steps back from code: what programs do to people, how to make them reliable, and the legal side of using other people's code. Every app and company in this deck is made up. The Java examples use only Units 1 and 2 (if statements, loops, String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Likely answers: helps students who need a reason to practice; may stress students who break a streak when they are sick, or push people to open the app just to keep a number going. Point out that one feature helped and harmed at the same time, for different people. That is today's first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1 and 2 are about people, 3 and 4 about making programs work, and 5 about the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 program is released, whatever it does, it does to everyone who uses it, and sometimes to people who never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across each row: name a specific group and a specific change for that group. "It is convenient" is too vague. Note the same app is mostly helpful for shoppers in a hurry and mostly harmful for cashiers losing hours. Impact depends on whose point of view you 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the chain. Every step follows from the one before, and no line of code was wrong: the app did exactly what it was written to do. The harm comes from many users together, and it falls on someone who only wanted to share a run. Ask "how could this be used beyond its purpose?" before release, and fix harms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misconception to push on. The runners whose homes were revealed are just as unsafe whether the designers meant it or not. Programmers cannot predict everything, but they are expected to look for misuse and to fix harms once they learn about them, for example by hiding the first and last part of every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answers: students click through problems quickly, guessing, to collect points (they learn less); students share answers to rack up points; students who need more time per problem fall behind on the leaderboard and feel discouraged. Any answer that names who is harmed and comes from using the points beyond their purpose is good.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harm happens simply because a program does not work when people need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Stated conditions are the situations the program promises to handle. A reliable program does not have to do everything; it has to do what it promised, in every situation it promised to cover, every time. Go row by row: only the first two rows are reliability failures.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Testers tried "Ada" and "Grace" and it printed A and G. Then a user saved a badge before typing a name. The empty String has no character at index 0, so substring(0, 1) throws a StringIndexOutOfBoundsException after the first line prints. The fix uses an if from Unit 2. Output on the left is copied from a real run (stack trace lines removed).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Programmers maximize reliability by testing with many conditions. Typical: ordinary values from each group. Boundary: right at, and right next to, each place the rule changes (12 and 13, 17 and 18). Special: values that might need their own handling, like 0 or an empty String. Five alike values (14, 15, 15, 16, 16) are really one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 library cards are free for ages 17 or under. The loop runs the three tests 16, 17, 18. 16 and 18 are right in both versions. Only 17, the boundary, exposes the bug: 17 &lt; 17 is false, so a 17-year-old is charged. Changing &lt; to &lt;= fixes it. A tester who tried only 10 and 30 would never see the error.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it has a typical value from each group (2 and 9) and both sides of the boundary (4 and 5). A tests only "no free shipping"; C repeats one value; D tests only "free shipping." Ask: which single value in B would catch a &gt; versus &gt;= bug?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idea: the legal side of using code other people wrote.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program is a creation of the mind, like a song or a story, so its creator has legal rights over copying and use. Finding code online is like hearing a song online: you can access it, but that does not mean you may put it in your own album. Changing a few variable names does not make it yours. The question is always: did the owner give permission?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Programmers reuse other people's code all the time; there are two legal routes. Open source: published free to use, but it still has an owner and a license to follow (for example, keep the authors' names). Not open source: ask the owner first and often pay. Copying from a paid package because a friend shared the file is neither route.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library: open source, so use it free and follow the license by keeping the authors' names. Weather package: not open source, so contact the company, get permission, and probably pay. The classmate's copy: not allowed; sharing a file does not give permission. Ask: does giving the app away for free change any of this?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pick an app they use and answer all three questions with the sentence starter. Cold-call two pairs. Listen for a specific group in the first blank and a boundary or special case in the second. Then hand out the Beyond the Screen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3  ·  TOPIC 3.2</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Beyond the Screen</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The impact of program design</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3.2</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wins, who loses?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study app rewards a "streak" for every day in a row you open it.</a:t>
            </a:r>
            <a:endParaRPr lang="en-US" sz="2200" dirty="0"/>
          </a:p>
        </p:txBody>
      </p:sp>
      <p:sp>
        <p:nvSpPr>
          <p:cNvPr id="12" name="Shape 8"/>
          <p:cNvSpPr/>
          <p:nvPr/>
        </p:nvSpPr>
        <p:spPr>
          <a:xfrm>
            <a:off x="868680" y="2971800"/>
            <a:ext cx="5120640" cy="2377440"/>
          </a:xfrm>
          <a:prstGeom prst="roundRect">
            <a:avLst>
              <a:gd name="adj" fmla="val 5769"/>
            </a:avLst>
          </a:prstGeom>
          <a:solidFill>
            <a:srgbClr val="FFFFFF"/>
          </a:solidFill>
          <a:ln w="12700">
            <a:solidFill>
              <a:srgbClr val="FFFFFF"/>
            </a:solidFill>
            <a:prstDash val="solid"/>
          </a:ln>
        </p:spPr>
      </p:sp>
      <p:sp>
        <p:nvSpPr>
          <p:cNvPr id="13" name="Text 9"/>
          <p:cNvSpPr/>
          <p:nvPr/>
        </p:nvSpPr>
        <p:spPr>
          <a:xfrm>
            <a:off x="1188720" y="320040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WHO MIGHT IT HELP?</a:t>
            </a:r>
            <a:endParaRPr lang="en-US" sz="1050" dirty="0"/>
          </a:p>
        </p:txBody>
      </p:sp>
      <p:sp>
        <p:nvSpPr>
          <p:cNvPr id="14" name="Shape 10"/>
          <p:cNvSpPr/>
          <p:nvPr/>
        </p:nvSpPr>
        <p:spPr>
          <a:xfrm>
            <a:off x="6217920" y="2971800"/>
            <a:ext cx="5120640" cy="2377440"/>
          </a:xfrm>
          <a:prstGeom prst="roundRect">
            <a:avLst>
              <a:gd name="adj" fmla="val 5769"/>
            </a:avLst>
          </a:prstGeom>
          <a:solidFill>
            <a:srgbClr val="FFFFFF"/>
          </a:solidFill>
          <a:ln w="12700">
            <a:solidFill>
              <a:srgbClr val="FFFFFF"/>
            </a:solidFill>
            <a:prstDash val="solid"/>
          </a:ln>
        </p:spPr>
      </p:sp>
      <p:sp>
        <p:nvSpPr>
          <p:cNvPr id="15" name="Text 11"/>
          <p:cNvSpPr/>
          <p:nvPr/>
        </p:nvSpPr>
        <p:spPr>
          <a:xfrm>
            <a:off x="6537960" y="320040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WHO MIGHT IT HARM, AND HOW?</a:t>
            </a:r>
            <a:endParaRPr lang="en-US" sz="1050" dirty="0"/>
          </a:p>
        </p:txBody>
      </p:sp>
      <p:sp>
        <p:nvSpPr>
          <p:cNvPr id="16" name="Text 12"/>
          <p:cNvSpPr/>
          <p:nvPr/>
        </p:nvSpPr>
        <p:spPr>
          <a:xfrm>
            <a:off x="868680" y="5486400"/>
            <a:ext cx="10424160" cy="4114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Talk with a partner first, then write one idea in each box.</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Describe a program's impacts on society, the economy, and culture, both helpful and harmful.</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how a program can cause harm beyond its intended use.</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system reliability and what "stated conditions" means.</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Choose test cases: typical, boundary, and special.</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Decide when code can be reused: open source, or permission first.</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Programs affect people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Society, economy, culture: help and harm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914400"/>
          </a:xfrm>
          <a:prstGeom prst="roundRect">
            <a:avLst>
              <a:gd name="adj" fmla="val 20000"/>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Programs have impacts on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society</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economy</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culture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Those impacts can be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beneficial and harmful</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often for different groups.</a:t>
            </a:r>
            <a:endParaRPr lang="en-US" sz="1700" dirty="0"/>
          </a:p>
        </p:txBody>
      </p:sp>
      <p:sp>
        <p:nvSpPr>
          <p:cNvPr id="11" name="Text 6"/>
          <p:cNvSpPr/>
          <p:nvPr/>
        </p:nvSpPr>
        <p:spPr>
          <a:xfrm>
            <a:off x="548640" y="2697480"/>
            <a:ext cx="7315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A MADE-UP SELF-CHECKOUT APP, QUICKCART</a:t>
            </a:r>
            <a:endParaRPr lang="en-US" sz="10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3017520"/>
          <a:ext cx="11094415" cy="914400"/>
        </p:xfrm>
        <a:graphic>
          <a:graphicData uri="http://schemas.openxmlformats.org/drawingml/2006/table">
            <a:tbl>
              <a:tblPr/>
              <a:tblGrid>
                <a:gridCol w="1737360"/>
                <a:gridCol w="4663440"/>
                <a:gridCol w="4693615"/>
              </a:tblGrid>
              <a:tr h="65836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Area</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Helps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Harms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58368">
                <a:tc>
                  <a:txBody>
                    <a:bodyP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Society</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0B5A4D"/>
                          </a:solidFill>
                          <a:latin typeface="Atkinson Hyperlegible Next" pitchFamily="34" charset="0"/>
                          <a:ea typeface="Atkinson Hyperlegible Next" pitchFamily="34" charset="-122"/>
                          <a:cs typeface="Atkinson Hyperlegible Next" pitchFamily="34" charset="-120"/>
                        </a:rPr>
                        <a:t>Shoppers in a hurry wait in shorter lines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8A4B0F"/>
                          </a:solidFill>
                          <a:latin typeface="Atkinson Hyperlegible Next" pitchFamily="34" charset="0"/>
                          <a:ea typeface="Atkinson Hyperlegible Next" pitchFamily="34" charset="-122"/>
                          <a:cs typeface="Atkinson Hyperlegible Next" pitchFamily="34" charset="-120"/>
                        </a:rPr>
                        <a:t>Shoppers who struggle with screens get less help</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Economy</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0B5A4D"/>
                          </a:solidFill>
                          <a:latin typeface="Atkinson Hyperlegible Next" pitchFamily="34" charset="0"/>
                          <a:ea typeface="Atkinson Hyperlegible Next" pitchFamily="34" charset="-122"/>
                          <a:cs typeface="Atkinson Hyperlegible Next" pitchFamily="34" charset="-120"/>
                        </a:rPr>
                        <a:t>The store spends less on each sale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8A4B0F"/>
                          </a:solidFill>
                          <a:latin typeface="Atkinson Hyperlegible Next" pitchFamily="34" charset="0"/>
                          <a:ea typeface="Atkinson Hyperlegible Next" pitchFamily="34" charset="-122"/>
                          <a:cs typeface="Atkinson Hyperlegible Next" pitchFamily="34" charset="-120"/>
                        </a:rPr>
                        <a:t>Cashiers lose working hours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Culture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0B5A4D"/>
                          </a:solidFill>
                          <a:latin typeface="Atkinson Hyperlegible Next" pitchFamily="34" charset="0"/>
                          <a:ea typeface="Atkinson Hyperlegible Next" pitchFamily="34" charset="-122"/>
                          <a:cs typeface="Atkinson Hyperlegible Next" pitchFamily="34" charset="-120"/>
                        </a:rPr>
                        <a:t>Shoppers can pick the app's language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8A4B0F"/>
                          </a:solidFill>
                          <a:latin typeface="Atkinson Hyperlegible Next" pitchFamily="34" charset="0"/>
                          <a:ea typeface="Atkinson Hyperlegible Next" pitchFamily="34" charset="-122"/>
                          <a:cs typeface="Atkinson Hyperlegible Next" pitchFamily="34" charset="-120"/>
                        </a:rPr>
                        <a:t>Fewer everyday chats with familiar cashiers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Harm beyond the intended use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11094415" cy="914400"/>
          </a:xfrm>
          <a:prstGeom prst="roundRect">
            <a:avLst>
              <a:gd name="adj" fmla="val 20000"/>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program made to fill a need can have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unintended harmful effects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beyond its intended use, even when everyone meant well.</a:t>
            </a:r>
            <a:endParaRPr lang="en-US" sz="17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697480"/>
          <a:ext cx="11094415" cy="914400"/>
        </p:xfrm>
        <a:graphic>
          <a:graphicData uri="http://schemas.openxmlformats.org/drawingml/2006/table">
            <a:tbl>
              <a:tblPr/>
              <a:tblGrid>
                <a:gridCol w="914400"/>
                <a:gridCol w="7985455"/>
                <a:gridCol w="2194560"/>
              </a:tblGrid>
              <a:tr h="64008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Step</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happens with a made-up running app, RunMap</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Intended?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4008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Runners share a map of each run so friends can cheer them 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0B5A4D"/>
                          </a:solidFill>
                          <a:latin typeface="Atkinson Hyperlegible Next" pitchFamily="34" charset="0"/>
                          <a:ea typeface="Atkinson Hyperlegible Next" pitchFamily="34" charset="-122"/>
                          <a:cs typeface="Atkinson Hyperlegible Next" pitchFamily="34" charset="-120"/>
                        </a:rPr>
                        <a:t>Yes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Most runs start and end at the runner's front door.</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Not planned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Anyone who sees the maps can work out where runners live.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8A4B0F"/>
                          </a:solidFill>
                          <a:latin typeface="Atkinson Hyperlegible Next" pitchFamily="34" charset="0"/>
                          <a:ea typeface="Atkinson Hyperlegible Next" pitchFamily="34" charset="-122"/>
                          <a:cs typeface="Atkinson Hyperlegible Next" pitchFamily="34" charset="-120"/>
                        </a:rPr>
                        <a:t>No</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stranger can learn when a runner leaves home, and for how long.</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8A4B0F"/>
                          </a:solidFill>
                          <a:latin typeface="Atkinson Hyperlegible Next" pitchFamily="34" charset="0"/>
                          <a:ea typeface="Atkinson Hyperlegible Next" pitchFamily="34" charset="-122"/>
                          <a:cs typeface="Atkinson Hyperlegible Next" pitchFamily="34" charset="-120"/>
                        </a:rPr>
                        <a:t>No: a safety harm</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 didn't mean it" doesn't erase the harm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effect counts as your program's impact whether or not you planned it.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Ask how it could be used beyond its purpose.</a:t>
            </a:r>
            <a:endParaRPr lang="en-US" sz="1800" dirty="0"/>
          </a:p>
        </p:txBody>
      </p:sp>
      <p:sp>
        <p:nvSpPr>
          <p:cNvPr id="11" name="Shape 6"/>
          <p:cNvSpPr/>
          <p:nvPr/>
        </p:nvSpPr>
        <p:spPr>
          <a:xfrm>
            <a:off x="548640" y="2834640"/>
            <a:ext cx="5394960" cy="3108960"/>
          </a:xfrm>
          <a:prstGeom prst="roundRect">
            <a:avLst>
              <a:gd name="adj" fmla="val 5882"/>
            </a:avLst>
          </a:prstGeom>
          <a:solidFill>
            <a:srgbClr val="FFFFFF"/>
          </a:solidFill>
          <a:ln w="12700">
            <a:solidFill>
              <a:srgbClr val="E6E1D6"/>
            </a:solidFill>
            <a:prstDash val="solid"/>
          </a:ln>
        </p:spPr>
      </p:sp>
      <p:sp>
        <p:nvSpPr>
          <p:cNvPr id="12" name="Text 7"/>
          <p:cNvSpPr/>
          <p:nvPr/>
        </p:nvSpPr>
        <p:spPr>
          <a:xfrm>
            <a:off x="868680" y="3063240"/>
            <a:ext cx="475488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STOPS TOO EARLY</a:t>
            </a:r>
            <a:endParaRPr lang="en-US" sz="1050" dirty="0"/>
          </a:p>
        </p:txBody>
      </p:sp>
      <p:sp>
        <p:nvSpPr>
          <p:cNvPr id="13" name="Text 8"/>
          <p:cNvSpPr/>
          <p:nvPr/>
        </p:nvSpPr>
        <p:spPr>
          <a:xfrm>
            <a:off x="868680" y="3474720"/>
            <a:ext cx="4754880" cy="2194560"/>
          </a:xfrm>
          <a:prstGeom prst="rect">
            <a:avLst/>
          </a:prstGeom>
          <a:noFill/>
          <a:ln/>
        </p:spPr>
        <p:txBody>
          <a:bodyPr wrap="square" lIns="0" tIns="0" rIns="0" bIns="0" rtlCol="0" anchor="t"/>
          <a:lstStyle/>
          <a:p>
            <a:pPr indent="0" marL="0">
              <a:buNone/>
            </a:pPr>
            <a:r>
              <a:rPr lang="en-US" sz="2000" i="1" dirty="0">
                <a:solidFill>
                  <a:srgbClr val="1F2B28"/>
                </a:solidFill>
                <a:latin typeface="Atkinson Hyperlegible Next" pitchFamily="34" charset="0"/>
                <a:ea typeface="Atkinson Hyperlegible Next" pitchFamily="34" charset="-122"/>
                <a:cs typeface="Atkinson Hyperlegible Next" pitchFamily="34" charset="-120"/>
              </a:rPr>
              <a:t>"RunMap helps people stay active. We never meant for anyone to be tracked, so that's not our problem."</a:t>
            </a:r>
            <a:endParaRPr lang="en-US" sz="2000" dirty="0"/>
          </a:p>
        </p:txBody>
      </p:sp>
      <p:sp>
        <p:nvSpPr>
          <p:cNvPr id="14" name="Shape 9"/>
          <p:cNvSpPr/>
          <p:nvPr/>
        </p:nvSpPr>
        <p:spPr>
          <a:xfrm>
            <a:off x="6263640" y="2834640"/>
            <a:ext cx="5394960" cy="3108960"/>
          </a:xfrm>
          <a:prstGeom prst="roundRect">
            <a:avLst>
              <a:gd name="adj" fmla="val 5882"/>
            </a:avLst>
          </a:prstGeom>
          <a:solidFill>
            <a:srgbClr val="FFFFFF"/>
          </a:solidFill>
          <a:ln w="12700">
            <a:solidFill>
              <a:srgbClr val="E6E1D6"/>
            </a:solidFill>
            <a:prstDash val="solid"/>
          </a:ln>
        </p:spPr>
      </p:sp>
      <p:sp>
        <p:nvSpPr>
          <p:cNvPr id="15" name="Text 10"/>
          <p:cNvSpPr/>
          <p:nvPr/>
        </p:nvSpPr>
        <p:spPr>
          <a:xfrm>
            <a:off x="6583680" y="3063240"/>
            <a:ext cx="47548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THINKS IT THROUGH</a:t>
            </a:r>
            <a:endParaRPr lang="en-US" sz="1050" dirty="0"/>
          </a:p>
        </p:txBody>
      </p:sp>
      <p:sp>
        <p:nvSpPr>
          <p:cNvPr id="16" name="Text 11"/>
          <p:cNvSpPr/>
          <p:nvPr/>
        </p:nvSpPr>
        <p:spPr>
          <a:xfrm>
            <a:off x="6583680" y="3474720"/>
            <a:ext cx="4754880" cy="2194560"/>
          </a:xfrm>
          <a:prstGeom prst="rect">
            <a:avLst/>
          </a:prstGeom>
          <a:noFill/>
          <a:ln/>
        </p:spPr>
        <p:txBody>
          <a:bodyPr wrap="square" lIns="0" tIns="0" rIns="0" bIns="0" rtlCol="0" anchor="t"/>
          <a:lstStyle/>
          <a:p>
            <a:pPr indent="0" marL="0">
              <a:buNone/>
            </a:pPr>
            <a:r>
              <a:rPr lang="en-US" sz="2000" i="1" dirty="0">
                <a:solidFill>
                  <a:srgbClr val="1F2B28"/>
                </a:solidFill>
                <a:latin typeface="Atkinson Hyperlegible Next" pitchFamily="34" charset="0"/>
                <a:ea typeface="Atkinson Hyperlegible Next" pitchFamily="34" charset="-122"/>
                <a:cs typeface="Atkinson Hyperlegible Next" pitchFamily="34" charset="-120"/>
              </a:rPr>
              <a:t>"RunMap helps people stay active. It could also reveal where runners live, so we'll hide the start and end of every map."</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Spot the unintended harm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homework app gives 1 point per problem answered, right or wrong.</a:t>
            </a:r>
            <a:endParaRPr lang="en-US" sz="2200" dirty="0"/>
          </a:p>
        </p:txBody>
      </p:sp>
      <p:sp>
        <p:nvSpPr>
          <p:cNvPr id="12" name="Shape 8"/>
          <p:cNvSpPr/>
          <p:nvPr/>
        </p:nvSpPr>
        <p:spPr>
          <a:xfrm>
            <a:off x="868680" y="2971800"/>
            <a:ext cx="10451592" cy="2651760"/>
          </a:xfrm>
          <a:prstGeom prst="roundRect">
            <a:avLst>
              <a:gd name="adj" fmla="val 5172"/>
            </a:avLst>
          </a:prstGeom>
          <a:solidFill>
            <a:srgbClr val="FFFFFF"/>
          </a:solidFill>
          <a:ln w="12700">
            <a:solidFill>
              <a:srgbClr val="FFFFFF"/>
            </a:solidFill>
            <a:prstDash val="solid"/>
          </a:ln>
        </p:spPr>
      </p:sp>
      <p:sp>
        <p:nvSpPr>
          <p:cNvPr id="13" name="Text 9"/>
          <p:cNvSpPr/>
          <p:nvPr/>
        </p:nvSpPr>
        <p:spPr>
          <a:xfrm>
            <a:off x="1188720" y="3246120"/>
            <a:ext cx="9875520" cy="2103120"/>
          </a:xfrm>
          <a:prstGeom prst="rect">
            <a:avLst/>
          </a:prstGeom>
          <a:noFill/>
          <a:ln/>
        </p:spPr>
        <p:txBody>
          <a:bodyPr wrap="square" lIns="0" tIns="0" rIns="0" bIns="0" rtlCol="0" anchor="t"/>
          <a:lstStyle/>
          <a:p>
            <a:pPr indent="0" marL="0">
              <a:spcAft>
                <a:spcPts val="14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1.  What is the intended use of the points?</a:t>
            </a:r>
            <a:endParaRPr lang="en-US" sz="2200" dirty="0"/>
          </a:p>
          <a:p>
            <a:pPr indent="0" marL="0">
              <a:spcAft>
                <a:spcPts val="14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2.  Name one unintended harmful effect.</a:t>
            </a:r>
            <a:endParaRPr lang="en-US" sz="2200" dirty="0"/>
          </a:p>
          <a:p>
            <a:pPr indent="0" marL="0">
              <a:spcAft>
                <a:spcPts val="14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3.  Who is harmed?</a:t>
            </a:r>
            <a:endParaRPr lang="en-US"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Reliable programs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Reliable under its stated conditions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System reliability</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program performs its tasks as expected,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under stated conditions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without failure.</a:t>
            </a:r>
            <a:endParaRPr lang="en-US" sz="1700" dirty="0"/>
          </a:p>
        </p:txBody>
      </p:sp>
      <p:sp>
        <p:nvSpPr>
          <p:cNvPr id="11" name="Text 6"/>
          <p:cNvSpPr/>
          <p:nvPr/>
        </p:nvSpPr>
        <p:spPr>
          <a:xfrm>
            <a:off x="548640" y="2788920"/>
            <a:ext cx="109728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BUSBUZZ PROMISES: ARRIVAL TIMES FOR EVERY STOP IN THE CITY, WHILE BUSES ARE RUNNING</a:t>
            </a:r>
            <a:endParaRPr lang="en-US" sz="105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3108960"/>
          <a:ext cx="11094415" cy="914400"/>
        </p:xfrm>
        <a:graphic>
          <a:graphicData uri="http://schemas.openxmlformats.org/drawingml/2006/table">
            <a:tbl>
              <a:tblPr/>
              <a:tblGrid>
                <a:gridCol w="6522415"/>
                <a:gridCol w="2286000"/>
                <a:gridCol w="228600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Situation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Inside the promise?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Reliability failure?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Shows the wrong time for a downtown stop at noon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8A4B0F"/>
                          </a:solidFill>
                          <a:latin typeface="Atkinson Hyperlegible Next" pitchFamily="34" charset="0"/>
                          <a:ea typeface="Atkinson Hyperlegible Next" pitchFamily="34" charset="-122"/>
                          <a:cs typeface="Atkinson Hyperlegible Next" pitchFamily="34" charset="-120"/>
                        </a:rPr>
                        <a:t>Yes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Crashes for a stop that was just added to a route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8A4B0F"/>
                          </a:solidFill>
                          <a:latin typeface="Atkinson Hyperlegible Next" pitchFamily="34" charset="0"/>
                          <a:ea typeface="Atkinson Hyperlegible Next" pitchFamily="34" charset="-122"/>
                          <a:cs typeface="Atkinson Hyperlegible Next" pitchFamily="34" charset="-120"/>
                        </a:rPr>
                        <a:t>Yes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No times for a stop in another city</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No</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0B5A4D"/>
                          </a:solidFill>
                          <a:latin typeface="Atkinson Hyperlegible Next" pitchFamily="34" charset="0"/>
                          <a:ea typeface="Atkinson Hyperlegible Next" pitchFamily="34" charset="-122"/>
                          <a:cs typeface="Atkinson Hyperlegible Next" pitchFamily="34" charset="-120"/>
                        </a:rPr>
                        <a:t>No</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No times at 3 a.m., when no buses run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No</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0B5A4D"/>
                          </a:solidFill>
                          <a:latin typeface="Atkinson Hyperlegible Next" pitchFamily="34" charset="0"/>
                          <a:ea typeface="Atkinson Hyperlegible Next" pitchFamily="34" charset="-122"/>
                          <a:cs typeface="Atkinson Hyperlegible Next" pitchFamily="34" charset="-120"/>
                        </a:rPr>
                        <a:t>No</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It worked for every name we tried...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5486400" cy="1600200"/>
          </a:xfrm>
          <a:prstGeom prst="roundRect">
            <a:avLst>
              <a:gd name="adj" fmla="val 6857"/>
            </a:avLst>
          </a:prstGeom>
          <a:solidFill>
            <a:srgbClr val="EEF3F1"/>
          </a:solidFill>
          <a:ln w="12700">
            <a:solidFill>
              <a:srgbClr val="E6E1D6"/>
            </a:solidFill>
            <a:prstDash val="solid"/>
          </a:ln>
        </p:spPr>
      </p:sp>
      <p:sp>
        <p:nvSpPr>
          <p:cNvPr id="9" name="Text 5"/>
          <p:cNvSpPr/>
          <p:nvPr/>
        </p:nvSpPr>
        <p:spPr>
          <a:xfrm>
            <a:off x="822960" y="17373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BEFORE: A USER WITH NO NAME YET</a:t>
            </a:r>
            <a:endParaRPr lang="en-US" sz="1050" dirty="0"/>
          </a:p>
        </p:txBody>
      </p:sp>
      <p:sp>
        <p:nvSpPr>
          <p:cNvPr id="10" name="Text 6"/>
          <p:cNvSpPr/>
          <p:nvPr/>
        </p:nvSpPr>
        <p:spPr>
          <a:xfrm>
            <a:off x="822960" y="2057400"/>
            <a:ext cx="4937760" cy="914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name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System.out.println("Badge for:");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System.out.println(name.substring(0, 1));</a:t>
            </a:r>
            <a:endParaRPr lang="en-US" sz="1500" dirty="0"/>
          </a:p>
        </p:txBody>
      </p:sp>
      <p:sp>
        <p:nvSpPr>
          <p:cNvPr id="11" name="Shape 7"/>
          <p:cNvSpPr/>
          <p:nvPr/>
        </p:nvSpPr>
        <p:spPr>
          <a:xfrm>
            <a:off x="548640" y="3291840"/>
            <a:ext cx="5486400" cy="1920240"/>
          </a:xfrm>
          <a:prstGeom prst="roundRect">
            <a:avLst>
              <a:gd name="adj" fmla="val 5714"/>
            </a:avLst>
          </a:prstGeom>
          <a:solidFill>
            <a:srgbClr val="1F2B28"/>
          </a:solidFill>
          <a:ln w="12700">
            <a:solidFill>
              <a:srgbClr val="1F2B28"/>
            </a:solidFill>
            <a:prstDash val="solid"/>
          </a:ln>
        </p:spPr>
      </p:sp>
      <p:sp>
        <p:nvSpPr>
          <p:cNvPr id="12" name="Text 8"/>
          <p:cNvSpPr/>
          <p:nvPr/>
        </p:nvSpPr>
        <p:spPr>
          <a:xfrm>
            <a:off x="822960" y="34290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3703320"/>
            <a:ext cx="4937760" cy="141732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Badge for:</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Exception in thread "main" java.lang.</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StringIndexOutOfBoundsException: Range</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[0, 1) out of bounds for length 0</a:t>
            </a:r>
            <a:endParaRPr lang="en-US" sz="1500" dirty="0"/>
          </a:p>
        </p:txBody>
      </p:sp>
      <p:sp>
        <p:nvSpPr>
          <p:cNvPr id="14" name="Shape 10"/>
          <p:cNvSpPr/>
          <p:nvPr/>
        </p:nvSpPr>
        <p:spPr>
          <a:xfrm>
            <a:off x="6172200" y="1554480"/>
            <a:ext cx="5468112" cy="2788920"/>
          </a:xfrm>
          <a:prstGeom prst="roundRect">
            <a:avLst>
              <a:gd name="adj" fmla="val 3934"/>
            </a:avLst>
          </a:prstGeom>
          <a:solidFill>
            <a:srgbClr val="EEF3F1"/>
          </a:solidFill>
          <a:ln w="12700">
            <a:solidFill>
              <a:srgbClr val="E6E1D6"/>
            </a:solidFill>
            <a:prstDash val="solid"/>
          </a:ln>
        </p:spPr>
      </p:sp>
      <p:sp>
        <p:nvSpPr>
          <p:cNvPr id="15" name="Text 11"/>
          <p:cNvSpPr/>
          <p:nvPr/>
        </p:nvSpPr>
        <p:spPr>
          <a:xfrm>
            <a:off x="6446520" y="1737360"/>
            <a:ext cx="491947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AFTER: HANDLE THE SPECIAL CASE</a:t>
            </a:r>
            <a:endParaRPr lang="en-US" sz="1050" dirty="0"/>
          </a:p>
        </p:txBody>
      </p:sp>
      <p:sp>
        <p:nvSpPr>
          <p:cNvPr id="16" name="Text 12"/>
          <p:cNvSpPr/>
          <p:nvPr/>
        </p:nvSpPr>
        <p:spPr>
          <a:xfrm>
            <a:off x="6446520" y="2057400"/>
            <a:ext cx="4919472" cy="21031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name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System.out.println("Badge for:");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(name.length()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first = name.substring(0,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System.out.println(first);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System.out.println("(no name yet)");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7" name="Shape 13"/>
          <p:cNvSpPr/>
          <p:nvPr/>
        </p:nvSpPr>
        <p:spPr>
          <a:xfrm>
            <a:off x="6172200" y="4480560"/>
            <a:ext cx="5468112" cy="1097280"/>
          </a:xfrm>
          <a:prstGeom prst="roundRect">
            <a:avLst>
              <a:gd name="adj" fmla="val 10000"/>
            </a:avLst>
          </a:prstGeom>
          <a:solidFill>
            <a:srgbClr val="1F2B28"/>
          </a:solidFill>
          <a:ln w="12700">
            <a:solidFill>
              <a:srgbClr val="1F2B28"/>
            </a:solidFill>
            <a:prstDash val="solid"/>
          </a:ln>
        </p:spPr>
      </p:sp>
      <p:sp>
        <p:nvSpPr>
          <p:cNvPr id="18" name="Text 14"/>
          <p:cNvSpPr/>
          <p:nvPr/>
        </p:nvSpPr>
        <p:spPr>
          <a:xfrm>
            <a:off x="6446520" y="46177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446520" y="4892040"/>
            <a:ext cx="4919472" cy="59436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Badge for:</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(no name yet)</a:t>
            </a:r>
            <a:endParaRPr lang="en-US" sz="1600" dirty="0"/>
          </a:p>
        </p:txBody>
      </p:sp>
      <p:sp>
        <p:nvSpPr>
          <p:cNvPr id="20" name="Shape 16"/>
          <p:cNvSpPr/>
          <p:nvPr/>
        </p:nvSpPr>
        <p:spPr>
          <a:xfrm>
            <a:off x="548640" y="5349240"/>
            <a:ext cx="5486400" cy="868680"/>
          </a:xfrm>
          <a:prstGeom prst="roundRect">
            <a:avLst>
              <a:gd name="adj" fmla="val 21053"/>
            </a:avLst>
          </a:prstGeom>
          <a:solidFill>
            <a:srgbClr val="FFF1DD"/>
          </a:solidFill>
          <a:ln w="12700">
            <a:solidFill>
              <a:srgbClr val="FFF1DD"/>
            </a:solidFill>
            <a:prstDash val="solid"/>
          </a:ln>
        </p:spPr>
      </p:sp>
      <p:sp>
        <p:nvSpPr>
          <p:cNvPr id="21" name="Text 17"/>
          <p:cNvSpPr/>
          <p:nvPr/>
        </p:nvSpPr>
        <p:spPr>
          <a:xfrm>
            <a:off x="868680" y="5486400"/>
            <a:ext cx="4892040" cy="59436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"It worked when I ran it" is not reliability. </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Test every situation the program promises to handle.</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Test with a variety of conditions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Text 4"/>
          <p:cNvSpPr/>
          <p:nvPr/>
        </p:nvSpPr>
        <p:spPr>
          <a:xfrm>
            <a:off x="548640" y="1600200"/>
            <a:ext cx="7315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RULE: THE TEEN RATE IS FOR AGES 13 TO 17</a:t>
            </a:r>
            <a:endParaRPr lang="en-US" sz="1050" dirty="0"/>
          </a:p>
        </p:txBody>
      </p:sp>
      <p:sp>
        <p:nvSpPr>
          <p:cNvPr id="9" name="Shape 5"/>
          <p:cNvSpPr/>
          <p:nvPr/>
        </p:nvSpPr>
        <p:spPr>
          <a:xfrm>
            <a:off x="548640" y="2011680"/>
            <a:ext cx="3593592" cy="2926080"/>
          </a:xfrm>
          <a:prstGeom prst="roundRect">
            <a:avLst>
              <a:gd name="adj" fmla="val 6250"/>
            </a:avLst>
          </a:prstGeom>
          <a:solidFill>
            <a:srgbClr val="DDF5EE"/>
          </a:solidFill>
          <a:ln w="12700">
            <a:solidFill>
              <a:srgbClr val="DDF5EE"/>
            </a:solidFill>
            <a:prstDash val="solid"/>
          </a:ln>
        </p:spPr>
      </p:sp>
      <p:sp>
        <p:nvSpPr>
          <p:cNvPr id="10" name="Text 6"/>
          <p:cNvSpPr/>
          <p:nvPr/>
        </p:nvSpPr>
        <p:spPr>
          <a:xfrm>
            <a:off x="868680" y="2240280"/>
            <a:ext cx="3017520" cy="548640"/>
          </a:xfrm>
          <a:prstGeom prst="rect">
            <a:avLst/>
          </a:prstGeom>
          <a:noFill/>
          <a:ln/>
        </p:spPr>
        <p:txBody>
          <a:bodyPr wrap="square" lIns="0" tIns="0" rIns="0" bIns="0" rtlCol="0" anchor="ctr"/>
          <a:lstStyle/>
          <a:p>
            <a:pPr indent="0" marL="0">
              <a:buNone/>
            </a:pPr>
            <a:r>
              <a:rPr lang="en-US" sz="2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Typical</a:t>
            </a:r>
            <a:endParaRPr lang="en-US" sz="2600" dirty="0"/>
          </a:p>
        </p:txBody>
      </p:sp>
      <p:sp>
        <p:nvSpPr>
          <p:cNvPr id="11" name="Text 7"/>
          <p:cNvSpPr/>
          <p:nvPr/>
        </p:nvSpPr>
        <p:spPr>
          <a:xfrm>
            <a:off x="868680" y="2926080"/>
            <a:ext cx="3017520" cy="640080"/>
          </a:xfrm>
          <a:prstGeom prst="rect">
            <a:avLst/>
          </a:prstGeom>
          <a:noFill/>
          <a:ln/>
        </p:spPr>
        <p:txBody>
          <a:bodyPr wrap="square" lIns="0" tIns="0" rIns="0" bIns="0" rtlCol="0" anchor="ctr"/>
          <a:lstStyle/>
          <a:p>
            <a:pPr indent="0" marL="0">
              <a:buNone/>
            </a:pPr>
            <a:r>
              <a:rPr lang="en-US" sz="2200" dirty="0">
                <a:solidFill>
                  <a:srgbClr val="0B5A4D"/>
                </a:solidFill>
                <a:latin typeface="Atkinson Hyperlegible Mono" pitchFamily="34" charset="0"/>
                <a:ea typeface="Atkinson Hyperlegible Mono" pitchFamily="34" charset="-122"/>
                <a:cs typeface="Atkinson Hyperlegible Mono" pitchFamily="34" charset="-120"/>
              </a:rPr>
              <a:t>8, 15, 40</a:t>
            </a:r>
            <a:endParaRPr lang="en-US" sz="2200" dirty="0"/>
          </a:p>
        </p:txBody>
      </p:sp>
      <p:sp>
        <p:nvSpPr>
          <p:cNvPr id="12" name="Text 8"/>
          <p:cNvSpPr/>
          <p:nvPr/>
        </p:nvSpPr>
        <p:spPr>
          <a:xfrm>
            <a:off x="868680" y="3749040"/>
            <a:ext cx="301752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Ordinary values from each group</a:t>
            </a:r>
            <a:endParaRPr lang="en-US" sz="1700" dirty="0"/>
          </a:p>
        </p:txBody>
      </p:sp>
      <p:sp>
        <p:nvSpPr>
          <p:cNvPr id="13" name="Shape 9"/>
          <p:cNvSpPr/>
          <p:nvPr/>
        </p:nvSpPr>
        <p:spPr>
          <a:xfrm>
            <a:off x="4297680" y="2011680"/>
            <a:ext cx="3593592" cy="2926080"/>
          </a:xfrm>
          <a:prstGeom prst="roundRect">
            <a:avLst>
              <a:gd name="adj" fmla="val 6250"/>
            </a:avLst>
          </a:prstGeom>
          <a:solidFill>
            <a:srgbClr val="FFF5C7"/>
          </a:solidFill>
          <a:ln w="12700">
            <a:solidFill>
              <a:srgbClr val="FFF5C7"/>
            </a:solidFill>
            <a:prstDash val="solid"/>
          </a:ln>
        </p:spPr>
      </p:sp>
      <p:sp>
        <p:nvSpPr>
          <p:cNvPr id="14" name="Text 10"/>
          <p:cNvSpPr/>
          <p:nvPr/>
        </p:nvSpPr>
        <p:spPr>
          <a:xfrm>
            <a:off x="4617720" y="2240280"/>
            <a:ext cx="3017520" cy="548640"/>
          </a:xfrm>
          <a:prstGeom prst="rect">
            <a:avLst/>
          </a:prstGeom>
          <a:noFill/>
          <a:ln/>
        </p:spPr>
        <p:txBody>
          <a:bodyPr wrap="square" lIns="0" tIns="0" rIns="0" bIns="0" rtlCol="0" anchor="ctr"/>
          <a:lstStyle/>
          <a:p>
            <a:pPr indent="0" marL="0">
              <a:buNone/>
            </a:pPr>
            <a:r>
              <a:rPr lang="en-US" sz="2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Boundary</a:t>
            </a:r>
            <a:endParaRPr lang="en-US" sz="2600" dirty="0"/>
          </a:p>
        </p:txBody>
      </p:sp>
      <p:sp>
        <p:nvSpPr>
          <p:cNvPr id="15" name="Text 11"/>
          <p:cNvSpPr/>
          <p:nvPr/>
        </p:nvSpPr>
        <p:spPr>
          <a:xfrm>
            <a:off x="4617720" y="2926080"/>
            <a:ext cx="3017520" cy="64008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12, 13, 17, 18</a:t>
            </a:r>
            <a:endParaRPr lang="en-US" sz="2200" dirty="0"/>
          </a:p>
        </p:txBody>
      </p:sp>
      <p:sp>
        <p:nvSpPr>
          <p:cNvPr id="16" name="Text 12"/>
          <p:cNvSpPr/>
          <p:nvPr/>
        </p:nvSpPr>
        <p:spPr>
          <a:xfrm>
            <a:off x="4617720" y="3749040"/>
            <a:ext cx="301752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and next to where a rule changes</a:t>
            </a:r>
            <a:endParaRPr lang="en-US" sz="1700" dirty="0"/>
          </a:p>
        </p:txBody>
      </p:sp>
      <p:sp>
        <p:nvSpPr>
          <p:cNvPr id="17" name="Shape 13"/>
          <p:cNvSpPr/>
          <p:nvPr/>
        </p:nvSpPr>
        <p:spPr>
          <a:xfrm>
            <a:off x="8046720" y="2011680"/>
            <a:ext cx="3593592" cy="2926080"/>
          </a:xfrm>
          <a:prstGeom prst="roundRect">
            <a:avLst>
              <a:gd name="adj" fmla="val 6250"/>
            </a:avLst>
          </a:prstGeom>
          <a:solidFill>
            <a:srgbClr val="FFF1DD"/>
          </a:solidFill>
          <a:ln w="12700">
            <a:solidFill>
              <a:srgbClr val="FFF1DD"/>
            </a:solidFill>
            <a:prstDash val="solid"/>
          </a:ln>
        </p:spPr>
      </p:sp>
      <p:sp>
        <p:nvSpPr>
          <p:cNvPr id="18" name="Text 14"/>
          <p:cNvSpPr/>
          <p:nvPr/>
        </p:nvSpPr>
        <p:spPr>
          <a:xfrm>
            <a:off x="8366760" y="2240280"/>
            <a:ext cx="3017520" cy="548640"/>
          </a:xfrm>
          <a:prstGeom prst="rect">
            <a:avLst/>
          </a:prstGeom>
          <a:noFill/>
          <a:ln/>
        </p:spPr>
        <p:txBody>
          <a:bodyPr wrap="square" lIns="0" tIns="0" rIns="0" bIns="0" rtlCol="0" anchor="ctr"/>
          <a:lstStyle/>
          <a:p>
            <a:pPr indent="0" marL="0">
              <a:buNone/>
            </a:pPr>
            <a:r>
              <a:rPr lang="en-US" sz="2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Special</a:t>
            </a:r>
            <a:endParaRPr lang="en-US" sz="2600" dirty="0"/>
          </a:p>
        </p:txBody>
      </p:sp>
      <p:sp>
        <p:nvSpPr>
          <p:cNvPr id="19" name="Text 15"/>
          <p:cNvSpPr/>
          <p:nvPr/>
        </p:nvSpPr>
        <p:spPr>
          <a:xfrm>
            <a:off x="8366760" y="2926080"/>
            <a:ext cx="3017520" cy="640080"/>
          </a:xfrm>
          <a:prstGeom prst="rect">
            <a:avLst/>
          </a:prstGeom>
          <a:noFill/>
          <a:ln/>
        </p:spPr>
        <p:txBody>
          <a:bodyPr wrap="square" lIns="0" tIns="0" rIns="0" bIns="0" rtlCol="0" anchor="ctr"/>
          <a:lstStyle/>
          <a:p>
            <a:pPr indent="0" marL="0">
              <a:buNone/>
            </a:pPr>
            <a:r>
              <a:rPr lang="en-US" sz="2200" dirty="0">
                <a:solidFill>
                  <a:srgbClr val="8A4B0F"/>
                </a:solidFill>
                <a:latin typeface="Atkinson Hyperlegible Mono" pitchFamily="34" charset="0"/>
                <a:ea typeface="Atkinson Hyperlegible Mono" pitchFamily="34" charset="-122"/>
                <a:cs typeface="Atkinson Hyperlegible Mono" pitchFamily="34" charset="-120"/>
              </a:rPr>
              <a:t>0</a:t>
            </a:r>
            <a:endParaRPr lang="en-US" sz="2200" dirty="0"/>
          </a:p>
        </p:txBody>
      </p:sp>
      <p:sp>
        <p:nvSpPr>
          <p:cNvPr id="20" name="Text 16"/>
          <p:cNvSpPr/>
          <p:nvPr/>
        </p:nvSpPr>
        <p:spPr>
          <a:xfrm>
            <a:off x="8366760" y="3749040"/>
            <a:ext cx="301752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Values that might need their own handling</a:t>
            </a:r>
            <a:endParaRPr lang="en-US" sz="1700" dirty="0"/>
          </a:p>
        </p:txBody>
      </p:sp>
      <p:sp>
        <p:nvSpPr>
          <p:cNvPr id="21" name="Shape 17"/>
          <p:cNvSpPr/>
          <p:nvPr/>
        </p:nvSpPr>
        <p:spPr>
          <a:xfrm>
            <a:off x="548640" y="5120640"/>
            <a:ext cx="11094415" cy="868680"/>
          </a:xfrm>
          <a:prstGeom prst="roundRect">
            <a:avLst>
              <a:gd name="adj" fmla="val 21053"/>
            </a:avLst>
          </a:prstGeom>
          <a:solidFill>
            <a:srgbClr val="E3F0FF"/>
          </a:solidFill>
          <a:ln w="12700">
            <a:solidFill>
              <a:srgbClr val="E3F0FF"/>
            </a:solidFill>
            <a:prstDash val="solid"/>
          </a:ln>
        </p:spPr>
      </p:sp>
      <p:pic>
        <p:nvPicPr>
          <p:cNvPr id="22"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376672"/>
            <a:ext cx="566928" cy="566928"/>
          </a:xfrm>
          <a:prstGeom prst="rect">
            <a:avLst/>
          </a:prstGeom>
        </p:spPr>
      </p:pic>
      <p:sp>
        <p:nvSpPr>
          <p:cNvPr id="23" name="Text 18"/>
          <p:cNvSpPr/>
          <p:nvPr/>
        </p:nvSpPr>
        <p:spPr>
          <a:xfrm>
            <a:off x="1600200" y="5257800"/>
            <a:ext cx="9768535" cy="5943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Each kind of test catches errors the others miss. Many values that are all alike are really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one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test.</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Only the boundary test fails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Text 4"/>
          <p:cNvSpPr/>
          <p:nvPr/>
        </p:nvSpPr>
        <p:spPr>
          <a:xfrm>
            <a:off x="548640" y="1600200"/>
            <a:ext cx="109728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RULE: LIBRARY CARDS ARE FREE FOR AGES 17 OR UNDER; OTHERWISE $5</a:t>
            </a:r>
            <a:endParaRPr lang="en-US" sz="1050" dirty="0"/>
          </a:p>
        </p:txBody>
      </p:sp>
      <p:sp>
        <p:nvSpPr>
          <p:cNvPr id="9" name="Shape 5"/>
          <p:cNvSpPr/>
          <p:nvPr/>
        </p:nvSpPr>
        <p:spPr>
          <a:xfrm>
            <a:off x="548640" y="1965960"/>
            <a:ext cx="6583680" cy="2697480"/>
          </a:xfrm>
          <a:prstGeom prst="roundRect">
            <a:avLst>
              <a:gd name="adj" fmla="val 4068"/>
            </a:avLst>
          </a:prstGeom>
          <a:solidFill>
            <a:srgbClr val="EEF3F1"/>
          </a:solidFill>
          <a:ln w="12700">
            <a:solidFill>
              <a:srgbClr val="E6E1D6"/>
            </a:solidFill>
            <a:prstDash val="solid"/>
          </a:ln>
        </p:spPr>
      </p:sp>
      <p:sp>
        <p:nvSpPr>
          <p:cNvPr id="10" name="Text 6"/>
          <p:cNvSpPr/>
          <p:nvPr/>
        </p:nvSpPr>
        <p:spPr>
          <a:xfrm>
            <a:off x="822960" y="214884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TEST PROGRAM</a:t>
            </a:r>
            <a:endParaRPr lang="en-US" sz="1050" dirty="0"/>
          </a:p>
        </p:txBody>
      </p:sp>
      <p:sp>
        <p:nvSpPr>
          <p:cNvPr id="11" name="Text 7"/>
          <p:cNvSpPr/>
          <p:nvPr/>
        </p:nvSpPr>
        <p:spPr>
          <a:xfrm>
            <a:off x="822960" y="2468880"/>
            <a:ext cx="6035040" cy="20116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age = 16; age &lt;= 18; age++)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(age &lt; 17)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System.out.println(age + ": free");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System.out.println(age +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2" name="Shape 8"/>
          <p:cNvSpPr/>
          <p:nvPr/>
        </p:nvSpPr>
        <p:spPr>
          <a:xfrm>
            <a:off x="7315200" y="1965960"/>
            <a:ext cx="2057400" cy="2697480"/>
          </a:xfrm>
          <a:prstGeom prst="roundRect">
            <a:avLst>
              <a:gd name="adj" fmla="val 5333"/>
            </a:avLst>
          </a:prstGeom>
          <a:solidFill>
            <a:srgbClr val="1F2B28"/>
          </a:solidFill>
          <a:ln w="12700">
            <a:solidFill>
              <a:srgbClr val="1F2B28"/>
            </a:solidFill>
            <a:prstDash val="solid"/>
          </a:ln>
        </p:spPr>
      </p:sp>
      <p:sp>
        <p:nvSpPr>
          <p:cNvPr id="13" name="Text 9"/>
          <p:cNvSpPr/>
          <p:nvPr/>
        </p:nvSpPr>
        <p:spPr>
          <a:xfrm>
            <a:off x="7589520" y="21031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4" name="Text 10"/>
          <p:cNvSpPr/>
          <p:nvPr/>
        </p:nvSpPr>
        <p:spPr>
          <a:xfrm>
            <a:off x="7589520" y="2377440"/>
            <a:ext cx="1508760" cy="2194560"/>
          </a:xfrm>
          <a:prstGeom prst="rect">
            <a:avLst/>
          </a:prstGeom>
          <a:noFill/>
          <a:ln/>
        </p:spPr>
        <p:txBody>
          <a:bodyPr wrap="square" lIns="0" tIns="0" rIns="0" bIns="0" rtlCol="0" anchor="t"/>
          <a:lstStyle/>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16: free</a:t>
            </a:r>
            <a:endParaRPr lang="en-US" sz="1800" dirty="0"/>
          </a:p>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17: $5</a:t>
            </a:r>
            <a:endParaRPr lang="en-US" sz="1800" dirty="0"/>
          </a:p>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18: $5</a:t>
            </a:r>
            <a:endParaRPr lang="en-US" sz="1800" dirty="0"/>
          </a:p>
        </p:txBody>
      </p:sp>
      <p:sp>
        <p:nvSpPr>
          <p:cNvPr id="15" name="Shape 11"/>
          <p:cNvSpPr/>
          <p:nvPr/>
        </p:nvSpPr>
        <p:spPr>
          <a:xfrm>
            <a:off x="9555480" y="1965960"/>
            <a:ext cx="2084832" cy="2697480"/>
          </a:xfrm>
          <a:prstGeom prst="roundRect">
            <a:avLst>
              <a:gd name="adj" fmla="val 5263"/>
            </a:avLst>
          </a:prstGeom>
          <a:solidFill>
            <a:srgbClr val="1F2B28"/>
          </a:solidFill>
          <a:ln w="12700">
            <a:solidFill>
              <a:srgbClr val="1F2B28"/>
            </a:solidFill>
            <a:prstDash val="solid"/>
          </a:ln>
        </p:spPr>
      </p:sp>
      <p:sp>
        <p:nvSpPr>
          <p:cNvPr id="16" name="Text 12"/>
          <p:cNvSpPr/>
          <p:nvPr/>
        </p:nvSpPr>
        <p:spPr>
          <a:xfrm>
            <a:off x="9829800" y="21031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7" name="Text 13"/>
          <p:cNvSpPr/>
          <p:nvPr/>
        </p:nvSpPr>
        <p:spPr>
          <a:xfrm>
            <a:off x="9829800" y="2377440"/>
            <a:ext cx="1536192" cy="2194560"/>
          </a:xfrm>
          <a:prstGeom prst="rect">
            <a:avLst/>
          </a:prstGeom>
          <a:noFill/>
          <a:ln/>
        </p:spPr>
        <p:txBody>
          <a:bodyPr wrap="square" lIns="0" tIns="0" rIns="0" bIns="0" rtlCol="0" anchor="t"/>
          <a:lstStyle/>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16: free</a:t>
            </a:r>
            <a:endParaRPr lang="en-US" sz="1800" dirty="0"/>
          </a:p>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17: free</a:t>
            </a:r>
            <a:endParaRPr lang="en-US" sz="1800" dirty="0"/>
          </a:p>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18: $5</a:t>
            </a:r>
            <a:endParaRPr lang="en-US" sz="1800" dirty="0"/>
          </a:p>
        </p:txBody>
      </p:sp>
      <p:sp>
        <p:nvSpPr>
          <p:cNvPr id="18" name="Text 14"/>
          <p:cNvSpPr/>
          <p:nvPr/>
        </p:nvSpPr>
        <p:spPr>
          <a:xfrm>
            <a:off x="7315200" y="4709160"/>
            <a:ext cx="2057400" cy="320040"/>
          </a:xfrm>
          <a:prstGeom prst="rect">
            <a:avLst/>
          </a:prstGeom>
          <a:noFill/>
          <a:ln/>
        </p:spPr>
        <p:txBody>
          <a:bodyPr wrap="square" lIns="0" tIns="0" rIns="0" bIns="0" rtlCol="0" anchor="ctr"/>
          <a:lstStyle/>
          <a:p>
            <a:pPr algn="ctr" indent="0" marL="0">
              <a:buNone/>
            </a:pPr>
            <a:r>
              <a:rPr lang="en-US" sz="1500" dirty="0">
                <a:solidFill>
                  <a:srgbClr val="8A4B0F"/>
                </a:solidFill>
                <a:latin typeface="Atkinson Hyperlegible Mono" pitchFamily="34" charset="0"/>
                <a:ea typeface="Atkinson Hyperlegible Mono" pitchFamily="34" charset="-122"/>
                <a:cs typeface="Atkinson Hyperlegible Mono" pitchFamily="34" charset="-120"/>
              </a:rPr>
              <a:t>with age &lt; 17</a:t>
            </a:r>
            <a:endParaRPr lang="en-US" sz="1500" dirty="0"/>
          </a:p>
        </p:txBody>
      </p:sp>
      <p:sp>
        <p:nvSpPr>
          <p:cNvPr id="19" name="Text 15"/>
          <p:cNvSpPr/>
          <p:nvPr/>
        </p:nvSpPr>
        <p:spPr>
          <a:xfrm>
            <a:off x="9555480" y="4709160"/>
            <a:ext cx="2084832" cy="320040"/>
          </a:xfrm>
          <a:prstGeom prst="rect">
            <a:avLst/>
          </a:prstGeom>
          <a:noFill/>
          <a:ln/>
        </p:spPr>
        <p:txBody>
          <a:bodyPr wrap="square" lIns="0" tIns="0" rIns="0" bIns="0" rtlCol="0" anchor="ctr"/>
          <a:lstStyle/>
          <a:p>
            <a:pPr algn="ctr" indent="0" marL="0">
              <a:buNone/>
            </a:pPr>
            <a:r>
              <a:rPr lang="en-US" sz="1500" dirty="0">
                <a:solidFill>
                  <a:srgbClr val="0B5A4D"/>
                </a:solidFill>
                <a:latin typeface="Atkinson Hyperlegible Mono" pitchFamily="34" charset="0"/>
                <a:ea typeface="Atkinson Hyperlegible Mono" pitchFamily="34" charset="-122"/>
                <a:cs typeface="Atkinson Hyperlegible Mono" pitchFamily="34" charset="-120"/>
              </a:rPr>
              <a:t>with age &lt;= 17</a:t>
            </a:r>
            <a:endParaRPr lang="en-US" sz="1500" dirty="0"/>
          </a:p>
        </p:txBody>
      </p:sp>
      <p:sp>
        <p:nvSpPr>
          <p:cNvPr id="20" name="Shape 16"/>
          <p:cNvSpPr/>
          <p:nvPr/>
        </p:nvSpPr>
        <p:spPr>
          <a:xfrm>
            <a:off x="548640" y="5166360"/>
            <a:ext cx="11094415" cy="868680"/>
          </a:xfrm>
          <a:prstGeom prst="roundRect">
            <a:avLst>
              <a:gd name="adj" fmla="val 21053"/>
            </a:avLst>
          </a:prstGeom>
          <a:solidFill>
            <a:srgbClr val="E3F0FF"/>
          </a:solidFill>
          <a:ln w="12700">
            <a:solidFill>
              <a:srgbClr val="E3F0FF"/>
            </a:solidFill>
            <a:prstDash val="solid"/>
          </a:ln>
        </p:spPr>
      </p:sp>
      <p:pic>
        <p:nvPicPr>
          <p:cNvPr id="21"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422392"/>
            <a:ext cx="566928" cy="566928"/>
          </a:xfrm>
          <a:prstGeom prst="rect">
            <a:avLst/>
          </a:prstGeom>
        </p:spPr>
      </p:pic>
      <p:sp>
        <p:nvSpPr>
          <p:cNvPr id="22" name="Text 17"/>
          <p:cNvSpPr/>
          <p:nvPr/>
        </p:nvSpPr>
        <p:spPr>
          <a:xfrm>
            <a:off x="1600200" y="5303520"/>
            <a:ext cx="9768535" cy="5943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&lt;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versus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&lt;=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mistake changes the result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only at the boundary</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so only a boundary test can find it.</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Pick the best test set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Free shipping on orders of 5 or more items. Which test set is best?</a:t>
            </a:r>
            <a:endParaRPr lang="en-US" sz="2200" dirty="0"/>
          </a:p>
        </p:txBody>
      </p:sp>
      <p:sp>
        <p:nvSpPr>
          <p:cNvPr id="12" name="Shape 8"/>
          <p:cNvSpPr/>
          <p:nvPr/>
        </p:nvSpPr>
        <p:spPr>
          <a:xfrm>
            <a:off x="868680" y="2971800"/>
            <a:ext cx="2423160" cy="2194560"/>
          </a:xfrm>
          <a:prstGeom prst="roundRect">
            <a:avLst>
              <a:gd name="adj" fmla="val 6250"/>
            </a:avLst>
          </a:prstGeom>
          <a:solidFill>
            <a:srgbClr val="FFFFFF"/>
          </a:solidFill>
          <a:ln w="12700">
            <a:solidFill>
              <a:srgbClr val="E6E1D6"/>
            </a:solidFill>
            <a:prstDash val="solid"/>
          </a:ln>
        </p:spPr>
      </p:sp>
      <p:sp>
        <p:nvSpPr>
          <p:cNvPr id="13" name="Text 9"/>
          <p:cNvSpPr/>
          <p:nvPr/>
        </p:nvSpPr>
        <p:spPr>
          <a:xfrm>
            <a:off x="868680" y="3200400"/>
            <a:ext cx="2423160" cy="548640"/>
          </a:xfrm>
          <a:prstGeom prst="rect">
            <a:avLst/>
          </a:prstGeom>
          <a:noFill/>
          <a:ln/>
        </p:spPr>
        <p:txBody>
          <a:bodyPr wrap="square" lIns="0" tIns="0" rIns="0" bIns="0" rtlCol="0" anchor="ctr"/>
          <a:lstStyle/>
          <a:p>
            <a:pPr algn="ctr" indent="0" marL="0">
              <a:buNone/>
            </a:pPr>
            <a:r>
              <a:rPr lang="en-US" sz="26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A</a:t>
            </a:r>
            <a:endParaRPr lang="en-US" sz="2600" dirty="0"/>
          </a:p>
        </p:txBody>
      </p:sp>
      <p:sp>
        <p:nvSpPr>
          <p:cNvPr id="14" name="Text 10"/>
          <p:cNvSpPr/>
          <p:nvPr/>
        </p:nvSpPr>
        <p:spPr>
          <a:xfrm>
            <a:off x="868680" y="3886200"/>
            <a:ext cx="2423160" cy="822960"/>
          </a:xfrm>
          <a:prstGeom prst="rect">
            <a:avLst/>
          </a:prstGeom>
          <a:noFill/>
          <a:ln/>
        </p:spPr>
        <p:txBody>
          <a:bodyPr wrap="square" lIns="0" tIns="0" rIns="0" bIns="0" rtlCol="0" anchor="ctr"/>
          <a:lstStyle/>
          <a:p>
            <a:pPr algn="ct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1, 2, 3</a:t>
            </a:r>
            <a:endParaRPr lang="en-US" sz="2200" dirty="0"/>
          </a:p>
        </p:txBody>
      </p:sp>
      <p:sp>
        <p:nvSpPr>
          <p:cNvPr id="15" name="Shape 11"/>
          <p:cNvSpPr/>
          <p:nvPr/>
        </p:nvSpPr>
        <p:spPr>
          <a:xfrm>
            <a:off x="3520440" y="2971800"/>
            <a:ext cx="2423160" cy="2194560"/>
          </a:xfrm>
          <a:prstGeom prst="roundRect">
            <a:avLst>
              <a:gd name="adj" fmla="val 6250"/>
            </a:avLst>
          </a:prstGeom>
          <a:solidFill>
            <a:srgbClr val="FFFFFF"/>
          </a:solidFill>
          <a:ln w="12700">
            <a:solidFill>
              <a:srgbClr val="E6E1D6"/>
            </a:solidFill>
            <a:prstDash val="solid"/>
          </a:ln>
        </p:spPr>
      </p:sp>
      <p:sp>
        <p:nvSpPr>
          <p:cNvPr id="16" name="Text 12"/>
          <p:cNvSpPr/>
          <p:nvPr/>
        </p:nvSpPr>
        <p:spPr>
          <a:xfrm>
            <a:off x="3520440" y="3200400"/>
            <a:ext cx="2423160" cy="548640"/>
          </a:xfrm>
          <a:prstGeom prst="rect">
            <a:avLst/>
          </a:prstGeom>
          <a:noFill/>
          <a:ln/>
        </p:spPr>
        <p:txBody>
          <a:bodyPr wrap="square" lIns="0" tIns="0" rIns="0" bIns="0" rtlCol="0" anchor="ctr"/>
          <a:lstStyle/>
          <a:p>
            <a:pPr algn="ctr" indent="0" marL="0">
              <a:buNone/>
            </a:pPr>
            <a:r>
              <a:rPr lang="en-US" sz="26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B</a:t>
            </a:r>
            <a:endParaRPr lang="en-US" sz="2600" dirty="0"/>
          </a:p>
        </p:txBody>
      </p:sp>
      <p:sp>
        <p:nvSpPr>
          <p:cNvPr id="17" name="Text 13"/>
          <p:cNvSpPr/>
          <p:nvPr/>
        </p:nvSpPr>
        <p:spPr>
          <a:xfrm>
            <a:off x="3520440" y="3886200"/>
            <a:ext cx="2423160" cy="822960"/>
          </a:xfrm>
          <a:prstGeom prst="rect">
            <a:avLst/>
          </a:prstGeom>
          <a:noFill/>
          <a:ln/>
        </p:spPr>
        <p:txBody>
          <a:bodyPr wrap="square" lIns="0" tIns="0" rIns="0" bIns="0" rtlCol="0" anchor="ctr"/>
          <a:lstStyle/>
          <a:p>
            <a:pPr algn="ct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2, 4, 5, 9</a:t>
            </a:r>
            <a:endParaRPr lang="en-US" sz="2200" dirty="0"/>
          </a:p>
        </p:txBody>
      </p:sp>
      <p:sp>
        <p:nvSpPr>
          <p:cNvPr id="18" name="Shape 14"/>
          <p:cNvSpPr/>
          <p:nvPr/>
        </p:nvSpPr>
        <p:spPr>
          <a:xfrm>
            <a:off x="6172200" y="2971800"/>
            <a:ext cx="2423160" cy="2194560"/>
          </a:xfrm>
          <a:prstGeom prst="roundRect">
            <a:avLst>
              <a:gd name="adj" fmla="val 6250"/>
            </a:avLst>
          </a:prstGeom>
          <a:solidFill>
            <a:srgbClr val="FFFFFF"/>
          </a:solidFill>
          <a:ln w="12700">
            <a:solidFill>
              <a:srgbClr val="E6E1D6"/>
            </a:solidFill>
            <a:prstDash val="solid"/>
          </a:ln>
        </p:spPr>
      </p:sp>
      <p:sp>
        <p:nvSpPr>
          <p:cNvPr id="19" name="Text 15"/>
          <p:cNvSpPr/>
          <p:nvPr/>
        </p:nvSpPr>
        <p:spPr>
          <a:xfrm>
            <a:off x="6172200" y="3200400"/>
            <a:ext cx="2423160" cy="548640"/>
          </a:xfrm>
          <a:prstGeom prst="rect">
            <a:avLst/>
          </a:prstGeom>
          <a:noFill/>
          <a:ln/>
        </p:spPr>
        <p:txBody>
          <a:bodyPr wrap="square" lIns="0" tIns="0" rIns="0" bIns="0" rtlCol="0" anchor="ctr"/>
          <a:lstStyle/>
          <a:p>
            <a:pPr algn="ctr" indent="0" marL="0">
              <a:buNone/>
            </a:pPr>
            <a:r>
              <a:rPr lang="en-US" sz="26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C</a:t>
            </a:r>
            <a:endParaRPr lang="en-US" sz="2600" dirty="0"/>
          </a:p>
        </p:txBody>
      </p:sp>
      <p:sp>
        <p:nvSpPr>
          <p:cNvPr id="20" name="Text 16"/>
          <p:cNvSpPr/>
          <p:nvPr/>
        </p:nvSpPr>
        <p:spPr>
          <a:xfrm>
            <a:off x="6172200" y="3886200"/>
            <a:ext cx="2423160" cy="822960"/>
          </a:xfrm>
          <a:prstGeom prst="rect">
            <a:avLst/>
          </a:prstGeom>
          <a:noFill/>
          <a:ln/>
        </p:spPr>
        <p:txBody>
          <a:bodyPr wrap="square" lIns="0" tIns="0" rIns="0" bIns="0" rtlCol="0" anchor="ctr"/>
          <a:lstStyle/>
          <a:p>
            <a:pPr algn="ct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5, 5, 5</a:t>
            </a:r>
            <a:endParaRPr lang="en-US" sz="2200" dirty="0"/>
          </a:p>
        </p:txBody>
      </p:sp>
      <p:sp>
        <p:nvSpPr>
          <p:cNvPr id="21" name="Shape 17"/>
          <p:cNvSpPr/>
          <p:nvPr/>
        </p:nvSpPr>
        <p:spPr>
          <a:xfrm>
            <a:off x="8823960" y="2971800"/>
            <a:ext cx="2423160" cy="2194560"/>
          </a:xfrm>
          <a:prstGeom prst="roundRect">
            <a:avLst>
              <a:gd name="adj" fmla="val 6250"/>
            </a:avLst>
          </a:prstGeom>
          <a:solidFill>
            <a:srgbClr val="FFFFFF"/>
          </a:solidFill>
          <a:ln w="12700">
            <a:solidFill>
              <a:srgbClr val="E6E1D6"/>
            </a:solidFill>
            <a:prstDash val="solid"/>
          </a:ln>
        </p:spPr>
      </p:sp>
      <p:sp>
        <p:nvSpPr>
          <p:cNvPr id="22" name="Text 18"/>
          <p:cNvSpPr/>
          <p:nvPr/>
        </p:nvSpPr>
        <p:spPr>
          <a:xfrm>
            <a:off x="8823960" y="3200400"/>
            <a:ext cx="2423160" cy="548640"/>
          </a:xfrm>
          <a:prstGeom prst="rect">
            <a:avLst/>
          </a:prstGeom>
          <a:noFill/>
          <a:ln/>
        </p:spPr>
        <p:txBody>
          <a:bodyPr wrap="square" lIns="0" tIns="0" rIns="0" bIns="0" rtlCol="0" anchor="ctr"/>
          <a:lstStyle/>
          <a:p>
            <a:pPr algn="ctr" indent="0" marL="0">
              <a:buNone/>
            </a:pPr>
            <a:r>
              <a:rPr lang="en-US" sz="26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D</a:t>
            </a:r>
            <a:endParaRPr lang="en-US" sz="2600" dirty="0"/>
          </a:p>
        </p:txBody>
      </p:sp>
      <p:sp>
        <p:nvSpPr>
          <p:cNvPr id="23" name="Text 19"/>
          <p:cNvSpPr/>
          <p:nvPr/>
        </p:nvSpPr>
        <p:spPr>
          <a:xfrm>
            <a:off x="8823960" y="3886200"/>
            <a:ext cx="2423160" cy="822960"/>
          </a:xfrm>
          <a:prstGeom prst="rect">
            <a:avLst/>
          </a:prstGeom>
          <a:noFill/>
          <a:ln/>
        </p:spPr>
        <p:txBody>
          <a:bodyPr wrap="square" lIns="0" tIns="0" rIns="0" bIns="0" rtlCol="0" anchor="ctr"/>
          <a:lstStyle/>
          <a:p>
            <a:pPr algn="ct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6, 7, 8</a:t>
            </a:r>
            <a:endParaRPr lang="en-US" sz="2200" dirty="0"/>
          </a:p>
        </p:txBody>
      </p:sp>
      <p:sp>
        <p:nvSpPr>
          <p:cNvPr id="24" name="Text 20"/>
          <p:cNvSpPr/>
          <p:nvPr/>
        </p:nvSpPr>
        <p:spPr>
          <a:xfrm>
            <a:off x="868680" y="5349240"/>
            <a:ext cx="10424160" cy="4114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Then say which kind of test case each value is.</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Whose code is it?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Code is intellectual property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Intellectual property</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something a person creates with their mind. Using someone else's code raises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legal issues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that must be settled before it goes in your program.</a:t>
            </a:r>
            <a:endParaRPr lang="en-US" sz="1700" dirty="0"/>
          </a:p>
        </p:txBody>
      </p:sp>
      <p:sp>
        <p:nvSpPr>
          <p:cNvPr id="11" name="Shape 6"/>
          <p:cNvSpPr/>
          <p:nvPr/>
        </p:nvSpPr>
        <p:spPr>
          <a:xfrm>
            <a:off x="548640" y="2788920"/>
            <a:ext cx="5394960" cy="3200400"/>
          </a:xfrm>
          <a:prstGeom prst="roundRect">
            <a:avLst>
              <a:gd name="adj" fmla="val 5714"/>
            </a:avLst>
          </a:prstGeom>
          <a:solidFill>
            <a:srgbClr val="FFFFFF"/>
          </a:solidFill>
          <a:ln w="12700">
            <a:solidFill>
              <a:srgbClr val="E6E1D6"/>
            </a:solidFill>
            <a:prstDash val="solid"/>
          </a:ln>
        </p:spPr>
      </p:sp>
      <p:sp>
        <p:nvSpPr>
          <p:cNvPr id="12" name="Text 7"/>
          <p:cNvSpPr/>
          <p:nvPr/>
        </p:nvSpPr>
        <p:spPr>
          <a:xfrm>
            <a:off x="868680" y="3017520"/>
            <a:ext cx="475488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NOT THE QUESTION</a:t>
            </a:r>
            <a:endParaRPr lang="en-US" sz="1050" dirty="0"/>
          </a:p>
        </p:txBody>
      </p:sp>
      <p:sp>
        <p:nvSpPr>
          <p:cNvPr id="13" name="Text 8"/>
          <p:cNvSpPr/>
          <p:nvPr/>
        </p:nvSpPr>
        <p:spPr>
          <a:xfrm>
            <a:off x="868680" y="3383280"/>
            <a:ext cx="4754880" cy="1005840"/>
          </a:xfrm>
          <a:prstGeom prst="rect">
            <a:avLst/>
          </a:prstGeom>
          <a:noFill/>
          <a:ln/>
        </p:spPr>
        <p:txBody>
          <a:bodyPr wrap="square" lIns="0" tIns="0" rIns="0" bIns="0" rtlCol="0" anchor="t"/>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"Could I get the code?"</a:t>
            </a:r>
            <a:endParaRPr lang="en-US" sz="2400" dirty="0"/>
          </a:p>
        </p:txBody>
      </p:sp>
      <p:sp>
        <p:nvSpPr>
          <p:cNvPr id="14" name="Text 9"/>
          <p:cNvSpPr/>
          <p:nvPr/>
        </p:nvSpPr>
        <p:spPr>
          <a:xfrm>
            <a:off x="868680" y="4480560"/>
            <a:ext cx="4754880" cy="128016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Code you can see on a website, or copy from a friend, is not automatically free to use.</a:t>
            </a:r>
            <a:endParaRPr lang="en-US" sz="1800" dirty="0"/>
          </a:p>
        </p:txBody>
      </p:sp>
      <p:sp>
        <p:nvSpPr>
          <p:cNvPr id="15" name="Shape 10"/>
          <p:cNvSpPr/>
          <p:nvPr/>
        </p:nvSpPr>
        <p:spPr>
          <a:xfrm>
            <a:off x="6263640" y="2788920"/>
            <a:ext cx="5394960" cy="3200400"/>
          </a:xfrm>
          <a:prstGeom prst="roundRect">
            <a:avLst>
              <a:gd name="adj" fmla="val 5714"/>
            </a:avLst>
          </a:prstGeom>
          <a:solidFill>
            <a:srgbClr val="FFFFFF"/>
          </a:solidFill>
          <a:ln w="12700">
            <a:solidFill>
              <a:srgbClr val="E6E1D6"/>
            </a:solidFill>
            <a:prstDash val="solid"/>
          </a:ln>
        </p:spPr>
      </p:sp>
      <p:sp>
        <p:nvSpPr>
          <p:cNvPr id="16" name="Text 11"/>
          <p:cNvSpPr/>
          <p:nvPr/>
        </p:nvSpPr>
        <p:spPr>
          <a:xfrm>
            <a:off x="6583680" y="3017520"/>
            <a:ext cx="47548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QUESTION</a:t>
            </a:r>
            <a:endParaRPr lang="en-US" sz="1050" dirty="0"/>
          </a:p>
        </p:txBody>
      </p:sp>
      <p:sp>
        <p:nvSpPr>
          <p:cNvPr id="17" name="Text 12"/>
          <p:cNvSpPr/>
          <p:nvPr/>
        </p:nvSpPr>
        <p:spPr>
          <a:xfrm>
            <a:off x="6583680" y="3383280"/>
            <a:ext cx="4754880" cy="1005840"/>
          </a:xfrm>
          <a:prstGeom prst="rect">
            <a:avLst/>
          </a:prstGeom>
          <a:noFill/>
          <a:ln/>
        </p:spPr>
        <p:txBody>
          <a:bodyPr wrap="square" lIns="0" tIns="0" rIns="0" bIns="0" rtlCol="0" anchor="t"/>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"Did the owner give permission?"</a:t>
            </a:r>
            <a:endParaRPr lang="en-US" sz="2400" dirty="0"/>
          </a:p>
        </p:txBody>
      </p:sp>
      <p:sp>
        <p:nvSpPr>
          <p:cNvPr id="18" name="Text 13"/>
          <p:cNvSpPr/>
          <p:nvPr/>
        </p:nvSpPr>
        <p:spPr>
          <a:xfrm>
            <a:off x="6583680" y="4480560"/>
            <a:ext cx="4754880" cy="128016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Look for a statement from the owner that says what you may do with it.</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legal routes to reuse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600200"/>
            <a:ext cx="5394960" cy="4389120"/>
          </a:xfrm>
          <a:prstGeom prst="roundRect">
            <a:avLst>
              <a:gd name="adj" fmla="val 4583"/>
            </a:avLst>
          </a:prstGeom>
          <a:solidFill>
            <a:srgbClr val="DDF5EE"/>
          </a:solidFill>
          <a:ln w="12700">
            <a:solidFill>
              <a:srgbClr val="DDF5EE"/>
            </a:solidFill>
            <a:prstDash val="solid"/>
          </a:ln>
        </p:spPr>
      </p:sp>
      <p:sp>
        <p:nvSpPr>
          <p:cNvPr id="9" name="Text 5"/>
          <p:cNvSpPr/>
          <p:nvPr/>
        </p:nvSpPr>
        <p:spPr>
          <a:xfrm>
            <a:off x="914400" y="1874520"/>
            <a:ext cx="4663440" cy="594360"/>
          </a:xfrm>
          <a:prstGeom prst="rect">
            <a:avLst/>
          </a:prstGeom>
          <a:noFill/>
          <a:ln/>
        </p:spPr>
        <p:txBody>
          <a:bodyPr wrap="square" lIns="0" tIns="0" rIns="0" bIns="0" rtlCol="0" anchor="ctr"/>
          <a:lstStyle/>
          <a:p>
            <a:pPr indent="0" marL="0">
              <a:buNone/>
            </a:pPr>
            <a:r>
              <a:rPr lang="en-US" sz="2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Open source</a:t>
            </a:r>
            <a:endParaRPr lang="en-US" sz="2800" dirty="0"/>
          </a:p>
        </p:txBody>
      </p:sp>
      <p:sp>
        <p:nvSpPr>
          <p:cNvPr id="10" name="Text 6"/>
          <p:cNvSpPr/>
          <p:nvPr/>
        </p:nvSpPr>
        <p:spPr>
          <a:xfrm>
            <a:off x="914400" y="251460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FREE TO USE</a:t>
            </a:r>
            <a:endParaRPr lang="en-US" sz="1050" dirty="0"/>
          </a:p>
        </p:txBody>
      </p:sp>
      <p:sp>
        <p:nvSpPr>
          <p:cNvPr id="11" name="Text 7"/>
          <p:cNvSpPr/>
          <p:nvPr/>
        </p:nvSpPr>
        <p:spPr>
          <a:xfrm>
            <a:off x="914400" y="3017520"/>
            <a:ext cx="4663440" cy="2743200"/>
          </a:xfrm>
          <a:prstGeom prst="rect">
            <a:avLst/>
          </a:prstGeom>
          <a:noFill/>
          <a:ln/>
        </p:spPr>
        <p:txBody>
          <a:bodyPr wrap="square" lIns="0" tIns="0" rIns="0" bIns="0" rtlCol="0" anchor="t"/>
          <a:lstStyle/>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Published so anyone may use it for free.</a:t>
            </a:r>
            <a:endParaRPr lang="en-US" sz="2000" dirty="0"/>
          </a:p>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Comes with a license: follow its conditions.</a:t>
            </a:r>
            <a:endParaRPr lang="en-US" sz="2000" dirty="0"/>
          </a:p>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Example: keep the authors' names in the code.</a:t>
            </a:r>
            <a:endParaRPr lang="en-US" sz="2000" dirty="0"/>
          </a:p>
        </p:txBody>
      </p:sp>
      <p:sp>
        <p:nvSpPr>
          <p:cNvPr id="12" name="Shape 8"/>
          <p:cNvSpPr/>
          <p:nvPr/>
        </p:nvSpPr>
        <p:spPr>
          <a:xfrm>
            <a:off x="6263640" y="1600200"/>
            <a:ext cx="5394960" cy="4389120"/>
          </a:xfrm>
          <a:prstGeom prst="roundRect">
            <a:avLst>
              <a:gd name="adj" fmla="val 4583"/>
            </a:avLst>
          </a:prstGeom>
          <a:solidFill>
            <a:srgbClr val="FFF1DD"/>
          </a:solidFill>
          <a:ln w="12700">
            <a:solidFill>
              <a:srgbClr val="FFF1DD"/>
            </a:solidFill>
            <a:prstDash val="solid"/>
          </a:ln>
        </p:spPr>
      </p:sp>
      <p:sp>
        <p:nvSpPr>
          <p:cNvPr id="13" name="Text 9"/>
          <p:cNvSpPr/>
          <p:nvPr/>
        </p:nvSpPr>
        <p:spPr>
          <a:xfrm>
            <a:off x="6629400" y="1874520"/>
            <a:ext cx="4663440" cy="594360"/>
          </a:xfrm>
          <a:prstGeom prst="rect">
            <a:avLst/>
          </a:prstGeom>
          <a:noFill/>
          <a:ln/>
        </p:spPr>
        <p:txBody>
          <a:bodyPr wrap="square" lIns="0" tIns="0" rIns="0" bIns="0" rtlCol="0" anchor="ctr"/>
          <a:lstStyle/>
          <a:p>
            <a:pPr indent="0" marL="0">
              <a:buNone/>
            </a:pPr>
            <a:r>
              <a:rPr lang="en-US" sz="2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Not open source</a:t>
            </a:r>
            <a:endParaRPr lang="en-US" sz="2800" dirty="0"/>
          </a:p>
        </p:txBody>
      </p:sp>
      <p:sp>
        <p:nvSpPr>
          <p:cNvPr id="14" name="Text 10"/>
          <p:cNvSpPr/>
          <p:nvPr/>
        </p:nvSpPr>
        <p:spPr>
          <a:xfrm>
            <a:off x="6629400" y="251460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ASK FIRST</a:t>
            </a:r>
            <a:endParaRPr lang="en-US" sz="1050" dirty="0"/>
          </a:p>
        </p:txBody>
      </p:sp>
      <p:sp>
        <p:nvSpPr>
          <p:cNvPr id="15" name="Text 11"/>
          <p:cNvSpPr/>
          <p:nvPr/>
        </p:nvSpPr>
        <p:spPr>
          <a:xfrm>
            <a:off x="6629400" y="3017520"/>
            <a:ext cx="4663440" cy="2743200"/>
          </a:xfrm>
          <a:prstGeom prst="rect">
            <a:avLst/>
          </a:prstGeom>
          <a:noFill/>
          <a:ln/>
        </p:spPr>
        <p:txBody>
          <a:bodyPr wrap="square" lIns="0" tIns="0" rIns="0" bIns="0" rtlCol="0" anchor="t"/>
          <a:lstStyle/>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Belongs to its owner in the ordinary way.</a:t>
            </a:r>
            <a:endParaRPr lang="en-US" sz="2000" dirty="0"/>
          </a:p>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Get the owner's permission before using it.</a:t>
            </a:r>
            <a:endParaRPr lang="en-US" sz="2000" dirty="0"/>
          </a:p>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Often you must purchase the right to use it.</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must the team do first?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student team building a made-up hiking app finds three pieces of code.</a:t>
            </a:r>
            <a:endParaRPr lang="en-US" sz="2200" dirty="0"/>
          </a:p>
        </p:txBody>
      </p:sp>
      <p:sp>
        <p:nvSpPr>
          <p:cNvPr id="12" name="Shape 8"/>
          <p:cNvSpPr/>
          <p:nvPr/>
        </p:nvSpPr>
        <p:spPr>
          <a:xfrm>
            <a:off x="868680" y="2971800"/>
            <a:ext cx="3291840" cy="2651760"/>
          </a:xfrm>
          <a:prstGeom prst="roundRect">
            <a:avLst>
              <a:gd name="adj" fmla="val 5172"/>
            </a:avLst>
          </a:prstGeom>
          <a:solidFill>
            <a:srgbClr val="FFFFFF"/>
          </a:solidFill>
          <a:ln w="12700">
            <a:solidFill>
              <a:srgbClr val="E6E1D6"/>
            </a:solidFill>
            <a:prstDash val="solid"/>
          </a:ln>
        </p:spPr>
      </p:sp>
      <p:sp>
        <p:nvSpPr>
          <p:cNvPr id="13" name="Text 9"/>
          <p:cNvSpPr/>
          <p:nvPr/>
        </p:nvSpPr>
        <p:spPr>
          <a:xfrm>
            <a:off x="1143000" y="3200400"/>
            <a:ext cx="548640" cy="502920"/>
          </a:xfrm>
          <a:prstGeom prst="rect">
            <a:avLst/>
          </a:prstGeom>
          <a:noFill/>
          <a:ln/>
        </p:spPr>
        <p:txBody>
          <a:bodyPr wrap="square" lIns="0" tIns="0" rIns="0" bIns="0" rtlCol="0" anchor="ctr"/>
          <a:lstStyle/>
          <a:p>
            <a:pPr indent="0" marL="0">
              <a:buNone/>
            </a:pPr>
            <a:r>
              <a:rPr lang="en-US" sz="26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1</a:t>
            </a:r>
            <a:endParaRPr lang="en-US" sz="2600" dirty="0"/>
          </a:p>
        </p:txBody>
      </p:sp>
      <p:sp>
        <p:nvSpPr>
          <p:cNvPr id="14" name="Text 10"/>
          <p:cNvSpPr/>
          <p:nvPr/>
        </p:nvSpPr>
        <p:spPr>
          <a:xfrm>
            <a:off x="1143000" y="3794760"/>
            <a:ext cx="2743200" cy="16459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open-source map library whose license asks users to keep the authors' names.</a:t>
            </a:r>
            <a:endParaRPr lang="en-US" sz="1800" dirty="0"/>
          </a:p>
        </p:txBody>
      </p:sp>
      <p:sp>
        <p:nvSpPr>
          <p:cNvPr id="15" name="Shape 11"/>
          <p:cNvSpPr/>
          <p:nvPr/>
        </p:nvSpPr>
        <p:spPr>
          <a:xfrm>
            <a:off x="4389120" y="2971800"/>
            <a:ext cx="3291840" cy="2651760"/>
          </a:xfrm>
          <a:prstGeom prst="roundRect">
            <a:avLst>
              <a:gd name="adj" fmla="val 5172"/>
            </a:avLst>
          </a:prstGeom>
          <a:solidFill>
            <a:srgbClr val="FFFFFF"/>
          </a:solidFill>
          <a:ln w="12700">
            <a:solidFill>
              <a:srgbClr val="E6E1D6"/>
            </a:solidFill>
            <a:prstDash val="solid"/>
          </a:ln>
        </p:spPr>
      </p:sp>
      <p:sp>
        <p:nvSpPr>
          <p:cNvPr id="16" name="Text 12"/>
          <p:cNvSpPr/>
          <p:nvPr/>
        </p:nvSpPr>
        <p:spPr>
          <a:xfrm>
            <a:off x="4663440" y="3200400"/>
            <a:ext cx="548640" cy="502920"/>
          </a:xfrm>
          <a:prstGeom prst="rect">
            <a:avLst/>
          </a:prstGeom>
          <a:noFill/>
          <a:ln/>
        </p:spPr>
        <p:txBody>
          <a:bodyPr wrap="square" lIns="0" tIns="0" rIns="0" bIns="0" rtlCol="0" anchor="ctr"/>
          <a:lstStyle/>
          <a:p>
            <a:pPr indent="0" marL="0">
              <a:buNone/>
            </a:pPr>
            <a:r>
              <a:rPr lang="en-US" sz="26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2</a:t>
            </a:r>
            <a:endParaRPr lang="en-US" sz="2600" dirty="0"/>
          </a:p>
        </p:txBody>
      </p:sp>
      <p:sp>
        <p:nvSpPr>
          <p:cNvPr id="17" name="Text 13"/>
          <p:cNvSpPr/>
          <p:nvPr/>
        </p:nvSpPr>
        <p:spPr>
          <a:xfrm>
            <a:off x="4663440" y="3794760"/>
            <a:ext cx="2743200" cy="16459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weather data package that a company sells.</a:t>
            </a:r>
            <a:endParaRPr lang="en-US" sz="1800" dirty="0"/>
          </a:p>
        </p:txBody>
      </p:sp>
      <p:sp>
        <p:nvSpPr>
          <p:cNvPr id="18" name="Shape 14"/>
          <p:cNvSpPr/>
          <p:nvPr/>
        </p:nvSpPr>
        <p:spPr>
          <a:xfrm>
            <a:off x="7909560" y="2971800"/>
            <a:ext cx="3291840" cy="2651760"/>
          </a:xfrm>
          <a:prstGeom prst="roundRect">
            <a:avLst>
              <a:gd name="adj" fmla="val 5172"/>
            </a:avLst>
          </a:prstGeom>
          <a:solidFill>
            <a:srgbClr val="FFFFFF"/>
          </a:solidFill>
          <a:ln w="12700">
            <a:solidFill>
              <a:srgbClr val="E6E1D6"/>
            </a:solidFill>
            <a:prstDash val="solid"/>
          </a:ln>
        </p:spPr>
      </p:sp>
      <p:sp>
        <p:nvSpPr>
          <p:cNvPr id="19" name="Text 15"/>
          <p:cNvSpPr/>
          <p:nvPr/>
        </p:nvSpPr>
        <p:spPr>
          <a:xfrm>
            <a:off x="8183880" y="3200400"/>
            <a:ext cx="548640" cy="502920"/>
          </a:xfrm>
          <a:prstGeom prst="rect">
            <a:avLst/>
          </a:prstGeom>
          <a:noFill/>
          <a:ln/>
        </p:spPr>
        <p:txBody>
          <a:bodyPr wrap="square" lIns="0" tIns="0" rIns="0" bIns="0" rtlCol="0" anchor="ctr"/>
          <a:lstStyle/>
          <a:p>
            <a:pPr indent="0" marL="0">
              <a:buNone/>
            </a:pPr>
            <a:r>
              <a:rPr lang="en-US" sz="26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3</a:t>
            </a:r>
            <a:endParaRPr lang="en-US" sz="2600" dirty="0"/>
          </a:p>
        </p:txBody>
      </p:sp>
      <p:sp>
        <p:nvSpPr>
          <p:cNvPr id="20" name="Text 16"/>
          <p:cNvSpPr/>
          <p:nvPr/>
        </p:nvSpPr>
        <p:spPr>
          <a:xfrm>
            <a:off x="8183880" y="3794760"/>
            <a:ext cx="2743200" cy="16459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copy of that weather package a classmate found and shared.</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2880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Impact</a:t>
            </a:r>
            <a:endParaRPr lang="en-US" sz="2100" dirty="0"/>
          </a:p>
        </p:txBody>
      </p:sp>
      <p:sp>
        <p:nvSpPr>
          <p:cNvPr id="10" name="Text 6"/>
          <p:cNvSpPr/>
          <p:nvPr/>
        </p:nvSpPr>
        <p:spPr>
          <a:xfrm>
            <a:off x="868680" y="251460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effect a program has on people: helpful, harmful, or both.</a:t>
            </a:r>
            <a:endParaRPr lang="en-US" sz="1700" dirty="0"/>
          </a:p>
        </p:txBody>
      </p:sp>
      <p:sp>
        <p:nvSpPr>
          <p:cNvPr id="11" name="Shape 7"/>
          <p:cNvSpPr/>
          <p:nvPr/>
        </p:nvSpPr>
        <p:spPr>
          <a:xfrm>
            <a:off x="4297680" y="1600200"/>
            <a:ext cx="3520440" cy="2011680"/>
          </a:xfrm>
          <a:prstGeom prst="roundRect">
            <a:avLst>
              <a:gd name="adj" fmla="val 9091"/>
            </a:avLst>
          </a:prstGeom>
          <a:solidFill>
            <a:srgbClr val="FFF1DD"/>
          </a:solidFill>
          <a:ln w="12700">
            <a:solidFill>
              <a:srgbClr val="FFF1DD"/>
            </a:solidFill>
            <a:prstDash val="solid"/>
          </a:ln>
        </p:spPr>
      </p:sp>
      <p:sp>
        <p:nvSpPr>
          <p:cNvPr id="12" name="Text 8"/>
          <p:cNvSpPr/>
          <p:nvPr/>
        </p:nvSpPr>
        <p:spPr>
          <a:xfrm>
            <a:off x="4617720" y="182880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Unintended effect</a:t>
            </a:r>
            <a:endParaRPr lang="en-US" sz="2100" dirty="0"/>
          </a:p>
        </p:txBody>
      </p:sp>
      <p:sp>
        <p:nvSpPr>
          <p:cNvPr id="13" name="Text 9"/>
          <p:cNvSpPr/>
          <p:nvPr/>
        </p:nvSpPr>
        <p:spPr>
          <a:xfrm>
            <a:off x="4617720" y="251460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result the designers did not plan, sometimes harmful.</a:t>
            </a:r>
            <a:endParaRPr lang="en-US" sz="1700" dirty="0"/>
          </a:p>
        </p:txBody>
      </p:sp>
      <p:sp>
        <p:nvSpPr>
          <p:cNvPr id="14" name="Shape 10"/>
          <p:cNvSpPr/>
          <p:nvPr/>
        </p:nvSpPr>
        <p:spPr>
          <a:xfrm>
            <a:off x="8046720" y="1600200"/>
            <a:ext cx="3520440" cy="2011680"/>
          </a:xfrm>
          <a:prstGeom prst="roundRect">
            <a:avLst>
              <a:gd name="adj" fmla="val 9091"/>
            </a:avLst>
          </a:prstGeom>
          <a:solidFill>
            <a:srgbClr val="E3F0FF"/>
          </a:solidFill>
          <a:ln w="12700">
            <a:solidFill>
              <a:srgbClr val="E3F0FF"/>
            </a:solidFill>
            <a:prstDash val="solid"/>
          </a:ln>
        </p:spPr>
      </p:sp>
      <p:sp>
        <p:nvSpPr>
          <p:cNvPr id="15" name="Text 11"/>
          <p:cNvSpPr/>
          <p:nvPr/>
        </p:nvSpPr>
        <p:spPr>
          <a:xfrm>
            <a:off x="8366760" y="182880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System reliability</a:t>
            </a:r>
            <a:endParaRPr lang="en-US" sz="2100" dirty="0"/>
          </a:p>
        </p:txBody>
      </p:sp>
      <p:sp>
        <p:nvSpPr>
          <p:cNvPr id="16" name="Text 12"/>
          <p:cNvSpPr/>
          <p:nvPr/>
        </p:nvSpPr>
        <p:spPr>
          <a:xfrm>
            <a:off x="8366760" y="251460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Doing its tasks as expected under stated conditions, without failure.</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06908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Boundary case</a:t>
            </a:r>
            <a:endParaRPr lang="en-US" sz="2100" dirty="0"/>
          </a:p>
        </p:txBody>
      </p:sp>
      <p:sp>
        <p:nvSpPr>
          <p:cNvPr id="19" name="Text 15"/>
          <p:cNvSpPr/>
          <p:nvPr/>
        </p:nvSpPr>
        <p:spPr>
          <a:xfrm>
            <a:off x="868680" y="4754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test value at or next to where a rule changes.</a:t>
            </a:r>
            <a:endParaRPr lang="en-US" sz="17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06908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Intellectual property</a:t>
            </a:r>
            <a:endParaRPr lang="en-US" sz="2100" dirty="0"/>
          </a:p>
        </p:txBody>
      </p:sp>
      <p:sp>
        <p:nvSpPr>
          <p:cNvPr id="22" name="Text 18"/>
          <p:cNvSpPr/>
          <p:nvPr/>
        </p:nvSpPr>
        <p:spPr>
          <a:xfrm>
            <a:off x="4617720" y="4754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creation of the mind, like a program, owned by its creator.</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06908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Open source</a:t>
            </a:r>
            <a:endParaRPr lang="en-US" sz="2100" dirty="0"/>
          </a:p>
        </p:txBody>
      </p:sp>
      <p:sp>
        <p:nvSpPr>
          <p:cNvPr id="25" name="Text 21"/>
          <p:cNvSpPr/>
          <p:nvPr/>
        </p:nvSpPr>
        <p:spPr>
          <a:xfrm>
            <a:off x="8366760" y="4754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Code published free to use, with a license to follow.</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Before you ship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3.2 Impact of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Pick an app you use. Who could it harm? What test would you run? Whose code might it use?</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It could harm ______ by ______. I would test it with ______, because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Beyond the Screen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3.2: Impact of Program Design</dc:title>
  <dc:subject>PptxGenJS Presentation</dc:subject>
  <dc:creator>Hopper</dc:creator>
  <cp:lastModifiedBy>Hopper</cp:lastModifiedBy>
  <cp:revision>1</cp:revision>
  <dcterms:created xsi:type="dcterms:W3CDTF">2026-10-16T19:25:48Z</dcterms:created>
  <dcterms:modified xsi:type="dcterms:W3CDTF">2026-10-16T19:25:48Z</dcterms:modified>
</cp:coreProperties>
</file>