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3.1 opens Unit 3, where students start designing their own classes. Today is mostly planning, not Java syntax: abstraction, data and procedural abstraction, attributes (instance vs. class variables), parameters, and class diagrams. The Java for writing attributes and constructors comes in 3.3 and 3.4; the static keyword for class variables waits for 3.7.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Typical answers: a buyer wants price, storage, camera, and color; a repair tech wants the model number, what is broken, and the warranty date. Few details overlap. The phone did not change; the purpose did. That is the whole idea of abstraction.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Point out that goal 5 is the payoff: by the end, students design a class in words and as a class diagram before writing any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Abstraction is how programmers handle a world with too many details.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row by row and ask "does any question this program answers depend on it?" before revealing. The favorite toy is hidden by both. Stress: neither list is "missing" anything; each keeps what its program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print 3:35. Ask: what does each variable mean? A song length. How is it stored? One int of seconds, or two ints. That gap between meaning and storage is data abstraction. Seconds are easier for math (adding two songs is one +); two ints are easier to print. Someone who only needs "the length" should not have to 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name, length, elevation gain, today's weather (hikers decide whether they can do the hike today). Hide: the year it was built, the name of the ranger who mapped it. Discuss the edge case: some students will keep "dog-friendly". Accept it if they say which hiker question it answers; abstraction is a choice tied to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data a class keeps, and how to write a plan for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attribute lives in the class, outside any method, so it describes the whole object and every behavior can use it. A loop counter inside one method is not an attribute. Read attribute lines like declarations (type, then name) and behavior lines like method headers from 1.9. The Java syntax for attributes comes in 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player card has its own jersey number: instance variable. One team name is shared by all: class variable. Trace two changes aloud: Kai switches to jersey 12 (only Kai changes); the team renames itself (every player sees the new name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top mistake. Every character HAS health, so students mark it shared. Then one hit hurts everyone. The right test: should every object hold the SAME value? Health: no, so instance. A game-wide difficulty setting: yes, so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roomNumber instance (each room its own); occupied instance (each room is or is not taken); hotelName class (one hotel, shared); checkoutHour class (the same for every room, per the description). Ask what would happen if occupied were shared: checking in one guest would fill every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data to behaviors: naming steps, generalizing them, and changing them safely.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main first: it is three lines and reads like a plan. A reader of main needs to know WHAT average and letter do, not HOW. That is procedural abstraction. Splitting the report into average, letter, and printReport is method decomposition. Trace: (90 + 80) / 2.0 is 85.0; 85.0 is at least 80, so "B". printReport just prints the two lines. Remind: read past public static for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copies differ only in the score. Pull out what is the same, and make the part that changes a parameter. Calls: curve(90) is 95; curve(98) would be 103, so it is capped at 100; curve(61) is 66. One method now works for any score. If the cap changes, it changes in one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body gives the same answer for every score (95, 100, 66, and 100 for 95), with the same signature, so no caller needs to be told. Adding a parameter changes the signature: every one-argument call stops compiling. The compiler message is copied from a real javac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tell. It compiles, but curve(98) now returns 103, past the cap; it broke the promise silently. B: tell. The name is part of the signature, so curve(90) no longer compiles. C: safe. Same signature, and it returns score + 5 capped at 100, same as before.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it all together: plan a class before writing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steps. Facts each bike remembers: ID and rented, different per bike, so instance variables. Same hourly price for all: class variable. Verbs become behaviors; "for a number of hours" means cost needs a parameter. Then check every behavior has the data it needs: cost uses hourlyPrice and hours. Color is not mentioned, so abstraction leaves it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sketch a quick class diagram for something in the room (a locker, a water bottle, a classroom). Cold-call two pairs: which attribute did you make a class variable, and why? Listen for "every object holds the same value." Then hand out the Keep What Matters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3  ·  TOPIC 3.1</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Keep What Matters</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Abstraction and program design</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3.1</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Same phone, two descriptions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Describe your phone in three facts, twice.</a:t>
            </a:r>
            <a:endParaRPr lang="en-US" sz="2200" dirty="0"/>
          </a:p>
        </p:txBody>
      </p:sp>
      <p:sp>
        <p:nvSpPr>
          <p:cNvPr id="12" name="Shape 8"/>
          <p:cNvSpPr/>
          <p:nvPr/>
        </p:nvSpPr>
        <p:spPr>
          <a:xfrm>
            <a:off x="868680" y="2971800"/>
            <a:ext cx="5120640" cy="2194560"/>
          </a:xfrm>
          <a:prstGeom prst="roundRect">
            <a:avLst>
              <a:gd name="adj" fmla="val 6250"/>
            </a:avLst>
          </a:prstGeom>
          <a:solidFill>
            <a:srgbClr val="FFFFFF"/>
          </a:solidFill>
          <a:ln w="12700">
            <a:solidFill>
              <a:srgbClr val="FFFFFF"/>
            </a:solidFill>
            <a:prstDash val="solid"/>
          </a:ln>
        </p:spPr>
      </p:sp>
      <p:sp>
        <p:nvSpPr>
          <p:cNvPr id="13" name="Text 9"/>
          <p:cNvSpPr/>
          <p:nvPr/>
        </p:nvSpPr>
        <p:spPr>
          <a:xfrm>
            <a:off x="1188720" y="3200400"/>
            <a:ext cx="4572000" cy="256032"/>
          </a:xfrm>
          <a:prstGeom prst="rect">
            <a:avLst/>
          </a:prstGeom>
          <a:noFill/>
          <a:ln/>
        </p:spPr>
        <p:txBody>
          <a:bodyPr wrap="square" lIns="0" tIns="0" rIns="0" bIns="0" rtlCol="0" anchor="ctr"/>
          <a:lstStyle/>
          <a:p>
            <a:pPr indent="0" marL="0">
              <a:buNone/>
            </a:pPr>
            <a:r>
              <a:rPr lang="en-US" sz="1050" b="1" spc="300" kern="0" dirty="0">
                <a:solidFill>
                  <a:srgbClr val="1D4F9E"/>
                </a:solidFill>
                <a:latin typeface="Atkinson Hyperlegible Next" pitchFamily="34" charset="0"/>
                <a:ea typeface="Atkinson Hyperlegible Next" pitchFamily="34" charset="-122"/>
                <a:cs typeface="Atkinson Hyperlegible Next" pitchFamily="34" charset="-120"/>
              </a:rPr>
              <a:t>FOR SOMEONE WHO MIGHT BUY IT</a:t>
            </a:r>
            <a:endParaRPr lang="en-US" sz="1050" dirty="0"/>
          </a:p>
        </p:txBody>
      </p:sp>
      <p:sp>
        <p:nvSpPr>
          <p:cNvPr id="14" name="Text 10"/>
          <p:cNvSpPr/>
          <p:nvPr/>
        </p:nvSpPr>
        <p:spPr>
          <a:xfrm>
            <a:off x="1188720" y="3566160"/>
            <a:ext cx="4572000" cy="1463040"/>
          </a:xfrm>
          <a:prstGeom prst="rect">
            <a:avLst/>
          </a:prstGeom>
          <a:noFill/>
          <a:ln/>
        </p:spPr>
        <p:txBody>
          <a:bodyPr wrap="square" lIns="0" tIns="0" rIns="0" bIns="0" rtlCol="0" anchor="t"/>
          <a:lstStyle/>
          <a:p>
            <a:pPr indent="0" marL="0">
              <a:spcAft>
                <a:spcPts val="600"/>
              </a:spcAft>
              <a:buNone/>
            </a:pPr>
            <a:r>
              <a:rPr lang="en-US" sz="2000" dirty="0">
                <a:solidFill>
                  <a:srgbClr val="4F5D58"/>
                </a:solidFill>
                <a:latin typeface="Atkinson Hyperlegible Next" pitchFamily="34" charset="0"/>
                <a:ea typeface="Atkinson Hyperlegible Next" pitchFamily="34" charset="-122"/>
                <a:cs typeface="Atkinson Hyperlegible Next" pitchFamily="34" charset="-120"/>
              </a:rPr>
              <a:t>1.  ______________</a:t>
            </a:r>
            <a:endParaRPr lang="en-US" sz="2000" dirty="0"/>
          </a:p>
          <a:p>
            <a:pPr indent="0" marL="0">
              <a:spcAft>
                <a:spcPts val="600"/>
              </a:spcAft>
              <a:buNone/>
            </a:pPr>
            <a:r>
              <a:rPr lang="en-US" sz="2000" dirty="0">
                <a:solidFill>
                  <a:srgbClr val="4F5D58"/>
                </a:solidFill>
                <a:latin typeface="Atkinson Hyperlegible Next" pitchFamily="34" charset="0"/>
                <a:ea typeface="Atkinson Hyperlegible Next" pitchFamily="34" charset="-122"/>
                <a:cs typeface="Atkinson Hyperlegible Next" pitchFamily="34" charset="-120"/>
              </a:rPr>
              <a:t>2.  ______________</a:t>
            </a:r>
            <a:endParaRPr lang="en-US" sz="2000" dirty="0"/>
          </a:p>
          <a:p>
            <a:pPr indent="0" marL="0">
              <a:spcAft>
                <a:spcPts val="600"/>
              </a:spcAft>
              <a:buNone/>
            </a:pPr>
            <a:r>
              <a:rPr lang="en-US" sz="2000" dirty="0">
                <a:solidFill>
                  <a:srgbClr val="4F5D58"/>
                </a:solidFill>
                <a:latin typeface="Atkinson Hyperlegible Next" pitchFamily="34" charset="0"/>
                <a:ea typeface="Atkinson Hyperlegible Next" pitchFamily="34" charset="-122"/>
                <a:cs typeface="Atkinson Hyperlegible Next" pitchFamily="34" charset="-120"/>
              </a:rPr>
              <a:t>3.  ______________</a:t>
            </a:r>
            <a:endParaRPr lang="en-US" sz="2000" dirty="0"/>
          </a:p>
        </p:txBody>
      </p:sp>
      <p:sp>
        <p:nvSpPr>
          <p:cNvPr id="15" name="Shape 11"/>
          <p:cNvSpPr/>
          <p:nvPr/>
        </p:nvSpPr>
        <p:spPr>
          <a:xfrm>
            <a:off x="6217920" y="2971800"/>
            <a:ext cx="5120640" cy="2194560"/>
          </a:xfrm>
          <a:prstGeom prst="roundRect">
            <a:avLst>
              <a:gd name="adj" fmla="val 6250"/>
            </a:avLst>
          </a:prstGeom>
          <a:solidFill>
            <a:srgbClr val="FFFFFF"/>
          </a:solidFill>
          <a:ln w="12700">
            <a:solidFill>
              <a:srgbClr val="FFFFFF"/>
            </a:solidFill>
            <a:prstDash val="solid"/>
          </a:ln>
        </p:spPr>
      </p:sp>
      <p:sp>
        <p:nvSpPr>
          <p:cNvPr id="16" name="Text 12"/>
          <p:cNvSpPr/>
          <p:nvPr/>
        </p:nvSpPr>
        <p:spPr>
          <a:xfrm>
            <a:off x="6537960" y="320040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FOR THE PERSON REPAIRING IT</a:t>
            </a:r>
            <a:endParaRPr lang="en-US" sz="1050" dirty="0"/>
          </a:p>
        </p:txBody>
      </p:sp>
      <p:sp>
        <p:nvSpPr>
          <p:cNvPr id="17" name="Text 13"/>
          <p:cNvSpPr/>
          <p:nvPr/>
        </p:nvSpPr>
        <p:spPr>
          <a:xfrm>
            <a:off x="6537960" y="3566160"/>
            <a:ext cx="4572000" cy="1463040"/>
          </a:xfrm>
          <a:prstGeom prst="rect">
            <a:avLst/>
          </a:prstGeom>
          <a:noFill/>
          <a:ln/>
        </p:spPr>
        <p:txBody>
          <a:bodyPr wrap="square" lIns="0" tIns="0" rIns="0" bIns="0" rtlCol="0" anchor="t"/>
          <a:lstStyle/>
          <a:p>
            <a:pPr indent="0" marL="0">
              <a:spcAft>
                <a:spcPts val="600"/>
              </a:spcAft>
              <a:buNone/>
            </a:pPr>
            <a:r>
              <a:rPr lang="en-US" sz="2000" dirty="0">
                <a:solidFill>
                  <a:srgbClr val="4F5D58"/>
                </a:solidFill>
                <a:latin typeface="Atkinson Hyperlegible Next" pitchFamily="34" charset="0"/>
                <a:ea typeface="Atkinson Hyperlegible Next" pitchFamily="34" charset="-122"/>
                <a:cs typeface="Atkinson Hyperlegible Next" pitchFamily="34" charset="-120"/>
              </a:rPr>
              <a:t>1.  ______________</a:t>
            </a:r>
            <a:endParaRPr lang="en-US" sz="2000" dirty="0"/>
          </a:p>
          <a:p>
            <a:pPr indent="0" marL="0">
              <a:spcAft>
                <a:spcPts val="600"/>
              </a:spcAft>
              <a:buNone/>
            </a:pPr>
            <a:r>
              <a:rPr lang="en-US" sz="2000" dirty="0">
                <a:solidFill>
                  <a:srgbClr val="4F5D58"/>
                </a:solidFill>
                <a:latin typeface="Atkinson Hyperlegible Next" pitchFamily="34" charset="0"/>
                <a:ea typeface="Atkinson Hyperlegible Next" pitchFamily="34" charset="-122"/>
                <a:cs typeface="Atkinson Hyperlegible Next" pitchFamily="34" charset="-120"/>
              </a:rPr>
              <a:t>2.  ______________</a:t>
            </a:r>
            <a:endParaRPr lang="en-US" sz="2000" dirty="0"/>
          </a:p>
          <a:p>
            <a:pPr indent="0" marL="0">
              <a:spcAft>
                <a:spcPts val="600"/>
              </a:spcAft>
              <a:buNone/>
            </a:pPr>
            <a:r>
              <a:rPr lang="en-US" sz="2000" dirty="0">
                <a:solidFill>
                  <a:srgbClr val="4F5D58"/>
                </a:solidFill>
                <a:latin typeface="Atkinson Hyperlegible Next" pitchFamily="34" charset="0"/>
                <a:ea typeface="Atkinson Hyperlegible Next" pitchFamily="34" charset="-122"/>
                <a:cs typeface="Atkinson Hyperlegible Next" pitchFamily="34" charset="-120"/>
              </a:rPr>
              <a:t>3.  ______________</a:t>
            </a:r>
            <a:endParaRPr lang="en-US" sz="2000" dirty="0"/>
          </a:p>
        </p:txBody>
      </p:sp>
      <p:sp>
        <p:nvSpPr>
          <p:cNvPr id="18" name="Text 14"/>
          <p:cNvSpPr/>
          <p:nvPr/>
        </p:nvSpPr>
        <p:spPr>
          <a:xfrm>
            <a:off x="868680" y="5349240"/>
            <a:ext cx="10424160" cy="4572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Which facts made both lists? Which made only one?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abstraction: keep the details a program needs, hide the rest.</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Tell what data means apart from how it is stored (data abstraction).</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Sort a class's attributes into instance variables and class variables.</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Use procedural abstraction: name steps as methods, generalize with parameters.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Plan a class in words or a class diagram before coding it.</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Abstraction: keep what matters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details matter depends on the program</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05840"/>
          </a:xfrm>
          <a:prstGeom prst="roundRect">
            <a:avLst>
              <a:gd name="adj" fmla="val 18182"/>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Abstraction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reduces complexity by hiding details that do not matter for the problem and keeping the ones that do.</a:t>
            </a:r>
            <a:endParaRPr lang="en-US" sz="1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2788920"/>
          <a:ext cx="11094415" cy="914400"/>
        </p:xfrm>
        <a:graphic>
          <a:graphicData uri="http://schemas.openxmlformats.org/drawingml/2006/table">
            <a:tbl>
              <a:tblPr/>
              <a:tblGrid>
                <a:gridCol w="4144975"/>
                <a:gridCol w="3474720"/>
                <a:gridCol w="3474720"/>
              </a:tblGrid>
              <a:tr h="512064">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Fact about a dog</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Vet clinic program</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Dog show program</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12064">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Weight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Keep</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Hide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Vaccination dates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Keep</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Hide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Breed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Keep</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Keep</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Judges' scores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Hide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Keep</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12064">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Favorite toy</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Hide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Hide</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idea, two ways to store it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5486400" cy="1920240"/>
          </a:xfrm>
          <a:prstGeom prst="roundRect">
            <a:avLst>
              <a:gd name="adj" fmla="val 5714"/>
            </a:avLst>
          </a:prstGeom>
          <a:solidFill>
            <a:srgbClr val="EEF3F1"/>
          </a:solidFill>
          <a:ln w="12700">
            <a:solidFill>
              <a:srgbClr val="E6E1D6"/>
            </a:solidFill>
            <a:prstDash val="solid"/>
          </a:ln>
        </p:spPr>
      </p:sp>
      <p:sp>
        <p:nvSpPr>
          <p:cNvPr id="9" name="Text 5"/>
          <p:cNvSpPr/>
          <p:nvPr/>
        </p:nvSpPr>
        <p:spPr>
          <a:xfrm>
            <a:off x="822960" y="1737360"/>
            <a:ext cx="49377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ONE INT: SECONDS</a:t>
            </a:r>
            <a:endParaRPr lang="en-US" sz="1050" dirty="0"/>
          </a:p>
        </p:txBody>
      </p:sp>
      <p:sp>
        <p:nvSpPr>
          <p:cNvPr id="10" name="Text 6"/>
          <p:cNvSpPr/>
          <p:nvPr/>
        </p:nvSpPr>
        <p:spPr>
          <a:xfrm>
            <a:off x="822960" y="2057400"/>
            <a:ext cx="4937760" cy="12344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lengthInSeconds = 215;</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mins = lengthInSeconds / 60;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secs = lengthInSeconds % 60;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System.out.println(mins + ":" + secs);</a:t>
            </a:r>
            <a:endParaRPr lang="en-US" sz="1600" dirty="0"/>
          </a:p>
        </p:txBody>
      </p:sp>
      <p:sp>
        <p:nvSpPr>
          <p:cNvPr id="11" name="Shape 7"/>
          <p:cNvSpPr/>
          <p:nvPr/>
        </p:nvSpPr>
        <p:spPr>
          <a:xfrm>
            <a:off x="548640" y="3611880"/>
            <a:ext cx="5486400" cy="822960"/>
          </a:xfrm>
          <a:prstGeom prst="roundRect">
            <a:avLst>
              <a:gd name="adj" fmla="val 13333"/>
            </a:avLst>
          </a:prstGeom>
          <a:solidFill>
            <a:srgbClr val="1F2B28"/>
          </a:solidFill>
          <a:ln w="12700">
            <a:solidFill>
              <a:srgbClr val="1F2B28"/>
            </a:solidFill>
            <a:prstDash val="solid"/>
          </a:ln>
        </p:spPr>
      </p:sp>
      <p:sp>
        <p:nvSpPr>
          <p:cNvPr id="12" name="Text 8"/>
          <p:cNvSpPr/>
          <p:nvPr/>
        </p:nvSpPr>
        <p:spPr>
          <a:xfrm>
            <a:off x="822960" y="37490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023360"/>
            <a:ext cx="4937760"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3:35</a:t>
            </a:r>
            <a:endParaRPr lang="en-US" sz="2000" dirty="0"/>
          </a:p>
        </p:txBody>
      </p:sp>
      <p:sp>
        <p:nvSpPr>
          <p:cNvPr id="14" name="Shape 10"/>
          <p:cNvSpPr/>
          <p:nvPr/>
        </p:nvSpPr>
        <p:spPr>
          <a:xfrm>
            <a:off x="6172200" y="1554480"/>
            <a:ext cx="5468112" cy="1920240"/>
          </a:xfrm>
          <a:prstGeom prst="roundRect">
            <a:avLst>
              <a:gd name="adj" fmla="val 5714"/>
            </a:avLst>
          </a:prstGeom>
          <a:solidFill>
            <a:srgbClr val="EEF3F1"/>
          </a:solidFill>
          <a:ln w="12700">
            <a:solidFill>
              <a:srgbClr val="E6E1D6"/>
            </a:solidFill>
            <a:prstDash val="solid"/>
          </a:ln>
        </p:spPr>
      </p:sp>
      <p:sp>
        <p:nvSpPr>
          <p:cNvPr id="15" name="Text 11"/>
          <p:cNvSpPr/>
          <p:nvPr/>
        </p:nvSpPr>
        <p:spPr>
          <a:xfrm>
            <a:off x="6446520" y="1737360"/>
            <a:ext cx="491947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TWO INTS: MINUTES AND SECONDS</a:t>
            </a:r>
            <a:endParaRPr lang="en-US" sz="1050" dirty="0"/>
          </a:p>
        </p:txBody>
      </p:sp>
      <p:sp>
        <p:nvSpPr>
          <p:cNvPr id="16" name="Text 12"/>
          <p:cNvSpPr/>
          <p:nvPr/>
        </p:nvSpPr>
        <p:spPr>
          <a:xfrm>
            <a:off x="6446520" y="2057400"/>
            <a:ext cx="4919472" cy="12344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mins = 3;</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secs = 35;</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System.out.println(mins + ":" + secs);</a:t>
            </a:r>
            <a:endParaRPr lang="en-US" sz="1600" dirty="0"/>
          </a:p>
        </p:txBody>
      </p:sp>
      <p:sp>
        <p:nvSpPr>
          <p:cNvPr id="17" name="Shape 13"/>
          <p:cNvSpPr/>
          <p:nvPr/>
        </p:nvSpPr>
        <p:spPr>
          <a:xfrm>
            <a:off x="6172200" y="3611880"/>
            <a:ext cx="5468112" cy="822960"/>
          </a:xfrm>
          <a:prstGeom prst="roundRect">
            <a:avLst>
              <a:gd name="adj" fmla="val 13333"/>
            </a:avLst>
          </a:prstGeom>
          <a:solidFill>
            <a:srgbClr val="1F2B28"/>
          </a:solidFill>
          <a:ln w="12700">
            <a:solidFill>
              <a:srgbClr val="1F2B28"/>
            </a:solidFill>
            <a:prstDash val="solid"/>
          </a:ln>
        </p:spPr>
      </p:sp>
      <p:sp>
        <p:nvSpPr>
          <p:cNvPr id="18" name="Text 14"/>
          <p:cNvSpPr/>
          <p:nvPr/>
        </p:nvSpPr>
        <p:spPr>
          <a:xfrm>
            <a:off x="6446520" y="37490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446520" y="4023360"/>
            <a:ext cx="4919472"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3:35</a:t>
            </a:r>
            <a:endParaRPr lang="en-US" sz="2000" dirty="0"/>
          </a:p>
        </p:txBody>
      </p:sp>
      <p:sp>
        <p:nvSpPr>
          <p:cNvPr id="20" name="Shape 16"/>
          <p:cNvSpPr/>
          <p:nvPr/>
        </p:nvSpPr>
        <p:spPr>
          <a:xfrm>
            <a:off x="548640" y="4663440"/>
            <a:ext cx="11094415" cy="1325880"/>
          </a:xfrm>
          <a:prstGeom prst="roundRect">
            <a:avLst>
              <a:gd name="adj" fmla="val 13793"/>
            </a:avLst>
          </a:prstGeom>
          <a:solidFill>
            <a:srgbClr val="E3F0FF"/>
          </a:solidFill>
          <a:ln w="12700">
            <a:solidFill>
              <a:srgbClr val="E3F0FF"/>
            </a:solidFill>
            <a:prstDash val="solid"/>
          </a:ln>
        </p:spPr>
      </p:sp>
      <p:pic>
        <p:nvPicPr>
          <p:cNvPr id="21"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919472"/>
            <a:ext cx="566928" cy="566928"/>
          </a:xfrm>
          <a:prstGeom prst="rect">
            <a:avLst/>
          </a:prstGeom>
        </p:spPr>
      </p:pic>
      <p:sp>
        <p:nvSpPr>
          <p:cNvPr id="22" name="Text 17"/>
          <p:cNvSpPr/>
          <p:nvPr/>
        </p:nvSpPr>
        <p:spPr>
          <a:xfrm>
            <a:off x="1600200" y="4800600"/>
            <a:ext cx="9768535" cy="105156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Data abstraction</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separates what data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means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 song that is 3 minutes 35 seconds long) from how it is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stored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(its representation). A good name, like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lengthInSeconds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carries the meaning.</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Keep or hide?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hiking app helps people pick a trail for today. Which facts should it keep?</a:t>
            </a:r>
            <a:endParaRPr lang="en-US" sz="2200" dirty="0"/>
          </a:p>
        </p:txBody>
      </p:sp>
      <p:sp>
        <p:nvSpPr>
          <p:cNvPr id="12" name="Shape 8"/>
          <p:cNvSpPr/>
          <p:nvPr/>
        </p:nvSpPr>
        <p:spPr>
          <a:xfrm>
            <a:off x="868680" y="2971800"/>
            <a:ext cx="3291840" cy="1097280"/>
          </a:xfrm>
          <a:prstGeom prst="roundRect">
            <a:avLst>
              <a:gd name="adj" fmla="val 12500"/>
            </a:avLst>
          </a:prstGeom>
          <a:solidFill>
            <a:srgbClr val="FFFFFF"/>
          </a:solidFill>
          <a:ln w="12700">
            <a:solidFill>
              <a:srgbClr val="E6E1D6"/>
            </a:solidFill>
            <a:prstDash val="solid"/>
          </a:ln>
        </p:spPr>
      </p:sp>
      <p:sp>
        <p:nvSpPr>
          <p:cNvPr id="13" name="Text 9"/>
          <p:cNvSpPr/>
          <p:nvPr/>
        </p:nvSpPr>
        <p:spPr>
          <a:xfrm>
            <a:off x="1051560" y="2971800"/>
            <a:ext cx="2926080" cy="1097280"/>
          </a:xfrm>
          <a:prstGeom prst="rect">
            <a:avLst/>
          </a:prstGeom>
          <a:noFill/>
          <a:ln/>
        </p:spPr>
        <p:txBody>
          <a:bodyPr wrap="square" lIns="0" tIns="0" rIns="0" bIns="0" rtlCol="0" anchor="ctr"/>
          <a:lstStyle/>
          <a:p>
            <a:pPr algn="ct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Trail name</a:t>
            </a:r>
            <a:endParaRPr lang="en-US" sz="1900" dirty="0"/>
          </a:p>
        </p:txBody>
      </p:sp>
      <p:sp>
        <p:nvSpPr>
          <p:cNvPr id="14" name="Shape 10"/>
          <p:cNvSpPr/>
          <p:nvPr/>
        </p:nvSpPr>
        <p:spPr>
          <a:xfrm>
            <a:off x="4389120" y="2971800"/>
            <a:ext cx="3291840" cy="1097280"/>
          </a:xfrm>
          <a:prstGeom prst="roundRect">
            <a:avLst>
              <a:gd name="adj" fmla="val 12500"/>
            </a:avLst>
          </a:prstGeom>
          <a:solidFill>
            <a:srgbClr val="FFFFFF"/>
          </a:solidFill>
          <a:ln w="12700">
            <a:solidFill>
              <a:srgbClr val="E6E1D6"/>
            </a:solidFill>
            <a:prstDash val="solid"/>
          </a:ln>
        </p:spPr>
      </p:sp>
      <p:sp>
        <p:nvSpPr>
          <p:cNvPr id="15" name="Text 11"/>
          <p:cNvSpPr/>
          <p:nvPr/>
        </p:nvSpPr>
        <p:spPr>
          <a:xfrm>
            <a:off x="4572000" y="2971800"/>
            <a:ext cx="2926080" cy="1097280"/>
          </a:xfrm>
          <a:prstGeom prst="rect">
            <a:avLst/>
          </a:prstGeom>
          <a:noFill/>
          <a:ln/>
        </p:spPr>
        <p:txBody>
          <a:bodyPr wrap="square" lIns="0" tIns="0" rIns="0" bIns="0" rtlCol="0" anchor="ctr"/>
          <a:lstStyle/>
          <a:p>
            <a:pPr algn="ct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Length in miles</a:t>
            </a:r>
            <a:endParaRPr lang="en-US" sz="1900" dirty="0"/>
          </a:p>
        </p:txBody>
      </p:sp>
      <p:sp>
        <p:nvSpPr>
          <p:cNvPr id="16" name="Shape 12"/>
          <p:cNvSpPr/>
          <p:nvPr/>
        </p:nvSpPr>
        <p:spPr>
          <a:xfrm>
            <a:off x="7909560" y="2971800"/>
            <a:ext cx="3291840" cy="1097280"/>
          </a:xfrm>
          <a:prstGeom prst="roundRect">
            <a:avLst>
              <a:gd name="adj" fmla="val 12500"/>
            </a:avLst>
          </a:prstGeom>
          <a:solidFill>
            <a:srgbClr val="FFFFFF"/>
          </a:solidFill>
          <a:ln w="12700">
            <a:solidFill>
              <a:srgbClr val="E6E1D6"/>
            </a:solidFill>
            <a:prstDash val="solid"/>
          </a:ln>
        </p:spPr>
      </p:sp>
      <p:sp>
        <p:nvSpPr>
          <p:cNvPr id="17" name="Text 13"/>
          <p:cNvSpPr/>
          <p:nvPr/>
        </p:nvSpPr>
        <p:spPr>
          <a:xfrm>
            <a:off x="8092440" y="2971800"/>
            <a:ext cx="2926080" cy="1097280"/>
          </a:xfrm>
          <a:prstGeom prst="rect">
            <a:avLst/>
          </a:prstGeom>
          <a:noFill/>
          <a:ln/>
        </p:spPr>
        <p:txBody>
          <a:bodyPr wrap="square" lIns="0" tIns="0" rIns="0" bIns="0" rtlCol="0" anchor="ctr"/>
          <a:lstStyle/>
          <a:p>
            <a:pPr algn="ct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Elevation gain</a:t>
            </a:r>
            <a:endParaRPr lang="en-US" sz="1900" dirty="0"/>
          </a:p>
        </p:txBody>
      </p:sp>
      <p:sp>
        <p:nvSpPr>
          <p:cNvPr id="18" name="Shape 14"/>
          <p:cNvSpPr/>
          <p:nvPr/>
        </p:nvSpPr>
        <p:spPr>
          <a:xfrm>
            <a:off x="868680" y="4297680"/>
            <a:ext cx="3291840" cy="1097280"/>
          </a:xfrm>
          <a:prstGeom prst="roundRect">
            <a:avLst>
              <a:gd name="adj" fmla="val 12500"/>
            </a:avLst>
          </a:prstGeom>
          <a:solidFill>
            <a:srgbClr val="FFFFFF"/>
          </a:solidFill>
          <a:ln w="12700">
            <a:solidFill>
              <a:srgbClr val="E6E1D6"/>
            </a:solidFill>
            <a:prstDash val="solid"/>
          </a:ln>
        </p:spPr>
      </p:sp>
      <p:sp>
        <p:nvSpPr>
          <p:cNvPr id="19" name="Text 15"/>
          <p:cNvSpPr/>
          <p:nvPr/>
        </p:nvSpPr>
        <p:spPr>
          <a:xfrm>
            <a:off x="1051560" y="4297680"/>
            <a:ext cx="2926080" cy="1097280"/>
          </a:xfrm>
          <a:prstGeom prst="rect">
            <a:avLst/>
          </a:prstGeom>
          <a:noFill/>
          <a:ln/>
        </p:spPr>
        <p:txBody>
          <a:bodyPr wrap="square" lIns="0" tIns="0" rIns="0" bIns="0" rtlCol="0" anchor="ctr"/>
          <a:lstStyle/>
          <a:p>
            <a:pPr algn="ct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Year it was built</a:t>
            </a:r>
            <a:endParaRPr lang="en-US" sz="1900" dirty="0"/>
          </a:p>
        </p:txBody>
      </p:sp>
      <p:sp>
        <p:nvSpPr>
          <p:cNvPr id="20" name="Shape 16"/>
          <p:cNvSpPr/>
          <p:nvPr/>
        </p:nvSpPr>
        <p:spPr>
          <a:xfrm>
            <a:off x="4389120" y="4297680"/>
            <a:ext cx="3291840" cy="1097280"/>
          </a:xfrm>
          <a:prstGeom prst="roundRect">
            <a:avLst>
              <a:gd name="adj" fmla="val 12500"/>
            </a:avLst>
          </a:prstGeom>
          <a:solidFill>
            <a:srgbClr val="FFFFFF"/>
          </a:solidFill>
          <a:ln w="12700">
            <a:solidFill>
              <a:srgbClr val="E6E1D6"/>
            </a:solidFill>
            <a:prstDash val="solid"/>
          </a:ln>
        </p:spPr>
      </p:sp>
      <p:sp>
        <p:nvSpPr>
          <p:cNvPr id="21" name="Text 17"/>
          <p:cNvSpPr/>
          <p:nvPr/>
        </p:nvSpPr>
        <p:spPr>
          <a:xfrm>
            <a:off x="4572000" y="4297680"/>
            <a:ext cx="2926080" cy="1097280"/>
          </a:xfrm>
          <a:prstGeom prst="rect">
            <a:avLst/>
          </a:prstGeom>
          <a:noFill/>
          <a:ln/>
        </p:spPr>
        <p:txBody>
          <a:bodyPr wrap="square" lIns="0" tIns="0" rIns="0" bIns="0" rtlCol="0" anchor="ctr"/>
          <a:lstStyle/>
          <a:p>
            <a:pPr algn="ct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Today's weather</a:t>
            </a:r>
            <a:endParaRPr lang="en-US" sz="1900" dirty="0"/>
          </a:p>
        </p:txBody>
      </p:sp>
      <p:sp>
        <p:nvSpPr>
          <p:cNvPr id="22" name="Shape 18"/>
          <p:cNvSpPr/>
          <p:nvPr/>
        </p:nvSpPr>
        <p:spPr>
          <a:xfrm>
            <a:off x="7909560" y="4297680"/>
            <a:ext cx="3291840" cy="1097280"/>
          </a:xfrm>
          <a:prstGeom prst="roundRect">
            <a:avLst>
              <a:gd name="adj" fmla="val 12500"/>
            </a:avLst>
          </a:prstGeom>
          <a:solidFill>
            <a:srgbClr val="FFFFFF"/>
          </a:solidFill>
          <a:ln w="12700">
            <a:solidFill>
              <a:srgbClr val="E6E1D6"/>
            </a:solidFill>
            <a:prstDash val="solid"/>
          </a:ln>
        </p:spPr>
      </p:sp>
      <p:sp>
        <p:nvSpPr>
          <p:cNvPr id="23" name="Text 19"/>
          <p:cNvSpPr/>
          <p:nvPr/>
        </p:nvSpPr>
        <p:spPr>
          <a:xfrm>
            <a:off x="8092440" y="4297680"/>
            <a:ext cx="2926080" cy="1097280"/>
          </a:xfrm>
          <a:prstGeom prst="rect">
            <a:avLst/>
          </a:prstGeom>
          <a:noFill/>
          <a:ln/>
        </p:spPr>
        <p:txBody>
          <a:bodyPr wrap="square" lIns="0" tIns="0" rIns="0" bIns="0" rtlCol="0" anchor="ctr"/>
          <a:lstStyle/>
          <a:p>
            <a:pPr algn="ct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Name of the ranger who mapped it</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Attributes and class diagrams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class diagram shows the plan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600200"/>
            <a:ext cx="5120640" cy="502920"/>
          </a:xfrm>
          <a:prstGeom prst="rect">
            <a:avLst/>
          </a:prstGeom>
          <a:solidFill>
            <a:srgbClr val="0E7C6B"/>
          </a:solidFill>
          <a:ln w="12700">
            <a:solidFill>
              <a:srgbClr val="0E7C6B"/>
            </a:solidFill>
            <a:prstDash val="solid"/>
          </a:ln>
        </p:spPr>
      </p:sp>
      <p:sp>
        <p:nvSpPr>
          <p:cNvPr id="9" name="Text 5"/>
          <p:cNvSpPr/>
          <p:nvPr/>
        </p:nvSpPr>
        <p:spPr>
          <a:xfrm>
            <a:off x="548640" y="1600200"/>
            <a:ext cx="5120640" cy="502920"/>
          </a:xfrm>
          <a:prstGeom prst="rect">
            <a:avLst/>
          </a:prstGeom>
          <a:noFill/>
          <a:ln/>
        </p:spPr>
        <p:txBody>
          <a:bodyPr wrap="square" lIns="0" tIns="0" rIns="0" bIns="0" rtlCol="0" anchor="ctr"/>
          <a:lstStyle/>
          <a:p>
            <a:pPr algn="ctr" indent="0" marL="0">
              <a:buNone/>
            </a:pPr>
            <a:r>
              <a:rPr lang="en-US" sz="18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GameCharacter</a:t>
            </a:r>
            <a:endParaRPr lang="en-US" sz="1800" dirty="0"/>
          </a:p>
        </p:txBody>
      </p:sp>
      <p:sp>
        <p:nvSpPr>
          <p:cNvPr id="10" name="Shape 6"/>
          <p:cNvSpPr/>
          <p:nvPr/>
        </p:nvSpPr>
        <p:spPr>
          <a:xfrm>
            <a:off x="548640" y="2103120"/>
            <a:ext cx="5120640" cy="1426464"/>
          </a:xfrm>
          <a:prstGeom prst="rect">
            <a:avLst/>
          </a:prstGeom>
          <a:solidFill>
            <a:srgbClr val="FFFFFF"/>
          </a:solidFill>
          <a:ln w="12700">
            <a:solidFill>
              <a:srgbClr val="868F8A"/>
            </a:solidFill>
            <a:prstDash val="solid"/>
          </a:ln>
        </p:spPr>
      </p:sp>
      <p:sp>
        <p:nvSpPr>
          <p:cNvPr id="11" name="Text 7"/>
          <p:cNvSpPr/>
          <p:nvPr/>
        </p:nvSpPr>
        <p:spPr>
          <a:xfrm>
            <a:off x="777240" y="2240280"/>
            <a:ext cx="4754880" cy="1152144"/>
          </a:xfrm>
          <a:prstGeom prst="rect">
            <a:avLst/>
          </a:prstGeom>
          <a:noFill/>
          <a:ln/>
        </p:spPr>
        <p:txBody>
          <a:bodyPr wrap="square" lIns="0" tIns="0" rIns="0" bIns="0" rtlCol="0" anchor="t"/>
          <a:lstStyle/>
          <a:p>
            <a:pPr indent="0" marL="0">
              <a:lnSpc>
                <a:spcPct val="110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name</a:t>
            </a:r>
            <a:endParaRPr lang="en-US" sz="1700" dirty="0"/>
          </a:p>
          <a:p>
            <a:pPr indent="0" marL="0">
              <a:lnSpc>
                <a:spcPct val="110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health</a:t>
            </a:r>
            <a:endParaRPr lang="en-US" sz="1700" dirty="0"/>
          </a:p>
          <a:p>
            <a:pPr indent="0" marL="0">
              <a:lnSpc>
                <a:spcPct val="110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level</a:t>
            </a:r>
            <a:endParaRPr lang="en-US" sz="1700" dirty="0"/>
          </a:p>
        </p:txBody>
      </p:sp>
      <p:sp>
        <p:nvSpPr>
          <p:cNvPr id="12" name="Shape 8"/>
          <p:cNvSpPr/>
          <p:nvPr/>
        </p:nvSpPr>
        <p:spPr>
          <a:xfrm>
            <a:off x="548640" y="3529584"/>
            <a:ext cx="5120640" cy="1426464"/>
          </a:xfrm>
          <a:prstGeom prst="rect">
            <a:avLst/>
          </a:prstGeom>
          <a:solidFill>
            <a:srgbClr val="F4F1EA"/>
          </a:solidFill>
          <a:ln w="12700">
            <a:solidFill>
              <a:srgbClr val="868F8A"/>
            </a:solidFill>
            <a:prstDash val="solid"/>
          </a:ln>
        </p:spPr>
      </p:sp>
      <p:sp>
        <p:nvSpPr>
          <p:cNvPr id="13" name="Text 9"/>
          <p:cNvSpPr/>
          <p:nvPr/>
        </p:nvSpPr>
        <p:spPr>
          <a:xfrm>
            <a:off x="777240" y="3666744"/>
            <a:ext cx="4754880" cy="1152144"/>
          </a:xfrm>
          <a:prstGeom prst="rect">
            <a:avLst/>
          </a:prstGeom>
          <a:noFill/>
          <a:ln/>
        </p:spPr>
        <p:txBody>
          <a:bodyPr wrap="square" lIns="0" tIns="0" rIns="0" bIns="0" rtlCol="0" anchor="t"/>
          <a:lstStyle/>
          <a:p>
            <a:pPr indent="0" marL="0">
              <a:lnSpc>
                <a:spcPct val="110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void takeDamage(int amount)</a:t>
            </a:r>
            <a:endParaRPr lang="en-US" sz="1700" dirty="0"/>
          </a:p>
          <a:p>
            <a:pPr indent="0" marL="0">
              <a:lnSpc>
                <a:spcPct val="110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void heal()</a:t>
            </a:r>
            <a:endParaRPr lang="en-US" sz="1700" dirty="0"/>
          </a:p>
          <a:p>
            <a:pPr indent="0" marL="0">
              <a:lnSpc>
                <a:spcPct val="110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boolean isAlive()</a:t>
            </a:r>
            <a:endParaRPr lang="en-US" sz="1700" dirty="0"/>
          </a:p>
        </p:txBody>
      </p:sp>
      <p:sp>
        <p:nvSpPr>
          <p:cNvPr id="14" name="Shape 10"/>
          <p:cNvSpPr/>
          <p:nvPr/>
        </p:nvSpPr>
        <p:spPr>
          <a:xfrm>
            <a:off x="6126480" y="1600200"/>
            <a:ext cx="5513832" cy="1280160"/>
          </a:xfrm>
          <a:prstGeom prst="roundRect">
            <a:avLst>
              <a:gd name="adj" fmla="val 10714"/>
            </a:avLst>
          </a:prstGeom>
          <a:solidFill>
            <a:srgbClr val="DDF5EE"/>
          </a:solidFill>
          <a:ln w="12700">
            <a:solidFill>
              <a:srgbClr val="DDF5EE"/>
            </a:solidFill>
            <a:prstDash val="solid"/>
          </a:ln>
        </p:spPr>
      </p:sp>
      <p:sp>
        <p:nvSpPr>
          <p:cNvPr id="15" name="Text 11"/>
          <p:cNvSpPr/>
          <p:nvPr/>
        </p:nvSpPr>
        <p:spPr>
          <a:xfrm>
            <a:off x="6400800" y="1691640"/>
            <a:ext cx="5029200" cy="109728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Top: the class name</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What kind of object this is.</a:t>
            </a:r>
            <a:endParaRPr lang="en-US" sz="1600" dirty="0"/>
          </a:p>
        </p:txBody>
      </p:sp>
      <p:sp>
        <p:nvSpPr>
          <p:cNvPr id="16" name="Shape 12"/>
          <p:cNvSpPr/>
          <p:nvPr/>
        </p:nvSpPr>
        <p:spPr>
          <a:xfrm>
            <a:off x="6126480" y="2971800"/>
            <a:ext cx="5513832" cy="1280160"/>
          </a:xfrm>
          <a:prstGeom prst="roundRect">
            <a:avLst>
              <a:gd name="adj" fmla="val 10714"/>
            </a:avLst>
          </a:prstGeom>
          <a:solidFill>
            <a:srgbClr val="E3F0FF"/>
          </a:solidFill>
          <a:ln w="12700">
            <a:solidFill>
              <a:srgbClr val="E3F0FF"/>
            </a:solidFill>
            <a:prstDash val="solid"/>
          </a:ln>
        </p:spPr>
      </p:sp>
      <p:sp>
        <p:nvSpPr>
          <p:cNvPr id="17" name="Text 13"/>
          <p:cNvSpPr/>
          <p:nvPr/>
        </p:nvSpPr>
        <p:spPr>
          <a:xfrm>
            <a:off x="6400800" y="3063240"/>
            <a:ext cx="5029200" cy="109728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Middle: attributes</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Data each object keeps, written as type and name. Defined in the class, outside any method.</a:t>
            </a:r>
            <a:endParaRPr lang="en-US" sz="1600" dirty="0"/>
          </a:p>
        </p:txBody>
      </p:sp>
      <p:sp>
        <p:nvSpPr>
          <p:cNvPr id="18" name="Shape 14"/>
          <p:cNvSpPr/>
          <p:nvPr/>
        </p:nvSpPr>
        <p:spPr>
          <a:xfrm>
            <a:off x="6126480" y="4480560"/>
            <a:ext cx="5513832" cy="1280160"/>
          </a:xfrm>
          <a:prstGeom prst="roundRect">
            <a:avLst>
              <a:gd name="adj" fmla="val 10714"/>
            </a:avLst>
          </a:prstGeom>
          <a:solidFill>
            <a:srgbClr val="FFF5C7"/>
          </a:solidFill>
          <a:ln w="12700">
            <a:solidFill>
              <a:srgbClr val="FFF5C7"/>
            </a:solidFill>
            <a:prstDash val="solid"/>
          </a:ln>
        </p:spPr>
      </p:sp>
      <p:sp>
        <p:nvSpPr>
          <p:cNvPr id="19" name="Text 15"/>
          <p:cNvSpPr/>
          <p:nvPr/>
        </p:nvSpPr>
        <p:spPr>
          <a:xfrm>
            <a:off x="6400800" y="4572000"/>
            <a:ext cx="5029200" cy="109728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Bottom: behaviors</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What an object can do, written as method headers.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Instance variable or class variable?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822960" y="1600200"/>
            <a:ext cx="3200400" cy="1371600"/>
          </a:xfrm>
          <a:prstGeom prst="roundRect">
            <a:avLst>
              <a:gd name="adj" fmla="val 10000"/>
            </a:avLst>
          </a:prstGeom>
          <a:solidFill>
            <a:srgbClr val="FFFFFF"/>
          </a:solidFill>
          <a:ln w="12700">
            <a:solidFill>
              <a:srgbClr val="868F8A"/>
            </a:solidFill>
            <a:prstDash val="solid"/>
          </a:ln>
        </p:spPr>
      </p:sp>
      <p:sp>
        <p:nvSpPr>
          <p:cNvPr id="9" name="Text 5"/>
          <p:cNvSpPr/>
          <p:nvPr/>
        </p:nvSpPr>
        <p:spPr>
          <a:xfrm>
            <a:off x="1097280" y="173736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PLAYER OBJECT</a:t>
            </a:r>
            <a:endParaRPr lang="en-US" sz="1050" dirty="0"/>
          </a:p>
        </p:txBody>
      </p:sp>
      <p:sp>
        <p:nvSpPr>
          <p:cNvPr id="10" name="Text 6"/>
          <p:cNvSpPr/>
          <p:nvPr/>
        </p:nvSpPr>
        <p:spPr>
          <a:xfrm>
            <a:off x="1097280" y="2057400"/>
            <a:ext cx="2743200" cy="7772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name: "Kai"</a:t>
            </a:r>
            <a:endParaRPr lang="en-US" sz="1600" dirty="0"/>
          </a:p>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jerseyNumber: 7</a:t>
            </a:r>
            <a:endParaRPr lang="en-US" sz="1600" dirty="0"/>
          </a:p>
        </p:txBody>
      </p:sp>
      <p:sp>
        <p:nvSpPr>
          <p:cNvPr id="11" name="Shape 7"/>
          <p:cNvSpPr/>
          <p:nvPr/>
        </p:nvSpPr>
        <p:spPr>
          <a:xfrm>
            <a:off x="2423160" y="2971800"/>
            <a:ext cx="914" cy="320040"/>
          </a:xfrm>
          <a:prstGeom prst="line">
            <a:avLst/>
          </a:prstGeom>
          <a:noFill/>
          <a:ln w="19050">
            <a:solidFill>
              <a:srgbClr val="1F2B28"/>
            </a:solidFill>
            <a:prstDash val="solid"/>
          </a:ln>
        </p:spPr>
      </p:sp>
      <p:sp>
        <p:nvSpPr>
          <p:cNvPr id="12" name="Shape 8"/>
          <p:cNvSpPr/>
          <p:nvPr/>
        </p:nvSpPr>
        <p:spPr>
          <a:xfrm>
            <a:off x="4480560" y="1600200"/>
            <a:ext cx="3200400" cy="1371600"/>
          </a:xfrm>
          <a:prstGeom prst="roundRect">
            <a:avLst>
              <a:gd name="adj" fmla="val 10000"/>
            </a:avLst>
          </a:prstGeom>
          <a:solidFill>
            <a:srgbClr val="FFFFFF"/>
          </a:solidFill>
          <a:ln w="12700">
            <a:solidFill>
              <a:srgbClr val="868F8A"/>
            </a:solidFill>
            <a:prstDash val="solid"/>
          </a:ln>
        </p:spPr>
      </p:sp>
      <p:sp>
        <p:nvSpPr>
          <p:cNvPr id="13" name="Text 9"/>
          <p:cNvSpPr/>
          <p:nvPr/>
        </p:nvSpPr>
        <p:spPr>
          <a:xfrm>
            <a:off x="4754880" y="173736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PLAYER OBJECT</a:t>
            </a:r>
            <a:endParaRPr lang="en-US" sz="1050" dirty="0"/>
          </a:p>
        </p:txBody>
      </p:sp>
      <p:sp>
        <p:nvSpPr>
          <p:cNvPr id="14" name="Text 10"/>
          <p:cNvSpPr/>
          <p:nvPr/>
        </p:nvSpPr>
        <p:spPr>
          <a:xfrm>
            <a:off x="4754880" y="2057400"/>
            <a:ext cx="2743200" cy="7772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name: "Rosa"</a:t>
            </a:r>
            <a:endParaRPr lang="en-US" sz="1600" dirty="0"/>
          </a:p>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jerseyNumber: 23</a:t>
            </a:r>
            <a:endParaRPr lang="en-US" sz="1600" dirty="0"/>
          </a:p>
        </p:txBody>
      </p:sp>
      <p:sp>
        <p:nvSpPr>
          <p:cNvPr id="15" name="Shape 11"/>
          <p:cNvSpPr/>
          <p:nvPr/>
        </p:nvSpPr>
        <p:spPr>
          <a:xfrm>
            <a:off x="6080760" y="2971800"/>
            <a:ext cx="914" cy="320040"/>
          </a:xfrm>
          <a:prstGeom prst="line">
            <a:avLst/>
          </a:prstGeom>
          <a:noFill/>
          <a:ln w="19050">
            <a:solidFill>
              <a:srgbClr val="1F2B28"/>
            </a:solidFill>
            <a:prstDash val="solid"/>
          </a:ln>
        </p:spPr>
      </p:sp>
      <p:sp>
        <p:nvSpPr>
          <p:cNvPr id="16" name="Shape 12"/>
          <p:cNvSpPr/>
          <p:nvPr/>
        </p:nvSpPr>
        <p:spPr>
          <a:xfrm>
            <a:off x="8138160" y="1600200"/>
            <a:ext cx="3200400" cy="1371600"/>
          </a:xfrm>
          <a:prstGeom prst="roundRect">
            <a:avLst>
              <a:gd name="adj" fmla="val 10000"/>
            </a:avLst>
          </a:prstGeom>
          <a:solidFill>
            <a:srgbClr val="FFFFFF"/>
          </a:solidFill>
          <a:ln w="12700">
            <a:solidFill>
              <a:srgbClr val="868F8A"/>
            </a:solidFill>
            <a:prstDash val="solid"/>
          </a:ln>
        </p:spPr>
      </p:sp>
      <p:sp>
        <p:nvSpPr>
          <p:cNvPr id="17" name="Text 13"/>
          <p:cNvSpPr/>
          <p:nvPr/>
        </p:nvSpPr>
        <p:spPr>
          <a:xfrm>
            <a:off x="8412480" y="1737360"/>
            <a:ext cx="2743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PLAYER OBJECT</a:t>
            </a:r>
            <a:endParaRPr lang="en-US" sz="1050" dirty="0"/>
          </a:p>
        </p:txBody>
      </p:sp>
      <p:sp>
        <p:nvSpPr>
          <p:cNvPr id="18" name="Text 14"/>
          <p:cNvSpPr/>
          <p:nvPr/>
        </p:nvSpPr>
        <p:spPr>
          <a:xfrm>
            <a:off x="8412480" y="2057400"/>
            <a:ext cx="2743200" cy="7772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name: "Lee"</a:t>
            </a:r>
            <a:endParaRPr lang="en-US" sz="1600" dirty="0"/>
          </a:p>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jerseyNumber: 4</a:t>
            </a:r>
            <a:endParaRPr lang="en-US" sz="1600" dirty="0"/>
          </a:p>
        </p:txBody>
      </p:sp>
      <p:sp>
        <p:nvSpPr>
          <p:cNvPr id="19" name="Shape 15"/>
          <p:cNvSpPr/>
          <p:nvPr/>
        </p:nvSpPr>
        <p:spPr>
          <a:xfrm>
            <a:off x="9738360" y="2971800"/>
            <a:ext cx="914" cy="320040"/>
          </a:xfrm>
          <a:prstGeom prst="line">
            <a:avLst/>
          </a:prstGeom>
          <a:noFill/>
          <a:ln w="19050">
            <a:solidFill>
              <a:srgbClr val="1F2B28"/>
            </a:solidFill>
            <a:prstDash val="solid"/>
          </a:ln>
        </p:spPr>
      </p:sp>
      <p:sp>
        <p:nvSpPr>
          <p:cNvPr id="20" name="Shape 16"/>
          <p:cNvSpPr/>
          <p:nvPr/>
        </p:nvSpPr>
        <p:spPr>
          <a:xfrm>
            <a:off x="2423160" y="3291840"/>
            <a:ext cx="7315200" cy="914"/>
          </a:xfrm>
          <a:prstGeom prst="line">
            <a:avLst/>
          </a:prstGeom>
          <a:noFill/>
          <a:ln w="19050">
            <a:solidFill>
              <a:srgbClr val="1F2B28"/>
            </a:solidFill>
            <a:prstDash val="solid"/>
          </a:ln>
        </p:spPr>
      </p:sp>
      <p:sp>
        <p:nvSpPr>
          <p:cNvPr id="21" name="Shape 17"/>
          <p:cNvSpPr/>
          <p:nvPr/>
        </p:nvSpPr>
        <p:spPr>
          <a:xfrm>
            <a:off x="6080760" y="3291840"/>
            <a:ext cx="914" cy="228600"/>
          </a:xfrm>
          <a:prstGeom prst="line">
            <a:avLst/>
          </a:prstGeom>
          <a:noFill/>
          <a:ln w="19050">
            <a:solidFill>
              <a:srgbClr val="1F2B28"/>
            </a:solidFill>
            <a:prstDash val="solid"/>
          </a:ln>
        </p:spPr>
      </p:sp>
      <p:sp>
        <p:nvSpPr>
          <p:cNvPr id="22" name="Shape 18"/>
          <p:cNvSpPr/>
          <p:nvPr/>
        </p:nvSpPr>
        <p:spPr>
          <a:xfrm>
            <a:off x="4023360" y="3520440"/>
            <a:ext cx="4114800" cy="822960"/>
          </a:xfrm>
          <a:prstGeom prst="roundRect">
            <a:avLst>
              <a:gd name="adj" fmla="val 16667"/>
            </a:avLst>
          </a:prstGeom>
          <a:solidFill>
            <a:srgbClr val="FFF5C7"/>
          </a:solidFill>
          <a:ln w="15875">
            <a:solidFill>
              <a:srgbClr val="F2B705"/>
            </a:solidFill>
            <a:prstDash val="solid"/>
          </a:ln>
        </p:spPr>
      </p:sp>
      <p:sp>
        <p:nvSpPr>
          <p:cNvPr id="23" name="Text 19"/>
          <p:cNvSpPr/>
          <p:nvPr/>
        </p:nvSpPr>
        <p:spPr>
          <a:xfrm>
            <a:off x="4023360" y="3520440"/>
            <a:ext cx="4114800" cy="822960"/>
          </a:xfrm>
          <a:prstGeom prst="rect">
            <a:avLst/>
          </a:prstGeom>
          <a:noFill/>
          <a:ln/>
        </p:spPr>
        <p:txBody>
          <a:bodyPr wrap="square" lIns="0" tIns="0" rIns="0" bIns="0" rtlCol="0" anchor="ctr"/>
          <a:lstStyle/>
          <a:p>
            <a:pPr algn="ct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teamName: "Comets"</a:t>
            </a:r>
            <a:endParaRPr lang="en-US" sz="1600" dirty="0"/>
          </a:p>
          <a:p>
            <a:pPr algn="ct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one value, shared by all</a:t>
            </a:r>
            <a:endParaRPr lang="en-US" sz="1600" dirty="0"/>
          </a:p>
        </p:txBody>
      </p:sp>
      <p:sp>
        <p:nvSpPr>
          <p:cNvPr id="24" name="Shape 20"/>
          <p:cNvSpPr/>
          <p:nvPr/>
        </p:nvSpPr>
        <p:spPr>
          <a:xfrm>
            <a:off x="548640" y="4617720"/>
            <a:ext cx="5486400" cy="1371600"/>
          </a:xfrm>
          <a:prstGeom prst="roundRect">
            <a:avLst>
              <a:gd name="adj" fmla="val 13333"/>
            </a:avLst>
          </a:prstGeom>
          <a:solidFill>
            <a:srgbClr val="DDF5EE"/>
          </a:solidFill>
          <a:ln w="12700">
            <a:solidFill>
              <a:srgbClr val="DDF5EE"/>
            </a:solidFill>
            <a:prstDash val="solid"/>
          </a:ln>
        </p:spPr>
      </p:sp>
      <p:sp>
        <p:nvSpPr>
          <p:cNvPr id="25" name="Text 21"/>
          <p:cNvSpPr/>
          <p:nvPr/>
        </p:nvSpPr>
        <p:spPr>
          <a:xfrm>
            <a:off x="868680" y="4754880"/>
            <a:ext cx="4892040" cy="109728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Instance variable: </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each object has its own copy. Changing Kai's number changes only Kai.</a:t>
            </a:r>
            <a:endParaRPr lang="en-US" sz="1600" dirty="0"/>
          </a:p>
        </p:txBody>
      </p:sp>
      <p:sp>
        <p:nvSpPr>
          <p:cNvPr id="26" name="Shape 22"/>
          <p:cNvSpPr/>
          <p:nvPr/>
        </p:nvSpPr>
        <p:spPr>
          <a:xfrm>
            <a:off x="6172200" y="4617720"/>
            <a:ext cx="5468112" cy="1371600"/>
          </a:xfrm>
          <a:prstGeom prst="roundRect">
            <a:avLst>
              <a:gd name="adj" fmla="val 13333"/>
            </a:avLst>
          </a:prstGeom>
          <a:solidFill>
            <a:srgbClr val="FFF5C7"/>
          </a:solidFill>
          <a:ln w="12700">
            <a:solidFill>
              <a:srgbClr val="FFF5C7"/>
            </a:solidFill>
            <a:prstDash val="solid"/>
          </a:ln>
        </p:spPr>
      </p:sp>
      <p:sp>
        <p:nvSpPr>
          <p:cNvPr id="27" name="Text 23"/>
          <p:cNvSpPr/>
          <p:nvPr/>
        </p:nvSpPr>
        <p:spPr>
          <a:xfrm>
            <a:off x="6492240" y="4754880"/>
            <a:ext cx="4873752" cy="109728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Class variable: </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one copy shared by every object. Rename the team once and every player sees it.</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"Every object has one" does not make it shared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test is not "does every object have this?" It is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"should every object have the same value?"</a:t>
            </a:r>
            <a:endParaRPr lang="en-US" sz="1800" dirty="0"/>
          </a:p>
        </p:txBody>
      </p:sp>
      <p:sp>
        <p:nvSpPr>
          <p:cNvPr id="11" name="Shape 6"/>
          <p:cNvSpPr/>
          <p:nvPr/>
        </p:nvSpPr>
        <p:spPr>
          <a:xfrm>
            <a:off x="548640" y="2834640"/>
            <a:ext cx="5394960" cy="3108960"/>
          </a:xfrm>
          <a:prstGeom prst="roundRect">
            <a:avLst>
              <a:gd name="adj" fmla="val 5882"/>
            </a:avLst>
          </a:prstGeom>
          <a:solidFill>
            <a:srgbClr val="FFFFFF"/>
          </a:solidFill>
          <a:ln w="12700">
            <a:solidFill>
              <a:srgbClr val="E6E1D6"/>
            </a:solidFill>
            <a:prstDash val="solid"/>
          </a:ln>
        </p:spPr>
      </p:sp>
      <p:sp>
        <p:nvSpPr>
          <p:cNvPr id="12" name="Text 7"/>
          <p:cNvSpPr/>
          <p:nvPr/>
        </p:nvSpPr>
        <p:spPr>
          <a:xfrm>
            <a:off x="868680" y="3063240"/>
            <a:ext cx="475488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HEALTH AS A CLASS VARIABLE</a:t>
            </a:r>
            <a:endParaRPr lang="en-US" sz="1050" dirty="0"/>
          </a:p>
        </p:txBody>
      </p:sp>
      <p:sp>
        <p:nvSpPr>
          <p:cNvPr id="13" name="Text 8"/>
          <p:cNvSpPr/>
          <p:nvPr/>
        </p:nvSpPr>
        <p:spPr>
          <a:xfrm>
            <a:off x="868680" y="3474720"/>
            <a:ext cx="4754880" cy="2194560"/>
          </a:xfrm>
          <a:prstGeom prst="rect">
            <a:avLst/>
          </a:prstGeom>
          <a:noFill/>
          <a:ln/>
        </p:spPr>
        <p:txBody>
          <a:bodyPr wrap="square" lIns="0" tIns="0" rIns="0" bIns="0" rtlCol="0" anchor="t"/>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The dragon hits Ada for 30. There is only one health value, so Ada, Ben, and Cy all drop by 30 at once.</a:t>
            </a:r>
            <a:endParaRPr lang="en-US" sz="2000" dirty="0"/>
          </a:p>
        </p:txBody>
      </p:sp>
      <p:sp>
        <p:nvSpPr>
          <p:cNvPr id="14" name="Shape 9"/>
          <p:cNvSpPr/>
          <p:nvPr/>
        </p:nvSpPr>
        <p:spPr>
          <a:xfrm>
            <a:off x="6263640" y="2834640"/>
            <a:ext cx="5394960" cy="3108960"/>
          </a:xfrm>
          <a:prstGeom prst="roundRect">
            <a:avLst>
              <a:gd name="adj" fmla="val 5882"/>
            </a:avLst>
          </a:prstGeom>
          <a:solidFill>
            <a:srgbClr val="FFFFFF"/>
          </a:solidFill>
          <a:ln w="12700">
            <a:solidFill>
              <a:srgbClr val="E6E1D6"/>
            </a:solidFill>
            <a:prstDash val="solid"/>
          </a:ln>
        </p:spPr>
      </p:sp>
      <p:sp>
        <p:nvSpPr>
          <p:cNvPr id="15" name="Text 10"/>
          <p:cNvSpPr/>
          <p:nvPr/>
        </p:nvSpPr>
        <p:spPr>
          <a:xfrm>
            <a:off x="6583680" y="3063240"/>
            <a:ext cx="47548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HEALTH AS AN INSTANCE VARIABLE</a:t>
            </a:r>
            <a:endParaRPr lang="en-US" sz="1050" dirty="0"/>
          </a:p>
        </p:txBody>
      </p:sp>
      <p:sp>
        <p:nvSpPr>
          <p:cNvPr id="16" name="Text 11"/>
          <p:cNvSpPr/>
          <p:nvPr/>
        </p:nvSpPr>
        <p:spPr>
          <a:xfrm>
            <a:off x="6583680" y="3474720"/>
            <a:ext cx="4754880" cy="2194560"/>
          </a:xfrm>
          <a:prstGeom prst="rect">
            <a:avLst/>
          </a:prstGeom>
          <a:noFill/>
          <a:ln/>
        </p:spPr>
        <p:txBody>
          <a:bodyPr wrap="square" lIns="0" tIns="0" rIns="0" bIns="0" rtlCol="0" anchor="t"/>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The dragon hits Ada for 30. Only Ada's health drops. Ben and Cy keep their own values.</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Instance or class?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Mark each HotelRoom attribute: instance or class?</a:t>
            </a:r>
            <a:endParaRPr lang="en-US" sz="22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868680" y="2971800"/>
          <a:ext cx="6858000" cy="914400"/>
        </p:xfrm>
        <a:graphic>
          <a:graphicData uri="http://schemas.openxmlformats.org/drawingml/2006/table">
            <a:tbl>
              <a:tblPr/>
              <a:tblGrid>
                <a:gridCol w="3657600"/>
                <a:gridCol w="3200400"/>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Attribute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Instance or class?</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roomNumber</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boolean occupied</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String hotelName</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checkoutHour</a:t>
                      </a:r>
                      <a:endParaRPr lang="en-US" sz="17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3" name="Text 8"/>
          <p:cNvSpPr/>
          <p:nvPr/>
        </p:nvSpPr>
        <p:spPr>
          <a:xfrm>
            <a:off x="8046720" y="3063240"/>
            <a:ext cx="3291840" cy="237744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Every room in this hotel has the same checkout hour. Ask of each attribute: should every room hold the same value?</a:t>
            </a:r>
            <a:endParaRPr lang="en-US" sz="1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Procedural abstraction</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Break a big job into named steps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4754880" cy="2148840"/>
          </a:xfrm>
          <a:prstGeom prst="roundRect">
            <a:avLst>
              <a:gd name="adj" fmla="val 5106"/>
            </a:avLst>
          </a:prstGeom>
          <a:solidFill>
            <a:srgbClr val="EEF3F1"/>
          </a:solidFill>
          <a:ln w="12700">
            <a:solidFill>
              <a:srgbClr val="E6E1D6"/>
            </a:solidFill>
            <a:prstDash val="solid"/>
          </a:ln>
        </p:spPr>
      </p:sp>
      <p:sp>
        <p:nvSpPr>
          <p:cNvPr id="9" name="Text 5"/>
          <p:cNvSpPr/>
          <p:nvPr/>
        </p:nvSpPr>
        <p:spPr>
          <a:xfrm>
            <a:off x="822960" y="1737360"/>
            <a:ext cx="42062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INSIDE MAIN: READS LIKE A PLAN</a:t>
            </a:r>
            <a:endParaRPr lang="en-US" sz="1050" dirty="0"/>
          </a:p>
        </p:txBody>
      </p:sp>
      <p:sp>
        <p:nvSpPr>
          <p:cNvPr id="10" name="Text 6"/>
          <p:cNvSpPr/>
          <p:nvPr/>
        </p:nvSpPr>
        <p:spPr>
          <a:xfrm>
            <a:off x="822960" y="2057400"/>
            <a:ext cx="4206240" cy="1463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avg = average(90, 80);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grade = letter(avg);</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printReport(avg, grade);</a:t>
            </a:r>
            <a:endParaRPr lang="en-US" sz="1500" dirty="0"/>
          </a:p>
        </p:txBody>
      </p:sp>
      <p:sp>
        <p:nvSpPr>
          <p:cNvPr id="11" name="Shape 7"/>
          <p:cNvSpPr/>
          <p:nvPr/>
        </p:nvSpPr>
        <p:spPr>
          <a:xfrm>
            <a:off x="5486400" y="1554480"/>
            <a:ext cx="6153912" cy="4434840"/>
          </a:xfrm>
          <a:prstGeom prst="roundRect">
            <a:avLst>
              <a:gd name="adj" fmla="val 2474"/>
            </a:avLst>
          </a:prstGeom>
          <a:solidFill>
            <a:srgbClr val="EEF3F1"/>
          </a:solidFill>
          <a:ln w="12700">
            <a:solidFill>
              <a:srgbClr val="E6E1D6"/>
            </a:solidFill>
            <a:prstDash val="solid"/>
          </a:ln>
        </p:spPr>
      </p:sp>
      <p:sp>
        <p:nvSpPr>
          <p:cNvPr id="12" name="Text 8"/>
          <p:cNvSpPr/>
          <p:nvPr/>
        </p:nvSpPr>
        <p:spPr>
          <a:xfrm>
            <a:off x="5760720" y="1737360"/>
            <a:ext cx="560527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HELPER METHODS (PRINTREPORT NOT SHOWN)</a:t>
            </a:r>
            <a:endParaRPr lang="en-US" sz="1050" dirty="0"/>
          </a:p>
        </p:txBody>
      </p:sp>
      <p:sp>
        <p:nvSpPr>
          <p:cNvPr id="13" name="Text 9"/>
          <p:cNvSpPr/>
          <p:nvPr/>
        </p:nvSpPr>
        <p:spPr>
          <a:xfrm>
            <a:off x="5760720" y="2057400"/>
            <a:ext cx="5605272" cy="37490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double average(int a, int b)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(a + b) / 2.0;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String letter(double avg)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(avg &gt;= 90)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"A";</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if (avg &gt;= 80)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"B";</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"C or below";</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548640" y="3840480"/>
            <a:ext cx="4754880" cy="1051560"/>
          </a:xfrm>
          <a:prstGeom prst="roundRect">
            <a:avLst>
              <a:gd name="adj" fmla="val 10435"/>
            </a:avLst>
          </a:prstGeom>
          <a:solidFill>
            <a:srgbClr val="1F2B28"/>
          </a:solidFill>
          <a:ln w="12700">
            <a:solidFill>
              <a:srgbClr val="1F2B28"/>
            </a:solidFill>
            <a:prstDash val="solid"/>
          </a:ln>
        </p:spPr>
      </p:sp>
      <p:sp>
        <p:nvSpPr>
          <p:cNvPr id="15" name="Text 11"/>
          <p:cNvSpPr/>
          <p:nvPr/>
        </p:nvSpPr>
        <p:spPr>
          <a:xfrm>
            <a:off x="822960" y="3977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822960" y="4251960"/>
            <a:ext cx="4206240" cy="5486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Average: 85.0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Grade: B</a:t>
            </a:r>
            <a:endParaRPr lang="en-US" sz="2000" dirty="0"/>
          </a:p>
        </p:txBody>
      </p:sp>
      <p:sp>
        <p:nvSpPr>
          <p:cNvPr id="17" name="Shape 13"/>
          <p:cNvSpPr/>
          <p:nvPr/>
        </p:nvSpPr>
        <p:spPr>
          <a:xfrm>
            <a:off x="548640" y="5029200"/>
            <a:ext cx="4754880" cy="960120"/>
          </a:xfrm>
          <a:prstGeom prst="roundRect">
            <a:avLst>
              <a:gd name="adj" fmla="val 19048"/>
            </a:avLst>
          </a:prstGeom>
          <a:solidFill>
            <a:srgbClr val="E3F0FF"/>
          </a:solidFill>
          <a:ln w="12700">
            <a:solidFill>
              <a:srgbClr val="E3F0FF"/>
            </a:solidFill>
            <a:prstDash val="solid"/>
          </a:ln>
        </p:spPr>
      </p:sp>
      <p:sp>
        <p:nvSpPr>
          <p:cNvPr id="18" name="Text 14"/>
          <p:cNvSpPr/>
          <p:nvPr/>
        </p:nvSpPr>
        <p:spPr>
          <a:xfrm>
            <a:off x="868680" y="5166360"/>
            <a:ext cx="4160520" cy="685800"/>
          </a:xfrm>
          <a:prstGeom prst="rect">
            <a:avLst/>
          </a:prstGeom>
          <a:noFill/>
          <a:ln/>
        </p:spPr>
        <p:txBody>
          <a:bodyPr wrap="square" lIns="0" tIns="0" rIns="0" bIns="0" rtlCol="0" anchor="ctr"/>
          <a:lstStyle/>
          <a:p>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Method decomposition: </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one method for each smaller behavior, named for what it does.</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Copies become one method with a parameter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54480"/>
            <a:ext cx="4023360" cy="3108960"/>
          </a:xfrm>
          <a:prstGeom prst="roundRect">
            <a:avLst>
              <a:gd name="adj" fmla="val 3529"/>
            </a:avLst>
          </a:prstGeom>
          <a:solidFill>
            <a:srgbClr val="EEF3F1"/>
          </a:solidFill>
          <a:ln w="12700">
            <a:solidFill>
              <a:srgbClr val="E6E1D6"/>
            </a:solidFill>
            <a:prstDash val="solid"/>
          </a:ln>
        </p:spPr>
      </p:sp>
      <p:sp>
        <p:nvSpPr>
          <p:cNvPr id="9" name="Text 5"/>
          <p:cNvSpPr/>
          <p:nvPr/>
        </p:nvSpPr>
        <p:spPr>
          <a:xfrm>
            <a:off x="822960" y="1737360"/>
            <a:ext cx="34747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BEFORE: DUPLICATED CODE</a:t>
            </a:r>
            <a:endParaRPr lang="en-US" sz="1050" dirty="0"/>
          </a:p>
        </p:txBody>
      </p:sp>
      <p:sp>
        <p:nvSpPr>
          <p:cNvPr id="10" name="Text 6"/>
          <p:cNvSpPr/>
          <p:nvPr/>
        </p:nvSpPr>
        <p:spPr>
          <a:xfrm>
            <a:off x="822960" y="2057400"/>
            <a:ext cx="3474720" cy="2423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quiz1 = 90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(quiz1 &gt; 100)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quiz1 = 100;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quiz2 = 98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(quiz2 &gt; 100)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quiz2 = 100;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4754880" y="1554480"/>
            <a:ext cx="6885432" cy="3108960"/>
          </a:xfrm>
          <a:prstGeom prst="roundRect">
            <a:avLst>
              <a:gd name="adj" fmla="val 3529"/>
            </a:avLst>
          </a:prstGeom>
          <a:solidFill>
            <a:srgbClr val="EEF3F1"/>
          </a:solidFill>
          <a:ln w="12700">
            <a:solidFill>
              <a:srgbClr val="E6E1D6"/>
            </a:solidFill>
            <a:prstDash val="solid"/>
          </a:ln>
        </p:spPr>
      </p:sp>
      <p:sp>
        <p:nvSpPr>
          <p:cNvPr id="12" name="Text 8"/>
          <p:cNvSpPr/>
          <p:nvPr/>
        </p:nvSpPr>
        <p:spPr>
          <a:xfrm>
            <a:off x="5029200" y="1737360"/>
            <a:ext cx="63367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AFTER: ONE GENERAL METHOD</a:t>
            </a:r>
            <a:endParaRPr lang="en-US" sz="1050" dirty="0"/>
          </a:p>
        </p:txBody>
      </p:sp>
      <p:sp>
        <p:nvSpPr>
          <p:cNvPr id="13" name="Text 9"/>
          <p:cNvSpPr/>
          <p:nvPr/>
        </p:nvSpPr>
        <p:spPr>
          <a:xfrm>
            <a:off x="5029200" y="2057400"/>
            <a:ext cx="6336792" cy="24231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curve(int score)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curved = score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(curved &gt; 100)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curved = 100;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curved;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10"/>
          <p:cNvSpPr/>
          <p:nvPr/>
        </p:nvSpPr>
        <p:spPr>
          <a:xfrm>
            <a:off x="548640" y="4800600"/>
            <a:ext cx="4480560" cy="1371600"/>
          </a:xfrm>
          <a:prstGeom prst="roundRect">
            <a:avLst>
              <a:gd name="adj" fmla="val 8000"/>
            </a:avLst>
          </a:prstGeom>
          <a:solidFill>
            <a:srgbClr val="EEF3F1"/>
          </a:solidFill>
          <a:ln w="12700">
            <a:solidFill>
              <a:srgbClr val="E6E1D6"/>
            </a:solidFill>
            <a:prstDash val="solid"/>
          </a:ln>
        </p:spPr>
      </p:sp>
      <p:sp>
        <p:nvSpPr>
          <p:cNvPr id="15" name="Text 11"/>
          <p:cNvSpPr/>
          <p:nvPr/>
        </p:nvSpPr>
        <p:spPr>
          <a:xfrm>
            <a:off x="822960" y="4983480"/>
            <a:ext cx="3931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CALLS</a:t>
            </a:r>
            <a:endParaRPr lang="en-US" sz="1050" dirty="0"/>
          </a:p>
        </p:txBody>
      </p:sp>
      <p:sp>
        <p:nvSpPr>
          <p:cNvPr id="16" name="Text 12"/>
          <p:cNvSpPr/>
          <p:nvPr/>
        </p:nvSpPr>
        <p:spPr>
          <a:xfrm>
            <a:off x="822960" y="5303520"/>
            <a:ext cx="3931920" cy="685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System.out.println(curve(90));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System.out.println(curve(98));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System.out.println(curve(61));</a:t>
            </a:r>
            <a:endParaRPr lang="en-US" sz="1500" dirty="0"/>
          </a:p>
        </p:txBody>
      </p:sp>
      <p:sp>
        <p:nvSpPr>
          <p:cNvPr id="17" name="Shape 13"/>
          <p:cNvSpPr/>
          <p:nvPr/>
        </p:nvSpPr>
        <p:spPr>
          <a:xfrm>
            <a:off x="5166360" y="4800600"/>
            <a:ext cx="1600200" cy="1371600"/>
          </a:xfrm>
          <a:prstGeom prst="roundRect">
            <a:avLst>
              <a:gd name="adj" fmla="val 8000"/>
            </a:avLst>
          </a:prstGeom>
          <a:solidFill>
            <a:srgbClr val="1F2B28"/>
          </a:solidFill>
          <a:ln w="12700">
            <a:solidFill>
              <a:srgbClr val="1F2B28"/>
            </a:solidFill>
            <a:prstDash val="solid"/>
          </a:ln>
        </p:spPr>
      </p:sp>
      <p:sp>
        <p:nvSpPr>
          <p:cNvPr id="18" name="Text 14"/>
          <p:cNvSpPr/>
          <p:nvPr/>
        </p:nvSpPr>
        <p:spPr>
          <a:xfrm>
            <a:off x="5440680" y="49377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5440680" y="5212080"/>
            <a:ext cx="1051560" cy="868680"/>
          </a:xfrm>
          <a:prstGeom prst="rect">
            <a:avLst/>
          </a:prstGeom>
          <a:noFill/>
          <a:ln/>
        </p:spPr>
        <p:txBody>
          <a:bodyPr wrap="square" lIns="0" tIns="0" rIns="0" bIns="0" rtlCol="0" anchor="t"/>
          <a:lstStyle/>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95</a:t>
            </a:r>
            <a:endParaRPr lang="en-US" sz="1800" dirty="0"/>
          </a:p>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100</a:t>
            </a:r>
            <a:endParaRPr lang="en-US" sz="1800" dirty="0"/>
          </a:p>
          <a:p>
            <a:pPr indent="0" marL="0">
              <a:buNone/>
            </a:pPr>
            <a:r>
              <a:rPr lang="en-US" sz="1800" dirty="0">
                <a:solidFill>
                  <a:srgbClr val="E9F7F2"/>
                </a:solidFill>
                <a:latin typeface="Atkinson Hyperlegible Mono" pitchFamily="34" charset="0"/>
                <a:ea typeface="Atkinson Hyperlegible Mono" pitchFamily="34" charset="-122"/>
                <a:cs typeface="Atkinson Hyperlegible Mono" pitchFamily="34" charset="-120"/>
              </a:rPr>
              <a:t>66</a:t>
            </a:r>
            <a:endParaRPr lang="en-US" sz="1800" dirty="0"/>
          </a:p>
        </p:txBody>
      </p:sp>
      <p:sp>
        <p:nvSpPr>
          <p:cNvPr id="20" name="Shape 16"/>
          <p:cNvSpPr/>
          <p:nvPr/>
        </p:nvSpPr>
        <p:spPr>
          <a:xfrm>
            <a:off x="6766560" y="4800600"/>
            <a:ext cx="4873752" cy="1371600"/>
          </a:xfrm>
          <a:prstGeom prst="roundRect">
            <a:avLst>
              <a:gd name="adj" fmla="val 13333"/>
            </a:avLst>
          </a:prstGeom>
          <a:solidFill>
            <a:srgbClr val="E3F0FF"/>
          </a:solidFill>
          <a:ln w="12700">
            <a:solidFill>
              <a:srgbClr val="E3F0FF"/>
            </a:solidFill>
            <a:prstDash val="solid"/>
          </a:ln>
        </p:spPr>
      </p:sp>
      <p:sp>
        <p:nvSpPr>
          <p:cNvPr id="21" name="Text 17"/>
          <p:cNvSpPr/>
          <p:nvPr/>
        </p:nvSpPr>
        <p:spPr>
          <a:xfrm>
            <a:off x="7086600" y="4937760"/>
            <a:ext cx="4279392" cy="10972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parameter</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lets one method work for many values. Write it once, call it many times: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code reuse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Change how it works, not what it promises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54480"/>
            <a:ext cx="493776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43891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NEW INSIDE, SAME SIGNATURE</a:t>
            </a:r>
            <a:endParaRPr lang="en-US" sz="1050" dirty="0"/>
          </a:p>
        </p:txBody>
      </p:sp>
      <p:sp>
        <p:nvSpPr>
          <p:cNvPr id="10" name="Text 6"/>
          <p:cNvSpPr/>
          <p:nvPr/>
        </p:nvSpPr>
        <p:spPr>
          <a:xfrm>
            <a:off x="822960" y="2057400"/>
            <a:ext cx="4389120" cy="1828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curve(int score)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(score &gt;= 95)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100;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score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4206240"/>
            <a:ext cx="4937760" cy="685800"/>
          </a:xfrm>
          <a:prstGeom prst="roundRect">
            <a:avLst>
              <a:gd name="adj" fmla="val 16000"/>
            </a:avLst>
          </a:prstGeom>
          <a:solidFill>
            <a:srgbClr val="DDF5EE"/>
          </a:solidFill>
          <a:ln w="12700">
            <a:solidFill>
              <a:srgbClr val="DDF5EE"/>
            </a:solidFill>
            <a:prstDash val="solid"/>
          </a:ln>
        </p:spPr>
      </p:sp>
      <p:sp>
        <p:nvSpPr>
          <p:cNvPr id="12" name="Text 8"/>
          <p:cNvSpPr/>
          <p:nvPr/>
        </p:nvSpPr>
        <p:spPr>
          <a:xfrm>
            <a:off x="822960" y="4206240"/>
            <a:ext cx="4572000" cy="685800"/>
          </a:xfrm>
          <a:prstGeom prst="rect">
            <a:avLst/>
          </a:prstGeom>
          <a:noFill/>
          <a:ln/>
        </p:spPr>
        <p:txBody>
          <a:bodyPr wrap="square" lIns="0" tIns="0" rIns="0" bIns="0" rtlCol="0" anchor="ct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Safe: </a:t>
            </a:r>
            <a:pPr indent="0" marL="0">
              <a:buNone/>
            </a:pPr>
            <a:r>
              <a:rPr lang="en-US" sz="1700" dirty="0">
                <a:solidFill>
                  <a:srgbClr val="0B5A4D"/>
                </a:solidFill>
                <a:latin typeface="Atkinson Hyperlegible Next" pitchFamily="34" charset="0"/>
                <a:ea typeface="Atkinson Hyperlegible Next" pitchFamily="34" charset="-122"/>
                <a:cs typeface="Atkinson Hyperlegible Next" pitchFamily="34" charset="-120"/>
              </a:rPr>
              <a:t>same results, callers never notice</a:t>
            </a:r>
            <a:endParaRPr lang="en-US" sz="1700" dirty="0"/>
          </a:p>
        </p:txBody>
      </p:sp>
      <p:sp>
        <p:nvSpPr>
          <p:cNvPr id="13" name="Shape 9"/>
          <p:cNvSpPr/>
          <p:nvPr/>
        </p:nvSpPr>
        <p:spPr>
          <a:xfrm>
            <a:off x="5669280" y="1554480"/>
            <a:ext cx="5971032" cy="1417320"/>
          </a:xfrm>
          <a:prstGeom prst="roundRect">
            <a:avLst>
              <a:gd name="adj" fmla="val 7742"/>
            </a:avLst>
          </a:prstGeom>
          <a:solidFill>
            <a:srgbClr val="EEF3F1"/>
          </a:solidFill>
          <a:ln w="12700">
            <a:solidFill>
              <a:srgbClr val="E6E1D6"/>
            </a:solidFill>
            <a:prstDash val="solid"/>
          </a:ln>
        </p:spPr>
      </p:sp>
      <p:sp>
        <p:nvSpPr>
          <p:cNvPr id="14" name="Text 10"/>
          <p:cNvSpPr/>
          <p:nvPr/>
        </p:nvSpPr>
        <p:spPr>
          <a:xfrm>
            <a:off x="5943600" y="1737360"/>
            <a:ext cx="5422392"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NEW SIGNATURE, OLD CALL CURVE(90)</a:t>
            </a:r>
            <a:endParaRPr lang="en-US" sz="1050" dirty="0"/>
          </a:p>
        </p:txBody>
      </p:sp>
      <p:sp>
        <p:nvSpPr>
          <p:cNvPr id="15" name="Text 11"/>
          <p:cNvSpPr/>
          <p:nvPr/>
        </p:nvSpPr>
        <p:spPr>
          <a:xfrm>
            <a:off x="5943600" y="2057400"/>
            <a:ext cx="5422392" cy="7315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curve(int score, int add)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score + add;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6" name="Shape 12"/>
          <p:cNvSpPr/>
          <p:nvPr/>
        </p:nvSpPr>
        <p:spPr>
          <a:xfrm>
            <a:off x="5669280" y="3108960"/>
            <a:ext cx="5971032" cy="1783080"/>
          </a:xfrm>
          <a:prstGeom prst="roundRect">
            <a:avLst>
              <a:gd name="adj" fmla="val 6154"/>
            </a:avLst>
          </a:prstGeom>
          <a:solidFill>
            <a:srgbClr val="1F2B28"/>
          </a:solidFill>
          <a:ln w="12700">
            <a:solidFill>
              <a:srgbClr val="1F2B28"/>
            </a:solidFill>
            <a:prstDash val="solid"/>
          </a:ln>
        </p:spPr>
      </p:sp>
      <p:sp>
        <p:nvSpPr>
          <p:cNvPr id="17" name="Text 13"/>
          <p:cNvSpPr/>
          <p:nvPr/>
        </p:nvSpPr>
        <p:spPr>
          <a:xfrm>
            <a:off x="5943600" y="32461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8" name="Text 14"/>
          <p:cNvSpPr/>
          <p:nvPr/>
        </p:nvSpPr>
        <p:spPr>
          <a:xfrm>
            <a:off x="5943600" y="3520440"/>
            <a:ext cx="5422392" cy="128016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Curve.java:3: error: method curve in class</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Curve cannot be applied to given types;</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  required: int,int</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  found:    int</a:t>
            </a:r>
            <a:endParaRPr lang="en-US" sz="1500" dirty="0"/>
          </a:p>
        </p:txBody>
      </p:sp>
      <p:sp>
        <p:nvSpPr>
          <p:cNvPr id="19" name="Shape 15"/>
          <p:cNvSpPr/>
          <p:nvPr/>
        </p:nvSpPr>
        <p:spPr>
          <a:xfrm>
            <a:off x="548640" y="5074920"/>
            <a:ext cx="11094415" cy="914400"/>
          </a:xfrm>
          <a:prstGeom prst="roundRect">
            <a:avLst>
              <a:gd name="adj" fmla="val 20000"/>
            </a:avLst>
          </a:prstGeom>
          <a:solidFill>
            <a:srgbClr val="E3F0FF"/>
          </a:solidFill>
          <a:ln w="12700">
            <a:solidFill>
              <a:srgbClr val="E3F0FF"/>
            </a:solidFill>
            <a:prstDash val="solid"/>
          </a:ln>
        </p:spPr>
      </p:sp>
      <p:pic>
        <p:nvPicPr>
          <p:cNvPr id="2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330952"/>
            <a:ext cx="566928" cy="566928"/>
          </a:xfrm>
          <a:prstGeom prst="rect">
            <a:avLst/>
          </a:prstGeom>
        </p:spPr>
      </p:pic>
      <p:sp>
        <p:nvSpPr>
          <p:cNvPr id="21" name="Text 16"/>
          <p:cNvSpPr/>
          <p:nvPr/>
        </p:nvSpPr>
        <p:spPr>
          <a:xfrm>
            <a:off x="1600200" y="5212080"/>
            <a:ext cx="9768535"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Callers depend on 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signature</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and on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what the method does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Keep both, and the inside can change freely.</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Tell the callers, or not?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changes to curve are safe without telling callers?</a:t>
            </a:r>
            <a:endParaRPr lang="en-US" sz="2200" dirty="0"/>
          </a:p>
        </p:txBody>
      </p:sp>
      <p:sp>
        <p:nvSpPr>
          <p:cNvPr id="12" name="Shape 8"/>
          <p:cNvSpPr/>
          <p:nvPr/>
        </p:nvSpPr>
        <p:spPr>
          <a:xfrm>
            <a:off x="868680" y="2971800"/>
            <a:ext cx="3291840" cy="2788920"/>
          </a:xfrm>
          <a:prstGeom prst="roundRect">
            <a:avLst>
              <a:gd name="adj" fmla="val 4918"/>
            </a:avLst>
          </a:prstGeom>
          <a:solidFill>
            <a:srgbClr val="FFFFFF"/>
          </a:solidFill>
          <a:ln w="12700">
            <a:solidFill>
              <a:srgbClr val="E6E1D6"/>
            </a:solidFill>
            <a:prstDash val="solid"/>
          </a:ln>
        </p:spPr>
      </p:sp>
      <p:sp>
        <p:nvSpPr>
          <p:cNvPr id="13" name="Text 9"/>
          <p:cNvSpPr/>
          <p:nvPr/>
        </p:nvSpPr>
        <p:spPr>
          <a:xfrm>
            <a:off x="1097280" y="3154680"/>
            <a:ext cx="548640" cy="457200"/>
          </a:xfrm>
          <a:prstGeom prst="rect">
            <a:avLst/>
          </a:prstGeom>
          <a:noFill/>
          <a:ln/>
        </p:spPr>
        <p:txBody>
          <a:bodyPr wrap="square" lIns="0" tIns="0" rIns="0" bIns="0" rtlCol="0" anchor="ctr"/>
          <a:lstStyle/>
          <a:p>
            <a:pPr indent="0" marL="0">
              <a:buNone/>
            </a:pPr>
            <a:r>
              <a:rPr lang="en-US" sz="24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A</a:t>
            </a:r>
            <a:endParaRPr lang="en-US" sz="2400" dirty="0"/>
          </a:p>
        </p:txBody>
      </p:sp>
      <p:sp>
        <p:nvSpPr>
          <p:cNvPr id="14" name="Text 10"/>
          <p:cNvSpPr/>
          <p:nvPr/>
        </p:nvSpPr>
        <p:spPr>
          <a:xfrm>
            <a:off x="1645920" y="3154680"/>
            <a:ext cx="2377440" cy="457200"/>
          </a:xfrm>
          <a:prstGeom prst="rect">
            <a:avLst/>
          </a:prstGeom>
          <a:noFill/>
          <a:ln/>
        </p:spPr>
        <p:txBody>
          <a:bodyPr wrap="square" lIns="0" tIns="0" rIns="0" bIns="0" rtlCol="0" anchor="ctr"/>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Shorter body, no cap</a:t>
            </a:r>
            <a:endParaRPr lang="en-US" sz="1500" dirty="0"/>
          </a:p>
        </p:txBody>
      </p:sp>
      <p:sp>
        <p:nvSpPr>
          <p:cNvPr id="15" name="Text 11"/>
          <p:cNvSpPr/>
          <p:nvPr/>
        </p:nvSpPr>
        <p:spPr>
          <a:xfrm>
            <a:off x="1097280" y="3749040"/>
            <a:ext cx="2926080" cy="182880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return score + 5;</a:t>
            </a:r>
            <a:endParaRPr lang="en-US" sz="1500" dirty="0"/>
          </a:p>
        </p:txBody>
      </p:sp>
      <p:sp>
        <p:nvSpPr>
          <p:cNvPr id="16" name="Shape 12"/>
          <p:cNvSpPr/>
          <p:nvPr/>
        </p:nvSpPr>
        <p:spPr>
          <a:xfrm>
            <a:off x="4389120" y="2971800"/>
            <a:ext cx="3291840" cy="2788920"/>
          </a:xfrm>
          <a:prstGeom prst="roundRect">
            <a:avLst>
              <a:gd name="adj" fmla="val 4918"/>
            </a:avLst>
          </a:prstGeom>
          <a:solidFill>
            <a:srgbClr val="FFFFFF"/>
          </a:solidFill>
          <a:ln w="12700">
            <a:solidFill>
              <a:srgbClr val="E6E1D6"/>
            </a:solidFill>
            <a:prstDash val="solid"/>
          </a:ln>
        </p:spPr>
      </p:sp>
      <p:sp>
        <p:nvSpPr>
          <p:cNvPr id="17" name="Text 13"/>
          <p:cNvSpPr/>
          <p:nvPr/>
        </p:nvSpPr>
        <p:spPr>
          <a:xfrm>
            <a:off x="4617720" y="3154680"/>
            <a:ext cx="548640" cy="457200"/>
          </a:xfrm>
          <a:prstGeom prst="rect">
            <a:avLst/>
          </a:prstGeom>
          <a:noFill/>
          <a:ln/>
        </p:spPr>
        <p:txBody>
          <a:bodyPr wrap="square" lIns="0" tIns="0" rIns="0" bIns="0" rtlCol="0" anchor="ctr"/>
          <a:lstStyle/>
          <a:p>
            <a:pPr indent="0" marL="0">
              <a:buNone/>
            </a:pPr>
            <a:r>
              <a:rPr lang="en-US" sz="24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B</a:t>
            </a:r>
            <a:endParaRPr lang="en-US" sz="2400" dirty="0"/>
          </a:p>
        </p:txBody>
      </p:sp>
      <p:sp>
        <p:nvSpPr>
          <p:cNvPr id="18" name="Text 14"/>
          <p:cNvSpPr/>
          <p:nvPr/>
        </p:nvSpPr>
        <p:spPr>
          <a:xfrm>
            <a:off x="5166360" y="3154680"/>
            <a:ext cx="2377440" cy="457200"/>
          </a:xfrm>
          <a:prstGeom prst="rect">
            <a:avLst/>
          </a:prstGeom>
          <a:noFill/>
          <a:ln/>
        </p:spPr>
        <p:txBody>
          <a:bodyPr wrap="square" lIns="0" tIns="0" rIns="0" bIns="0" rtlCol="0" anchor="ctr"/>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Rename the method</a:t>
            </a:r>
            <a:endParaRPr lang="en-US" sz="1500" dirty="0"/>
          </a:p>
        </p:txBody>
      </p:sp>
      <p:sp>
        <p:nvSpPr>
          <p:cNvPr id="19" name="Text 15"/>
          <p:cNvSpPr/>
          <p:nvPr/>
        </p:nvSpPr>
        <p:spPr>
          <a:xfrm>
            <a:off x="4617720" y="3749040"/>
            <a:ext cx="2926080" cy="182880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addCurve(int score)</a:t>
            </a:r>
            <a:endParaRPr lang="en-US" sz="1500" dirty="0"/>
          </a:p>
        </p:txBody>
      </p:sp>
      <p:sp>
        <p:nvSpPr>
          <p:cNvPr id="20" name="Shape 16"/>
          <p:cNvSpPr/>
          <p:nvPr/>
        </p:nvSpPr>
        <p:spPr>
          <a:xfrm>
            <a:off x="7909560" y="2971800"/>
            <a:ext cx="3291840" cy="2788920"/>
          </a:xfrm>
          <a:prstGeom prst="roundRect">
            <a:avLst>
              <a:gd name="adj" fmla="val 4918"/>
            </a:avLst>
          </a:prstGeom>
          <a:solidFill>
            <a:srgbClr val="FFFFFF"/>
          </a:solidFill>
          <a:ln w="12700">
            <a:solidFill>
              <a:srgbClr val="E6E1D6"/>
            </a:solidFill>
            <a:prstDash val="solid"/>
          </a:ln>
        </p:spPr>
      </p:sp>
      <p:sp>
        <p:nvSpPr>
          <p:cNvPr id="21" name="Text 17"/>
          <p:cNvSpPr/>
          <p:nvPr/>
        </p:nvSpPr>
        <p:spPr>
          <a:xfrm>
            <a:off x="8138160" y="3154680"/>
            <a:ext cx="548640" cy="457200"/>
          </a:xfrm>
          <a:prstGeom prst="rect">
            <a:avLst/>
          </a:prstGeom>
          <a:noFill/>
          <a:ln/>
        </p:spPr>
        <p:txBody>
          <a:bodyPr wrap="square" lIns="0" tIns="0" rIns="0" bIns="0" rtlCol="0" anchor="ctr"/>
          <a:lstStyle/>
          <a:p>
            <a:pPr indent="0" marL="0">
              <a:buNone/>
            </a:pPr>
            <a:r>
              <a:rPr lang="en-US" sz="24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C</a:t>
            </a:r>
            <a:endParaRPr lang="en-US" sz="2400" dirty="0"/>
          </a:p>
        </p:txBody>
      </p:sp>
      <p:sp>
        <p:nvSpPr>
          <p:cNvPr id="22" name="Text 18"/>
          <p:cNvSpPr/>
          <p:nvPr/>
        </p:nvSpPr>
        <p:spPr>
          <a:xfrm>
            <a:off x="8686800" y="3154680"/>
            <a:ext cx="2377440" cy="457200"/>
          </a:xfrm>
          <a:prstGeom prst="rect">
            <a:avLst/>
          </a:prstGeom>
          <a:noFill/>
          <a:ln/>
        </p:spPr>
        <p:txBody>
          <a:bodyPr wrap="square" lIns="0" tIns="0" rIns="0" bIns="0" rtlCol="0" anchor="ctr"/>
          <a:lstStyle/>
          <a:p>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Rewrite the body</a:t>
            </a:r>
            <a:endParaRPr lang="en-US" sz="1500" dirty="0"/>
          </a:p>
        </p:txBody>
      </p:sp>
      <p:sp>
        <p:nvSpPr>
          <p:cNvPr id="23" name="Text 19"/>
          <p:cNvSpPr/>
          <p:nvPr/>
        </p:nvSpPr>
        <p:spPr>
          <a:xfrm>
            <a:off x="8138160" y="3749040"/>
            <a:ext cx="2926080" cy="1828800"/>
          </a:xfrm>
          <a:prstGeom prst="rect">
            <a:avLst/>
          </a:prstGeom>
          <a:noFill/>
          <a:ln/>
        </p:spPr>
        <p:txBody>
          <a:bodyPr wrap="square" lIns="0" tIns="0" rIns="0" bIns="0" rtlCol="0" anchor="t"/>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curved = score + 5;</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(curved &gt;= 100) {</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100;</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return curved;</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Design before you code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From a description to a design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5577840" cy="2057400"/>
          </a:xfrm>
          <a:prstGeom prst="roundRect">
            <a:avLst>
              <a:gd name="adj" fmla="val 6667"/>
            </a:avLst>
          </a:prstGeom>
          <a:solidFill>
            <a:srgbClr val="F4F1EA"/>
          </a:solidFill>
          <a:ln w="12700">
            <a:solidFill>
              <a:srgbClr val="F4F1EA"/>
            </a:solidFill>
            <a:prstDash val="solid"/>
          </a:ln>
        </p:spPr>
      </p:sp>
      <p:sp>
        <p:nvSpPr>
          <p:cNvPr id="9" name="Text 5"/>
          <p:cNvSpPr/>
          <p:nvPr/>
        </p:nvSpPr>
        <p:spPr>
          <a:xfrm>
            <a:off x="822960" y="173736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THE DESCRIPTION</a:t>
            </a:r>
            <a:endParaRPr lang="en-US" sz="1050" dirty="0"/>
          </a:p>
        </p:txBody>
      </p:sp>
      <p:sp>
        <p:nvSpPr>
          <p:cNvPr id="10" name="Text 6"/>
          <p:cNvSpPr/>
          <p:nvPr/>
        </p:nvSpPr>
        <p:spPr>
          <a:xfrm>
            <a:off x="822960" y="2057400"/>
            <a:ext cx="5029200" cy="1463040"/>
          </a:xfrm>
          <a:prstGeom prst="rect">
            <a:avLst/>
          </a:prstGeom>
          <a:noFill/>
          <a:ln/>
        </p:spPr>
        <p:txBody>
          <a:bodyPr wrap="square" lIns="0" tIns="0" rIns="0" bIns="0" rtlCol="0" anchor="t"/>
          <a:lstStyle/>
          <a:p>
            <a:pPr indent="0" marL="0">
              <a:buNone/>
            </a:pPr>
            <a:r>
              <a:rPr lang="en-US" sz="1600" i="1" dirty="0">
                <a:solidFill>
                  <a:srgbClr val="1F2B28"/>
                </a:solidFill>
                <a:latin typeface="Atkinson Hyperlegible Next" pitchFamily="34" charset="0"/>
                <a:ea typeface="Atkinson Hyperlegible Next" pitchFamily="34" charset="-122"/>
                <a:cs typeface="Atkinson Hyperlegible Next" pitchFamily="34" charset="-120"/>
              </a:rPr>
              <a:t>Each rental bike has an ID and knows whether it is rented. Every bike charges the same hourly price. A bike can be rented, returned, and can report the cost for a number of hours.</a:t>
            </a:r>
            <a:endParaRPr lang="en-US" sz="1600" dirty="0"/>
          </a:p>
        </p:txBody>
      </p:sp>
      <p:sp>
        <p:nvSpPr>
          <p:cNvPr id="11" name="Text 7"/>
          <p:cNvSpPr/>
          <p:nvPr/>
        </p:nvSpPr>
        <p:spPr>
          <a:xfrm>
            <a:off x="548640" y="3794760"/>
            <a:ext cx="5577840" cy="2194560"/>
          </a:xfrm>
          <a:prstGeom prst="rect">
            <a:avLst/>
          </a:prstGeom>
          <a:noFill/>
          <a:ln/>
        </p:spPr>
        <p:txBody>
          <a:bodyPr wrap="square" lIns="0" tIns="0" rIns="0" bIns="0" rtlCol="0" anchor="t"/>
          <a:lstStyle/>
          <a:p>
            <a:pPr indent="0" marL="0">
              <a:spcAft>
                <a:spcPts val="600"/>
              </a:spcAft>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  Facts each bike remembers become attributes.</a:t>
            </a:r>
            <a:endParaRPr lang="en-US" sz="1700" dirty="0"/>
          </a:p>
          <a:p>
            <a:pPr indent="0" marL="0">
              <a:spcAft>
                <a:spcPts val="600"/>
              </a:spcAft>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  Same value for every bike? Class variable.</a:t>
            </a:r>
            <a:endParaRPr lang="en-US" sz="1700" dirty="0"/>
          </a:p>
          <a:p>
            <a:pPr indent="0" marL="0">
              <a:spcAft>
                <a:spcPts val="600"/>
              </a:spcAft>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  Verbs become behaviors; "for a number of hours" means a parameter.</a:t>
            </a:r>
            <a:endParaRPr lang="en-US" sz="1700" dirty="0"/>
          </a:p>
          <a:p>
            <a:pPr indent="0" marL="0">
              <a:spcAft>
                <a:spcPts val="600"/>
              </a:spcAft>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  Check: does each behavior have the data it needs?</a:t>
            </a:r>
            <a:endParaRPr lang="en-US" sz="1700" dirty="0"/>
          </a:p>
        </p:txBody>
      </p:sp>
      <p:sp>
        <p:nvSpPr>
          <p:cNvPr id="12" name="Shape 8"/>
          <p:cNvSpPr/>
          <p:nvPr/>
        </p:nvSpPr>
        <p:spPr>
          <a:xfrm>
            <a:off x="6492240" y="1600200"/>
            <a:ext cx="5148072" cy="502920"/>
          </a:xfrm>
          <a:prstGeom prst="rect">
            <a:avLst/>
          </a:prstGeom>
          <a:solidFill>
            <a:srgbClr val="0E7C6B"/>
          </a:solidFill>
          <a:ln w="12700">
            <a:solidFill>
              <a:srgbClr val="0E7C6B"/>
            </a:solidFill>
            <a:prstDash val="solid"/>
          </a:ln>
        </p:spPr>
      </p:sp>
      <p:sp>
        <p:nvSpPr>
          <p:cNvPr id="13" name="Text 9"/>
          <p:cNvSpPr/>
          <p:nvPr/>
        </p:nvSpPr>
        <p:spPr>
          <a:xfrm>
            <a:off x="6492240" y="1600200"/>
            <a:ext cx="5148072" cy="502920"/>
          </a:xfrm>
          <a:prstGeom prst="rect">
            <a:avLst/>
          </a:prstGeom>
          <a:noFill/>
          <a:ln/>
        </p:spPr>
        <p:txBody>
          <a:bodyPr wrap="square" lIns="0" tIns="0" rIns="0" bIns="0" rtlCol="0" anchor="ctr"/>
          <a:lstStyle/>
          <a:p>
            <a:pPr algn="ctr" indent="0" marL="0">
              <a:buNone/>
            </a:pPr>
            <a:r>
              <a:rPr lang="en-US" sz="18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RentalBike</a:t>
            </a:r>
            <a:endParaRPr lang="en-US" sz="1800" dirty="0"/>
          </a:p>
        </p:txBody>
      </p:sp>
      <p:sp>
        <p:nvSpPr>
          <p:cNvPr id="14" name="Shape 10"/>
          <p:cNvSpPr/>
          <p:nvPr/>
        </p:nvSpPr>
        <p:spPr>
          <a:xfrm>
            <a:off x="6492240" y="2103120"/>
            <a:ext cx="5148072" cy="1426464"/>
          </a:xfrm>
          <a:prstGeom prst="rect">
            <a:avLst/>
          </a:prstGeom>
          <a:solidFill>
            <a:srgbClr val="FFFFFF"/>
          </a:solidFill>
          <a:ln w="12700">
            <a:solidFill>
              <a:srgbClr val="868F8A"/>
            </a:solidFill>
            <a:prstDash val="solid"/>
          </a:ln>
        </p:spPr>
      </p:sp>
      <p:sp>
        <p:nvSpPr>
          <p:cNvPr id="15" name="Text 11"/>
          <p:cNvSpPr/>
          <p:nvPr/>
        </p:nvSpPr>
        <p:spPr>
          <a:xfrm>
            <a:off x="6720840" y="2240280"/>
            <a:ext cx="4782312" cy="1152144"/>
          </a:xfrm>
          <a:prstGeom prst="rect">
            <a:avLst/>
          </a:prstGeom>
          <a:noFill/>
          <a:ln/>
        </p:spPr>
        <p:txBody>
          <a:bodyPr wrap="square" lIns="0" tIns="0" rIns="0" bIns="0" rtlCol="0" anchor="t"/>
          <a:lstStyle/>
          <a:p>
            <a:pPr indent="0" marL="0">
              <a:lnSpc>
                <a:spcPct val="110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String bikeId</a:t>
            </a:r>
            <a:endParaRPr lang="en-US" sz="1600" dirty="0"/>
          </a:p>
          <a:p>
            <a:pPr indent="0" marL="0">
              <a:lnSpc>
                <a:spcPct val="110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boolean rented</a:t>
            </a:r>
            <a:endParaRPr lang="en-US" sz="1600" dirty="0"/>
          </a:p>
          <a:p>
            <a:pPr indent="0" marL="0">
              <a:lnSpc>
                <a:spcPct val="110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hourlyPrice   (class)</a:t>
            </a:r>
            <a:endParaRPr lang="en-US" sz="1600" dirty="0"/>
          </a:p>
        </p:txBody>
      </p:sp>
      <p:sp>
        <p:nvSpPr>
          <p:cNvPr id="16" name="Shape 12"/>
          <p:cNvSpPr/>
          <p:nvPr/>
        </p:nvSpPr>
        <p:spPr>
          <a:xfrm>
            <a:off x="6492240" y="3529584"/>
            <a:ext cx="5148072" cy="1426464"/>
          </a:xfrm>
          <a:prstGeom prst="rect">
            <a:avLst/>
          </a:prstGeom>
          <a:solidFill>
            <a:srgbClr val="F4F1EA"/>
          </a:solidFill>
          <a:ln w="12700">
            <a:solidFill>
              <a:srgbClr val="868F8A"/>
            </a:solidFill>
            <a:prstDash val="solid"/>
          </a:ln>
        </p:spPr>
      </p:sp>
      <p:sp>
        <p:nvSpPr>
          <p:cNvPr id="17" name="Text 13"/>
          <p:cNvSpPr/>
          <p:nvPr/>
        </p:nvSpPr>
        <p:spPr>
          <a:xfrm>
            <a:off x="6720840" y="3666744"/>
            <a:ext cx="4782312" cy="1152144"/>
          </a:xfrm>
          <a:prstGeom prst="rect">
            <a:avLst/>
          </a:prstGeom>
          <a:noFill/>
          <a:ln/>
        </p:spPr>
        <p:txBody>
          <a:bodyPr wrap="square" lIns="0" tIns="0" rIns="0" bIns="0" rtlCol="0" anchor="t"/>
          <a:lstStyle/>
          <a:p>
            <a:pPr indent="0" marL="0">
              <a:lnSpc>
                <a:spcPct val="110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void rent()</a:t>
            </a:r>
            <a:endParaRPr lang="en-US" sz="1600" dirty="0"/>
          </a:p>
          <a:p>
            <a:pPr indent="0" marL="0">
              <a:lnSpc>
                <a:spcPct val="110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void giveBack()</a:t>
            </a:r>
            <a:endParaRPr lang="en-US" sz="1600" dirty="0"/>
          </a:p>
          <a:p>
            <a:pPr indent="0" marL="0">
              <a:lnSpc>
                <a:spcPct val="110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cost(int hours)</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28800"/>
            <a:ext cx="2926080" cy="6858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Abstraction</a:t>
            </a:r>
            <a:endParaRPr lang="en-US" sz="2000" dirty="0"/>
          </a:p>
        </p:txBody>
      </p:sp>
      <p:sp>
        <p:nvSpPr>
          <p:cNvPr id="10" name="Text 6"/>
          <p:cNvSpPr/>
          <p:nvPr/>
        </p:nvSpPr>
        <p:spPr>
          <a:xfrm>
            <a:off x="868680" y="256032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Keep the details a problem needs; hide the rest.</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28800"/>
            <a:ext cx="2926080" cy="6858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Data abstraction</a:t>
            </a:r>
            <a:endParaRPr lang="en-US" sz="2000" dirty="0"/>
          </a:p>
        </p:txBody>
      </p:sp>
      <p:sp>
        <p:nvSpPr>
          <p:cNvPr id="13" name="Text 9"/>
          <p:cNvSpPr/>
          <p:nvPr/>
        </p:nvSpPr>
        <p:spPr>
          <a:xfrm>
            <a:off x="4617720" y="256032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Use data by its name and meaning, not how it is stored.</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28800"/>
            <a:ext cx="2926080" cy="6858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Attribute</a:t>
            </a:r>
            <a:endParaRPr lang="en-US" sz="2000" dirty="0"/>
          </a:p>
        </p:txBody>
      </p:sp>
      <p:sp>
        <p:nvSpPr>
          <p:cNvPr id="16" name="Text 12"/>
          <p:cNvSpPr/>
          <p:nvPr/>
        </p:nvSpPr>
        <p:spPr>
          <a:xfrm>
            <a:off x="8366760" y="256032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Data a class keeps, defined outside any method.</a:t>
            </a:r>
            <a:endParaRPr lang="en-US" sz="1700" dirty="0"/>
          </a:p>
        </p:txBody>
      </p:sp>
      <p:sp>
        <p:nvSpPr>
          <p:cNvPr id="17" name="Shape 13"/>
          <p:cNvSpPr/>
          <p:nvPr/>
        </p:nvSpPr>
        <p:spPr>
          <a:xfrm>
            <a:off x="548640" y="3840480"/>
            <a:ext cx="3520440" cy="2011680"/>
          </a:xfrm>
          <a:prstGeom prst="roundRect">
            <a:avLst>
              <a:gd name="adj" fmla="val 9091"/>
            </a:avLst>
          </a:prstGeom>
          <a:solidFill>
            <a:srgbClr val="FFF1DD"/>
          </a:solidFill>
          <a:ln w="12700">
            <a:solidFill>
              <a:srgbClr val="FFF1DD"/>
            </a:solidFill>
            <a:prstDash val="solid"/>
          </a:ln>
        </p:spPr>
      </p:sp>
      <p:sp>
        <p:nvSpPr>
          <p:cNvPr id="18" name="Text 14"/>
          <p:cNvSpPr/>
          <p:nvPr/>
        </p:nvSpPr>
        <p:spPr>
          <a:xfrm>
            <a:off x="868680" y="4069080"/>
            <a:ext cx="2926080" cy="6858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Instance vs. class variable</a:t>
            </a:r>
            <a:endParaRPr lang="en-US" sz="2000" dirty="0"/>
          </a:p>
        </p:txBody>
      </p:sp>
      <p:sp>
        <p:nvSpPr>
          <p:cNvPr id="19" name="Text 15"/>
          <p:cNvSpPr/>
          <p:nvPr/>
        </p:nvSpPr>
        <p:spPr>
          <a:xfrm>
            <a:off x="868680" y="480060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Own value in each object, or one value shared by all.</a:t>
            </a:r>
            <a:endParaRPr lang="en-US" sz="17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069080"/>
            <a:ext cx="2926080" cy="6858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Procedural abstraction</a:t>
            </a:r>
            <a:endParaRPr lang="en-US" sz="2000" dirty="0"/>
          </a:p>
        </p:txBody>
      </p:sp>
      <p:sp>
        <p:nvSpPr>
          <p:cNvPr id="22" name="Text 18"/>
          <p:cNvSpPr/>
          <p:nvPr/>
        </p:nvSpPr>
        <p:spPr>
          <a:xfrm>
            <a:off x="4617720" y="480060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Use a method knowing what it does, not how.</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069080"/>
            <a:ext cx="2926080" cy="6858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Method decomposition</a:t>
            </a:r>
            <a:endParaRPr lang="en-US" sz="2000" dirty="0"/>
          </a:p>
        </p:txBody>
      </p:sp>
      <p:sp>
        <p:nvSpPr>
          <p:cNvPr id="25" name="Text 21"/>
          <p:cNvSpPr/>
          <p:nvPr/>
        </p:nvSpPr>
        <p:spPr>
          <a:xfrm>
            <a:off x="8366760" y="4800600"/>
            <a:ext cx="292608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Break a big behavior into smaller methods.</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Plan one before you leave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3.1 Abstraction and Program Design</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With a partner, sketch a class diagram for something in this room: two or three attributes, two behaviors.</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We left out ______ because ______. We made ______ shared because every object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Keep What Matters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3.1: Abstraction and Program Design</dc:title>
  <dc:subject>PptxGenJS Presentation</dc:subject>
  <dc:creator>Hopper</dc:creator>
  <cp:lastModifiedBy>Hopper</cp:lastModifiedBy>
  <cp:revision>1</cp:revision>
  <dcterms:created xsi:type="dcterms:W3CDTF">2026-10-16T19:18:34Z</dcterms:created>
  <dcterms:modified xsi:type="dcterms:W3CDTF">2026-10-16T19:18:34Z</dcterms:modified>
</cp:coreProperties>
</file>