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2.8 introduces the for loop. In 2.7 students wrote counting loops with while; today they learn a loop that puts the setup, the test, and the update in one header. CED 2.8.A: the three parts of the header, the exact order they run in, and rewriting between for and while.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with a partner. Answers: line 1 sets the start, line 2 tests, line 4 changes seat. Line 4 is farthest from the test, at the bottom of the body; in a long body it is easy to forget, and then the loop never ends. It prints Seat 1 through Seat 4. Today: a loop that puts all three on one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is the one that trips people up on the exam: the update runs after the whole body, not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 loop gathers the three pieces of a counting loop onto one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colored part. The two separators are semicolons. The update has no semicolon of its own, because the closing parenthesis ends the header. The variable created in the initialization, seat, is the loop control variable: the test checks it and the update changes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Match the colors: line 1 of the while loop moved into the header as the initialization, the while condition became the Boolean expression, and the last line of the body became the update. Both print the same four lines. Ask: which version would be easier to check in a 20-line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parts look like a list, so students reach for commas. Java reads the header left to right and expects a semicolon to end the initialization. The error text is from a real javac run; versions can word it slightly differently and may report more than one error for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header is read left to right, but it does not run left to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arrows with your finger. The initialization box is outside the loop, so it runs once. After the body comes the update, and then the arrow goes back to the test. The update never runs before the body, and never in the middle of it. If the very first test is false, the body runs zero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row by row. The initialization runs once (day is 1). Each row is one test; when it is true, the body prints and then the update runs. On the last row day is 4, the test is false, and the loop ends; Done prints once, after the loop. Count: 1 initialization, 4 tests, 3 bodies, 3 updates.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the body runs 4 times (p is 5, 10, 15, 20). The test is checked 5 times: four true tests and the final false one. The value that stops the loop is 25, after the update following the last pass; 25 is never printed.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semicolon is an empty statement, and Java takes it as the whole loop body. The loop counts beep from 1 to 4 doing nothing, and then the braces run once as an ordinary block. It compiles with no warning; this output is from a real run. Fix: delete the semicolon.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part of the header is ordinary Java, so you can change where a loop starts, where it stops, and how it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the start and &lt; versus &lt;= differ across these three rows. With a step of 1: &lt; leaves out the stop value, stop minus start iterations; &lt;= includes it, one more. For any other step, list the values; that always works. The counts were checked by running each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start high, test with &gt;=, subtract. row goes 9, 5, 1, then -3 fails the test. Right: the update can multiply. n goes 3, 9, 27, then 81 fails n &lt; 50. Neither loop works with the stop-minus-start shortcut; list the values. Both outputs are from real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for loop bug. "Up to 5" sounds like &lt; 5, but &lt; stops before 5: when page is 5, 5 &lt; 5 is false. It compiles and runs, so only the output shows the bug. Fix: &lt;= includes the stop value. Both outputs are from real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for loop can be rewritten as a while loop, and the reverse.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moves, matched by color. The initialization moves to a statement before the loop, so it still runs once. The test becomes the while condition. The update becomes the last statement of the body, with its own semicolon, so it still runs after the whole body. Reverse the moves to go from while to for. Both print 50, 40, 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variable declared in a for loop header belongs to that loop and is gone after the closing brace, so the last line cannot find lap. The error is from a real javac run. The while version declares lap before the loop, so it still exists afterward and holds 3, the value that made the test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Version B. It keeps the update as the last statement of the body, so it prints 10 7 4 1, like the for loop. Version A updates first, so every value is one step ahead: it prints 7 4 1 -2. It never prints 10, and it prints -2 because the test checked 1 &gt; 0 before the update. Both outputs are from real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point to that piece in any for loop on the earlier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the initialization runs once; then test, body, update, repeated until the test is false; the update always comes after the whole body. Then hand out the Start, Stop, Step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2  ·  TOPIC 2.8</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Start, Stop, Step</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for loops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2.8</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lines run this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Point to the three lines that control this loop.</a:t>
            </a:r>
            <a:endParaRPr lang="en-US" sz="2200" dirty="0"/>
          </a:p>
        </p:txBody>
      </p:sp>
      <p:sp>
        <p:nvSpPr>
          <p:cNvPr id="12" name="Shape 8"/>
          <p:cNvSpPr/>
          <p:nvPr/>
        </p:nvSpPr>
        <p:spPr>
          <a:xfrm>
            <a:off x="868680" y="2971800"/>
            <a:ext cx="6583680" cy="2697480"/>
          </a:xfrm>
          <a:prstGeom prst="roundRect">
            <a:avLst>
              <a:gd name="adj" fmla="val 4068"/>
            </a:avLst>
          </a:prstGeom>
          <a:solidFill>
            <a:srgbClr val="EEF3F1"/>
          </a:solidFill>
          <a:ln w="12700">
            <a:solidFill>
              <a:srgbClr val="E6E1D6"/>
            </a:solidFill>
            <a:prstDash val="solid"/>
          </a:ln>
        </p:spPr>
      </p:sp>
      <p:sp>
        <p:nvSpPr>
          <p:cNvPr id="13" name="Text 9"/>
          <p:cNvSpPr/>
          <p:nvPr/>
        </p:nvSpPr>
        <p:spPr>
          <a:xfrm>
            <a:off x="1143000" y="315468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FROM TOPIC 2.7</a:t>
            </a:r>
            <a:endParaRPr lang="en-US" sz="1050" dirty="0"/>
          </a:p>
        </p:txBody>
      </p:sp>
      <p:sp>
        <p:nvSpPr>
          <p:cNvPr id="14" name="Text 10"/>
          <p:cNvSpPr/>
          <p:nvPr/>
        </p:nvSpPr>
        <p:spPr>
          <a:xfrm>
            <a:off x="1143000" y="3474720"/>
            <a:ext cx="6035040" cy="20116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seat = 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while (seat &lt;= 4)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System.out.println("Seat " + seat);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seat++;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5" name="Text 11"/>
          <p:cNvSpPr/>
          <p:nvPr/>
        </p:nvSpPr>
        <p:spPr>
          <a:xfrm>
            <a:off x="7772400" y="3154680"/>
            <a:ext cx="3566160" cy="22860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Which of the three is easiest to forget? What happens if you forget it?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Name the three parts of a for loop header and say what each one does.</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 for loop in the exact order Java runs it: initialization once, then test, body, update.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Change where a loop starts, where it stops, and how it steps, and count its iterations.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Spot off by one errors and a stray semicolon after the header.</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Rewrite a for loop as a while loop, and a counting while loop as a for loop.</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One header, three parts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three parts of a for loop header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143000"/>
          </a:xfrm>
          <a:prstGeom prst="roundRect">
            <a:avLst>
              <a:gd name="adj" fmla="val 12000"/>
            </a:avLst>
          </a:prstGeom>
          <a:solidFill>
            <a:srgbClr val="EEF3F1"/>
          </a:solidFill>
          <a:ln w="12700">
            <a:solidFill>
              <a:srgbClr val="E6E1D6"/>
            </a:solidFill>
            <a:prstDash val="solid"/>
          </a:ln>
        </p:spPr>
      </p:sp>
      <p:sp>
        <p:nvSpPr>
          <p:cNvPr id="9" name="Text 5"/>
          <p:cNvSpPr/>
          <p:nvPr/>
        </p:nvSpPr>
        <p:spPr>
          <a:xfrm>
            <a:off x="822960" y="1554480"/>
            <a:ext cx="10545775" cy="1143000"/>
          </a:xfrm>
          <a:prstGeom prst="rect">
            <a:avLst/>
          </a:prstGeom>
          <a:noFill/>
          <a:ln/>
        </p:spPr>
        <p:txBody>
          <a:bodyPr wrap="square" lIns="0" tIns="0" rIns="0" bIns="0" rtlCol="0" anchor="ctr"/>
          <a:lstStyle/>
          <a:p>
            <a:pPr algn="ctr" indent="0" marL="0">
              <a:buNone/>
            </a:pPr>
            <a:r>
              <a:rPr lang="en-US" sz="3200" dirty="0">
                <a:solidFill>
                  <a:srgbClr val="1F2B28"/>
                </a:solidFill>
                <a:latin typeface="Atkinson Hyperlegible Mono" pitchFamily="34" charset="0"/>
                <a:ea typeface="Atkinson Hyperlegible Mono" pitchFamily="34" charset="-122"/>
                <a:cs typeface="Atkinson Hyperlegible Mono" pitchFamily="34" charset="-120"/>
              </a:rPr>
              <a:t>for (</a:t>
            </a:r>
            <a:pPr algn="ctr" indent="0" marL="0">
              <a:buNone/>
            </a:pPr>
            <a:r>
              <a:rPr lang="en-US" sz="3200" b="1" dirty="0">
                <a:solidFill>
                  <a:srgbClr val="0B5A4D"/>
                </a:solidFill>
                <a:latin typeface="Atkinson Hyperlegible Mono" pitchFamily="34" charset="0"/>
                <a:ea typeface="Atkinson Hyperlegible Mono" pitchFamily="34" charset="-122"/>
                <a:cs typeface="Atkinson Hyperlegible Mono" pitchFamily="34" charset="-120"/>
              </a:rPr>
              <a:t>int seat = 1</a:t>
            </a:r>
            <a:pPr algn="ctr" indent="0" marL="0">
              <a:buNone/>
            </a:pPr>
            <a:r>
              <a:rPr lang="en-US" sz="3200" dirty="0">
                <a:solidFill>
                  <a:srgbClr val="1F2B28"/>
                </a:solidFill>
                <a:latin typeface="Atkinson Hyperlegible Mono" pitchFamily="34" charset="0"/>
                <a:ea typeface="Atkinson Hyperlegible Mono" pitchFamily="34" charset="-122"/>
                <a:cs typeface="Atkinson Hyperlegible Mono" pitchFamily="34" charset="-120"/>
              </a:rPr>
              <a:t>; </a:t>
            </a:r>
            <a:pPr algn="ctr" indent="0" marL="0">
              <a:buNone/>
            </a:pPr>
            <a:r>
              <a:rPr lang="en-US" sz="3200" b="1" dirty="0">
                <a:solidFill>
                  <a:srgbClr val="1D4F9E"/>
                </a:solidFill>
                <a:latin typeface="Atkinson Hyperlegible Mono" pitchFamily="34" charset="0"/>
                <a:ea typeface="Atkinson Hyperlegible Mono" pitchFamily="34" charset="-122"/>
                <a:cs typeface="Atkinson Hyperlegible Mono" pitchFamily="34" charset="-120"/>
              </a:rPr>
              <a:t>seat &lt;= 4</a:t>
            </a:r>
            <a:pPr algn="ctr" indent="0" marL="0">
              <a:buNone/>
            </a:pPr>
            <a:r>
              <a:rPr lang="en-US" sz="3200" dirty="0">
                <a:solidFill>
                  <a:srgbClr val="1F2B28"/>
                </a:solidFill>
                <a:latin typeface="Atkinson Hyperlegible Mono" pitchFamily="34" charset="0"/>
                <a:ea typeface="Atkinson Hyperlegible Mono" pitchFamily="34" charset="-122"/>
                <a:cs typeface="Atkinson Hyperlegible Mono" pitchFamily="34" charset="-120"/>
              </a:rPr>
              <a:t>; </a:t>
            </a:r>
            <a:pPr algn="ctr" indent="0" marL="0">
              <a:buNone/>
            </a:pPr>
            <a:r>
              <a:rPr lang="en-US" sz="3200" b="1" dirty="0">
                <a:solidFill>
                  <a:srgbClr val="8A4B0F"/>
                </a:solidFill>
                <a:latin typeface="Atkinson Hyperlegible Mono" pitchFamily="34" charset="0"/>
                <a:ea typeface="Atkinson Hyperlegible Mono" pitchFamily="34" charset="-122"/>
                <a:cs typeface="Atkinson Hyperlegible Mono" pitchFamily="34" charset="-120"/>
              </a:rPr>
              <a:t>seat++</a:t>
            </a:r>
            <a:pPr algn="ctr" indent="0" marL="0">
              <a:buNone/>
            </a:pPr>
            <a:r>
              <a:rPr lang="en-US" sz="32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3200" dirty="0"/>
          </a:p>
        </p:txBody>
      </p:sp>
      <p:sp>
        <p:nvSpPr>
          <p:cNvPr id="10" name="Shape 6"/>
          <p:cNvSpPr/>
          <p:nvPr/>
        </p:nvSpPr>
        <p:spPr>
          <a:xfrm>
            <a:off x="548640" y="2971800"/>
            <a:ext cx="3520440" cy="3063240"/>
          </a:xfrm>
          <a:prstGeom prst="roundRect">
            <a:avLst>
              <a:gd name="adj" fmla="val 6567"/>
            </a:avLst>
          </a:prstGeom>
          <a:solidFill>
            <a:srgbClr val="DDF5EE"/>
          </a:solidFill>
          <a:ln w="12700">
            <a:solidFill>
              <a:srgbClr val="DDF5EE"/>
            </a:solidFill>
            <a:prstDash val="solid"/>
          </a:ln>
        </p:spPr>
      </p:sp>
      <p:sp>
        <p:nvSpPr>
          <p:cNvPr id="11" name="Shape 7"/>
          <p:cNvSpPr/>
          <p:nvPr/>
        </p:nvSpPr>
        <p:spPr>
          <a:xfrm>
            <a:off x="868680" y="3246120"/>
            <a:ext cx="548640" cy="109728"/>
          </a:xfrm>
          <a:prstGeom prst="rect">
            <a:avLst/>
          </a:prstGeom>
          <a:solidFill>
            <a:srgbClr val="0E7C6B"/>
          </a:solidFill>
          <a:ln w="12700">
            <a:solidFill>
              <a:srgbClr val="0E7C6B"/>
            </a:solidFill>
            <a:prstDash val="solid"/>
          </a:ln>
        </p:spPr>
      </p:sp>
      <p:sp>
        <p:nvSpPr>
          <p:cNvPr id="12" name="Text 8"/>
          <p:cNvSpPr/>
          <p:nvPr/>
        </p:nvSpPr>
        <p:spPr>
          <a:xfrm>
            <a:off x="868680" y="3474720"/>
            <a:ext cx="3017520" cy="502920"/>
          </a:xfrm>
          <a:prstGeom prst="rect">
            <a:avLst/>
          </a:prstGeom>
          <a:noFill/>
          <a:ln/>
        </p:spPr>
        <p:txBody>
          <a:bodyPr wrap="square" lIns="0" tIns="0" rIns="0" bIns="0" rtlCol="0" anchor="ctr"/>
          <a:lstStyle/>
          <a:p>
            <a:pPr indent="0" marL="0">
              <a:buNone/>
            </a:pPr>
            <a:r>
              <a:rPr lang="en-US" sz="23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Initialization</a:t>
            </a:r>
            <a:endParaRPr lang="en-US" sz="2300" dirty="0"/>
          </a:p>
        </p:txBody>
      </p:sp>
      <p:sp>
        <p:nvSpPr>
          <p:cNvPr id="13" name="Text 9"/>
          <p:cNvSpPr/>
          <p:nvPr/>
        </p:nvSpPr>
        <p:spPr>
          <a:xfrm>
            <a:off x="868680" y="4023360"/>
            <a:ext cx="3017520" cy="365760"/>
          </a:xfrm>
          <a:prstGeom prst="rect">
            <a:avLst/>
          </a:prstGeom>
          <a:noFill/>
          <a:ln/>
        </p:spPr>
        <p:txBody>
          <a:bodyPr wrap="square" lIns="0" tIns="0" rIns="0" bIns="0" rtlCol="0" anchor="ct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int seat = 1</a:t>
            </a:r>
            <a:endParaRPr lang="en-US" sz="1700" dirty="0"/>
          </a:p>
        </p:txBody>
      </p:sp>
      <p:sp>
        <p:nvSpPr>
          <p:cNvPr id="14" name="Text 10"/>
          <p:cNvSpPr/>
          <p:nvPr/>
        </p:nvSpPr>
        <p:spPr>
          <a:xfrm>
            <a:off x="868680" y="4480560"/>
            <a:ext cx="2926080" cy="13716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Creates the loop control variable and gives it a starting value.</a:t>
            </a:r>
            <a:endParaRPr lang="en-US" sz="1700" dirty="0"/>
          </a:p>
        </p:txBody>
      </p:sp>
      <p:sp>
        <p:nvSpPr>
          <p:cNvPr id="15" name="Shape 11"/>
          <p:cNvSpPr/>
          <p:nvPr/>
        </p:nvSpPr>
        <p:spPr>
          <a:xfrm>
            <a:off x="4297680" y="2971800"/>
            <a:ext cx="3520440" cy="3063240"/>
          </a:xfrm>
          <a:prstGeom prst="roundRect">
            <a:avLst>
              <a:gd name="adj" fmla="val 6567"/>
            </a:avLst>
          </a:prstGeom>
          <a:solidFill>
            <a:srgbClr val="E3F0FF"/>
          </a:solidFill>
          <a:ln w="12700">
            <a:solidFill>
              <a:srgbClr val="E3F0FF"/>
            </a:solidFill>
            <a:prstDash val="solid"/>
          </a:ln>
        </p:spPr>
      </p:sp>
      <p:sp>
        <p:nvSpPr>
          <p:cNvPr id="16" name="Shape 12"/>
          <p:cNvSpPr/>
          <p:nvPr/>
        </p:nvSpPr>
        <p:spPr>
          <a:xfrm>
            <a:off x="4617720" y="3246120"/>
            <a:ext cx="548640" cy="109728"/>
          </a:xfrm>
          <a:prstGeom prst="rect">
            <a:avLst/>
          </a:prstGeom>
          <a:solidFill>
            <a:srgbClr val="2F6FD0"/>
          </a:solidFill>
          <a:ln w="12700">
            <a:solidFill>
              <a:srgbClr val="2F6FD0"/>
            </a:solidFill>
            <a:prstDash val="solid"/>
          </a:ln>
        </p:spPr>
      </p:sp>
      <p:sp>
        <p:nvSpPr>
          <p:cNvPr id="17" name="Text 13"/>
          <p:cNvSpPr/>
          <p:nvPr/>
        </p:nvSpPr>
        <p:spPr>
          <a:xfrm>
            <a:off x="4617720" y="3474720"/>
            <a:ext cx="3017520" cy="502920"/>
          </a:xfrm>
          <a:prstGeom prst="rect">
            <a:avLst/>
          </a:prstGeom>
          <a:noFill/>
          <a:ln/>
        </p:spPr>
        <p:txBody>
          <a:bodyPr wrap="square" lIns="0" tIns="0" rIns="0" bIns="0" rtlCol="0" anchor="ctr"/>
          <a:lstStyle/>
          <a:p>
            <a:pPr indent="0" marL="0">
              <a:buNone/>
            </a:pPr>
            <a:r>
              <a:rPr lang="en-US" sz="23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Boolean expression</a:t>
            </a:r>
            <a:endParaRPr lang="en-US" sz="2300" dirty="0"/>
          </a:p>
        </p:txBody>
      </p:sp>
      <p:sp>
        <p:nvSpPr>
          <p:cNvPr id="18" name="Text 14"/>
          <p:cNvSpPr/>
          <p:nvPr/>
        </p:nvSpPr>
        <p:spPr>
          <a:xfrm>
            <a:off x="4617720" y="4023360"/>
            <a:ext cx="3017520" cy="365760"/>
          </a:xfrm>
          <a:prstGeom prst="rect">
            <a:avLst/>
          </a:prstGeom>
          <a:noFill/>
          <a:ln/>
        </p:spPr>
        <p:txBody>
          <a:bodyPr wrap="square" lIns="0" tIns="0" rIns="0" bIns="0" rtlCol="0" anchor="ctr"/>
          <a:lstStyle/>
          <a:p>
            <a:pPr indent="0" marL="0">
              <a:buNone/>
            </a:pPr>
            <a:r>
              <a:rPr lang="en-US" sz="1700" b="1" dirty="0">
                <a:solidFill>
                  <a:srgbClr val="1D4F9E"/>
                </a:solidFill>
                <a:latin typeface="Atkinson Hyperlegible Mono" pitchFamily="34" charset="0"/>
                <a:ea typeface="Atkinson Hyperlegible Mono" pitchFamily="34" charset="-122"/>
                <a:cs typeface="Atkinson Hyperlegible Mono" pitchFamily="34" charset="-120"/>
              </a:rPr>
              <a:t>seat &lt;= 4</a:t>
            </a:r>
            <a:endParaRPr lang="en-US" sz="1700" dirty="0"/>
          </a:p>
        </p:txBody>
      </p:sp>
      <p:sp>
        <p:nvSpPr>
          <p:cNvPr id="19" name="Text 15"/>
          <p:cNvSpPr/>
          <p:nvPr/>
        </p:nvSpPr>
        <p:spPr>
          <a:xfrm>
            <a:off x="4617720" y="4480560"/>
            <a:ext cx="2926080" cy="13716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test. The body runs only while it is true.</a:t>
            </a:r>
            <a:endParaRPr lang="en-US" sz="1700" dirty="0"/>
          </a:p>
        </p:txBody>
      </p:sp>
      <p:sp>
        <p:nvSpPr>
          <p:cNvPr id="20" name="Shape 16"/>
          <p:cNvSpPr/>
          <p:nvPr/>
        </p:nvSpPr>
        <p:spPr>
          <a:xfrm>
            <a:off x="8046720" y="2971800"/>
            <a:ext cx="3520440" cy="3063240"/>
          </a:xfrm>
          <a:prstGeom prst="roundRect">
            <a:avLst>
              <a:gd name="adj" fmla="val 6567"/>
            </a:avLst>
          </a:prstGeom>
          <a:solidFill>
            <a:srgbClr val="FFF1DD"/>
          </a:solidFill>
          <a:ln w="12700">
            <a:solidFill>
              <a:srgbClr val="FFF1DD"/>
            </a:solidFill>
            <a:prstDash val="solid"/>
          </a:ln>
        </p:spPr>
      </p:sp>
      <p:sp>
        <p:nvSpPr>
          <p:cNvPr id="21" name="Shape 17"/>
          <p:cNvSpPr/>
          <p:nvPr/>
        </p:nvSpPr>
        <p:spPr>
          <a:xfrm>
            <a:off x="8366760" y="3246120"/>
            <a:ext cx="548640" cy="109728"/>
          </a:xfrm>
          <a:prstGeom prst="rect">
            <a:avLst/>
          </a:prstGeom>
          <a:solidFill>
            <a:srgbClr val="D06F1A"/>
          </a:solidFill>
          <a:ln w="12700">
            <a:solidFill>
              <a:srgbClr val="D06F1A"/>
            </a:solidFill>
            <a:prstDash val="solid"/>
          </a:ln>
        </p:spPr>
      </p:sp>
      <p:sp>
        <p:nvSpPr>
          <p:cNvPr id="22" name="Text 18"/>
          <p:cNvSpPr/>
          <p:nvPr/>
        </p:nvSpPr>
        <p:spPr>
          <a:xfrm>
            <a:off x="8366760" y="3474720"/>
            <a:ext cx="3017520" cy="502920"/>
          </a:xfrm>
          <a:prstGeom prst="rect">
            <a:avLst/>
          </a:prstGeom>
          <a:noFill/>
          <a:ln/>
        </p:spPr>
        <p:txBody>
          <a:bodyPr wrap="square" lIns="0" tIns="0" rIns="0" bIns="0" rtlCol="0" anchor="ctr"/>
          <a:lstStyle/>
          <a:p>
            <a:pPr indent="0" marL="0">
              <a:buNone/>
            </a:pPr>
            <a:r>
              <a:rPr lang="en-US" sz="23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Update</a:t>
            </a:r>
            <a:endParaRPr lang="en-US" sz="2300" dirty="0"/>
          </a:p>
        </p:txBody>
      </p:sp>
      <p:sp>
        <p:nvSpPr>
          <p:cNvPr id="23" name="Text 19"/>
          <p:cNvSpPr/>
          <p:nvPr/>
        </p:nvSpPr>
        <p:spPr>
          <a:xfrm>
            <a:off x="8366760" y="4023360"/>
            <a:ext cx="3017520" cy="365760"/>
          </a:xfrm>
          <a:prstGeom prst="rect">
            <a:avLst/>
          </a:prstGeom>
          <a:noFill/>
          <a:ln/>
        </p:spPr>
        <p:txBody>
          <a:bodyPr wrap="square" lIns="0" tIns="0" rIns="0" bIns="0" rtlCol="0" anchor="ctr"/>
          <a:lstStyle/>
          <a:p>
            <a:pPr indent="0" marL="0">
              <a:buNone/>
            </a:pPr>
            <a:r>
              <a:rPr lang="en-US" sz="1700" b="1" dirty="0">
                <a:solidFill>
                  <a:srgbClr val="8A4B0F"/>
                </a:solidFill>
                <a:latin typeface="Atkinson Hyperlegible Mono" pitchFamily="34" charset="0"/>
                <a:ea typeface="Atkinson Hyperlegible Mono" pitchFamily="34" charset="-122"/>
                <a:cs typeface="Atkinson Hyperlegible Mono" pitchFamily="34" charset="-120"/>
              </a:rPr>
              <a:t>seat++</a:t>
            </a:r>
            <a:endParaRPr lang="en-US" sz="1700" dirty="0"/>
          </a:p>
        </p:txBody>
      </p:sp>
      <p:sp>
        <p:nvSpPr>
          <p:cNvPr id="24" name="Text 20"/>
          <p:cNvSpPr/>
          <p:nvPr/>
        </p:nvSpPr>
        <p:spPr>
          <a:xfrm>
            <a:off x="8366760" y="4480560"/>
            <a:ext cx="2926080" cy="13716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Changes the variable after each pass, so the test can become false.</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loop, one line instead of three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539496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WHILE LOOP (TOPIC 2.7)</a:t>
            </a:r>
            <a:endParaRPr lang="en-US" sz="1050" dirty="0"/>
          </a:p>
        </p:txBody>
      </p:sp>
      <p:sp>
        <p:nvSpPr>
          <p:cNvPr id="10" name="Text 6"/>
          <p:cNvSpPr/>
          <p:nvPr/>
        </p:nvSpPr>
        <p:spPr>
          <a:xfrm>
            <a:off x="822960" y="2057400"/>
            <a:ext cx="4846320" cy="1828800"/>
          </a:xfrm>
          <a:prstGeom prst="rect">
            <a:avLst/>
          </a:prstGeom>
          <a:noFill/>
          <a:ln/>
        </p:spPr>
        <p:txBody>
          <a:bodyPr wrap="square" lIns="0" tIns="0" rIns="0" bIns="0" rtlCol="0" anchor="t"/>
          <a:lstStyle/>
          <a:p>
            <a:pPr indent="0" marL="0">
              <a:lnSpc>
                <a:spcPct val="115000"/>
              </a:lnSpc>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int seat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a:t>
            </a:r>
            <a:pPr indent="0" marL="0">
              <a:lnSpc>
                <a:spcPct val="115000"/>
              </a:lnSpc>
              <a:buNone/>
            </a:pPr>
            <a:r>
              <a:rPr lang="en-US" sz="1500" b="1" dirty="0">
                <a:solidFill>
                  <a:srgbClr val="1D4F9E"/>
                </a:solidFill>
                <a:latin typeface="Atkinson Hyperlegible Mono" pitchFamily="34" charset="0"/>
                <a:ea typeface="Atkinson Hyperlegible Mono" pitchFamily="34" charset="-122"/>
                <a:cs typeface="Atkinson Hyperlegible Mono" pitchFamily="34" charset="-120"/>
              </a:rPr>
              <a:t>seat &lt;= 4</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System.out.println("Seat " + seat);</a:t>
            </a:r>
            <a:endParaRPr lang="en-US" sz="1500" dirty="0"/>
          </a:p>
          <a:p>
            <a:pPr indent="0" marL="0">
              <a:lnSpc>
                <a:spcPct val="115000"/>
              </a:lnSpc>
              <a:buNone/>
            </a:pPr>
            <a:r>
              <a:rPr lang="en-US" sz="1500" b="1" dirty="0">
                <a:solidFill>
                  <a:srgbClr val="8A4B0F"/>
                </a:solidFill>
                <a:latin typeface="Atkinson Hyperlegible Mono" pitchFamily="34" charset="0"/>
                <a:ea typeface="Atkinson Hyperlegible Mono" pitchFamily="34" charset="-122"/>
                <a:cs typeface="Atkinson Hyperlegible Mono" pitchFamily="34" charset="-120"/>
              </a:rPr>
              <a:t>    seat++;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245352" y="1554480"/>
            <a:ext cx="5394960" cy="2514600"/>
          </a:xfrm>
          <a:prstGeom prst="roundRect">
            <a:avLst>
              <a:gd name="adj" fmla="val 4364"/>
            </a:avLst>
          </a:prstGeom>
          <a:solidFill>
            <a:srgbClr val="EEF3F1"/>
          </a:solidFill>
          <a:ln w="12700">
            <a:solidFill>
              <a:srgbClr val="E6E1D6"/>
            </a:solidFill>
            <a:prstDash val="solid"/>
          </a:ln>
        </p:spPr>
      </p:sp>
      <p:sp>
        <p:nvSpPr>
          <p:cNvPr id="12" name="Text 8"/>
          <p:cNvSpPr/>
          <p:nvPr/>
        </p:nvSpPr>
        <p:spPr>
          <a:xfrm>
            <a:off x="6519672" y="173736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FOR LOOP</a:t>
            </a:r>
            <a:endParaRPr lang="en-US" sz="1050" dirty="0"/>
          </a:p>
        </p:txBody>
      </p:sp>
      <p:sp>
        <p:nvSpPr>
          <p:cNvPr id="13" name="Text 9"/>
          <p:cNvSpPr/>
          <p:nvPr/>
        </p:nvSpPr>
        <p:spPr>
          <a:xfrm>
            <a:off x="6519672" y="2057400"/>
            <a:ext cx="4846320"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a:t>
            </a:r>
            <a:pPr indent="0" marL="0">
              <a:lnSpc>
                <a:spcPct val="115000"/>
              </a:lnSpc>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int seat = 1</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pPr indent="0" marL="0">
              <a:lnSpc>
                <a:spcPct val="115000"/>
              </a:lnSpc>
              <a:buNone/>
            </a:pPr>
            <a:r>
              <a:rPr lang="en-US" sz="1500" b="1" dirty="0">
                <a:solidFill>
                  <a:srgbClr val="1D4F9E"/>
                </a:solidFill>
                <a:latin typeface="Atkinson Hyperlegible Mono" pitchFamily="34" charset="0"/>
                <a:ea typeface="Atkinson Hyperlegible Mono" pitchFamily="34" charset="-122"/>
                <a:cs typeface="Atkinson Hyperlegible Mono" pitchFamily="34" charset="-120"/>
              </a:rPr>
              <a:t>seat &lt;= 4</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pPr indent="0" marL="0">
              <a:lnSpc>
                <a:spcPct val="115000"/>
              </a:lnSpc>
              <a:buNone/>
            </a:pPr>
            <a:r>
              <a:rPr lang="en-US" sz="1500" b="1" dirty="0">
                <a:solidFill>
                  <a:srgbClr val="8A4B0F"/>
                </a:solidFill>
                <a:latin typeface="Atkinson Hyperlegible Mono" pitchFamily="34" charset="0"/>
                <a:ea typeface="Atkinson Hyperlegible Mono" pitchFamily="34" charset="-122"/>
                <a:cs typeface="Atkinson Hyperlegible Mono" pitchFamily="34" charset="-120"/>
              </a:rPr>
              <a:t>seat++</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System.out.println("Seat " + seat);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548640" y="4251960"/>
            <a:ext cx="3291840" cy="1783080"/>
          </a:xfrm>
          <a:prstGeom prst="roundRect">
            <a:avLst>
              <a:gd name="adj" fmla="val 6154"/>
            </a:avLst>
          </a:prstGeom>
          <a:solidFill>
            <a:srgbClr val="1F2B28"/>
          </a:solidFill>
          <a:ln w="12700">
            <a:solidFill>
              <a:srgbClr val="1F2B28"/>
            </a:solidFill>
            <a:prstDash val="solid"/>
          </a:ln>
        </p:spPr>
      </p:sp>
      <p:sp>
        <p:nvSpPr>
          <p:cNvPr id="15" name="Text 11"/>
          <p:cNvSpPr/>
          <p:nvPr/>
        </p:nvSpPr>
        <p:spPr>
          <a:xfrm>
            <a:off x="822960" y="4389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822960" y="4663440"/>
            <a:ext cx="2743200" cy="12801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Seat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Seat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Seat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Seat 4</a:t>
            </a:r>
            <a:endParaRPr lang="en-US" sz="2000" dirty="0"/>
          </a:p>
        </p:txBody>
      </p:sp>
      <p:sp>
        <p:nvSpPr>
          <p:cNvPr id="17" name="Shape 13"/>
          <p:cNvSpPr/>
          <p:nvPr/>
        </p:nvSpPr>
        <p:spPr>
          <a:xfrm>
            <a:off x="4069080" y="4251960"/>
            <a:ext cx="7571232" cy="1783080"/>
          </a:xfrm>
          <a:prstGeom prst="roundRect">
            <a:avLst>
              <a:gd name="adj" fmla="val 10256"/>
            </a:avLst>
          </a:prstGeom>
          <a:solidFill>
            <a:srgbClr val="E3F0FF"/>
          </a:solidFill>
          <a:ln w="12700">
            <a:solidFill>
              <a:srgbClr val="E3F0FF"/>
            </a:solidFill>
            <a:prstDash val="solid"/>
          </a:ln>
        </p:spPr>
      </p:sp>
      <p:pic>
        <p:nvPicPr>
          <p:cNvPr id="18"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4343400" y="4507992"/>
            <a:ext cx="566928" cy="566928"/>
          </a:xfrm>
          <a:prstGeom prst="rect">
            <a:avLst/>
          </a:prstGeom>
        </p:spPr>
      </p:pic>
      <p:sp>
        <p:nvSpPr>
          <p:cNvPr id="19" name="Text 14"/>
          <p:cNvSpPr/>
          <p:nvPr/>
        </p:nvSpPr>
        <p:spPr>
          <a:xfrm>
            <a:off x="5120640" y="4389120"/>
            <a:ext cx="6245352" cy="15087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Both loops print the same output.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for loop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an iterative statement whose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header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holds the setup, the test, and the update in one place, so you can read how it counts at a glance.</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Semicolons, not commas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three parts of the header are separated by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two semicolons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Commas there do not compile.</a:t>
            </a:r>
            <a:endParaRPr lang="en-US" sz="1800" dirty="0"/>
          </a:p>
        </p:txBody>
      </p:sp>
      <p:sp>
        <p:nvSpPr>
          <p:cNvPr id="11" name="Shape 6"/>
          <p:cNvSpPr/>
          <p:nvPr/>
        </p:nvSpPr>
        <p:spPr>
          <a:xfrm>
            <a:off x="548640" y="2788920"/>
            <a:ext cx="6766560" cy="1783080"/>
          </a:xfrm>
          <a:prstGeom prst="roundRect">
            <a:avLst>
              <a:gd name="adj" fmla="val 6154"/>
            </a:avLst>
          </a:prstGeom>
          <a:solidFill>
            <a:srgbClr val="EEF3F1"/>
          </a:solidFill>
          <a:ln w="12700">
            <a:solidFill>
              <a:srgbClr val="E6E1D6"/>
            </a:solidFill>
            <a:prstDash val="solid"/>
          </a:ln>
        </p:spPr>
      </p:sp>
      <p:sp>
        <p:nvSpPr>
          <p:cNvPr id="12" name="Text 7"/>
          <p:cNvSpPr/>
          <p:nvPr/>
        </p:nvSpPr>
        <p:spPr>
          <a:xfrm>
            <a:off x="822960" y="297180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6217920" cy="10972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seat = 1, seat &lt;= 4, seat++)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System.out.println("Seat " + seat);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4" name="Shape 9"/>
          <p:cNvSpPr/>
          <p:nvPr/>
        </p:nvSpPr>
        <p:spPr>
          <a:xfrm>
            <a:off x="7543800" y="2788920"/>
            <a:ext cx="4096512" cy="1783080"/>
          </a:xfrm>
          <a:prstGeom prst="roundRect">
            <a:avLst>
              <a:gd name="adj" fmla="val 6154"/>
            </a:avLst>
          </a:prstGeom>
          <a:solidFill>
            <a:srgbClr val="1F2B28"/>
          </a:solidFill>
          <a:ln w="12700">
            <a:solidFill>
              <a:srgbClr val="1F2B28"/>
            </a:solidFill>
            <a:prstDash val="solid"/>
          </a:ln>
        </p:spPr>
      </p:sp>
      <p:sp>
        <p:nvSpPr>
          <p:cNvPr id="15" name="Text 10"/>
          <p:cNvSpPr/>
          <p:nvPr/>
        </p:nvSpPr>
        <p:spPr>
          <a:xfrm>
            <a:off x="7818120" y="292608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7818120" y="3291840"/>
            <a:ext cx="3657600" cy="10972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error: ';' expected</a:t>
            </a:r>
            <a:endParaRPr lang="en-US" sz="2000" dirty="0"/>
          </a:p>
        </p:txBody>
      </p:sp>
      <p:sp>
        <p:nvSpPr>
          <p:cNvPr id="17" name="Shape 12"/>
          <p:cNvSpPr/>
          <p:nvPr/>
        </p:nvSpPr>
        <p:spPr>
          <a:xfrm>
            <a:off x="548640" y="4754880"/>
            <a:ext cx="11094415" cy="1280160"/>
          </a:xfrm>
          <a:prstGeom prst="roundRect">
            <a:avLst>
              <a:gd name="adj" fmla="val 8571"/>
            </a:avLst>
          </a:prstGeom>
          <a:solidFill>
            <a:srgbClr val="EEF3F1"/>
          </a:solidFill>
          <a:ln w="12700">
            <a:solidFill>
              <a:srgbClr val="E6E1D6"/>
            </a:solidFill>
            <a:prstDash val="solid"/>
          </a:ln>
        </p:spPr>
      </p:sp>
      <p:sp>
        <p:nvSpPr>
          <p:cNvPr id="18" name="Text 13"/>
          <p:cNvSpPr/>
          <p:nvPr/>
        </p:nvSpPr>
        <p:spPr>
          <a:xfrm>
            <a:off x="822960" y="4937760"/>
            <a:ext cx="10545775" cy="9144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seat = 1</a:t>
            </a:r>
            <a:pPr indent="0" marL="0">
              <a:lnSpc>
                <a:spcPct val="115000"/>
              </a:lnSpc>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seat &lt;= 4</a:t>
            </a:r>
            <a:pPr indent="0" marL="0">
              <a:lnSpc>
                <a:spcPct val="115000"/>
              </a:lnSpc>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 </a:t>
            </a:r>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seat++)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System.out.println("Seat " + seat);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9" name="Text 14"/>
          <p:cNvSpPr/>
          <p:nvPr/>
        </p:nvSpPr>
        <p:spPr>
          <a:xfrm>
            <a:off x="10362895" y="4864608"/>
            <a:ext cx="1005840" cy="274320"/>
          </a:xfrm>
          <a:prstGeom prst="rect">
            <a:avLst/>
          </a:prstGeom>
          <a:noFill/>
          <a:ln/>
        </p:spPr>
        <p:txBody>
          <a:bodyPr wrap="square" lIns="0" tIns="0" rIns="0" bIns="0" rtlCol="0" anchor="ctr"/>
          <a:lstStyle/>
          <a:p>
            <a:pPr algn="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FIXED</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order it runs in</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Initialization once, then test, body, update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Text 4"/>
          <p:cNvSpPr/>
          <p:nvPr/>
        </p:nvSpPr>
        <p:spPr>
          <a:xfrm>
            <a:off x="548640" y="1600200"/>
            <a:ext cx="5577840" cy="566928"/>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1  Initialization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once, before anything else.</a:t>
            </a:r>
            <a:endParaRPr lang="en-US" sz="1800" dirty="0"/>
          </a:p>
        </p:txBody>
      </p:sp>
      <p:sp>
        <p:nvSpPr>
          <p:cNvPr id="9" name="Text 5"/>
          <p:cNvSpPr/>
          <p:nvPr/>
        </p:nvSpPr>
        <p:spPr>
          <a:xfrm>
            <a:off x="548640" y="2258568"/>
            <a:ext cx="5577840" cy="566928"/>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2  Test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Boolean expression. False? The loop is over.</a:t>
            </a:r>
            <a:endParaRPr lang="en-US" sz="1800" dirty="0"/>
          </a:p>
        </p:txBody>
      </p:sp>
      <p:sp>
        <p:nvSpPr>
          <p:cNvPr id="10" name="Text 6"/>
          <p:cNvSpPr/>
          <p:nvPr/>
        </p:nvSpPr>
        <p:spPr>
          <a:xfrm>
            <a:off x="548640" y="2916936"/>
            <a:ext cx="5577840" cy="566928"/>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3  Body</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whole thing, top to bottom.</a:t>
            </a:r>
            <a:endParaRPr lang="en-US" sz="1800" dirty="0"/>
          </a:p>
        </p:txBody>
      </p:sp>
      <p:sp>
        <p:nvSpPr>
          <p:cNvPr id="11" name="Text 7"/>
          <p:cNvSpPr/>
          <p:nvPr/>
        </p:nvSpPr>
        <p:spPr>
          <a:xfrm>
            <a:off x="548640" y="3575304"/>
            <a:ext cx="5577840" cy="566928"/>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4  Update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only after the whole body.</a:t>
            </a:r>
            <a:endParaRPr lang="en-US" sz="1800" dirty="0"/>
          </a:p>
        </p:txBody>
      </p:sp>
      <p:sp>
        <p:nvSpPr>
          <p:cNvPr id="12" name="Text 8"/>
          <p:cNvSpPr/>
          <p:nvPr/>
        </p:nvSpPr>
        <p:spPr>
          <a:xfrm>
            <a:off x="548640" y="4233672"/>
            <a:ext cx="5577840" cy="566928"/>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5  Back to the test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with the new value.</a:t>
            </a:r>
            <a:endParaRPr lang="en-US" sz="1800" dirty="0"/>
          </a:p>
        </p:txBody>
      </p:sp>
      <p:sp>
        <p:nvSpPr>
          <p:cNvPr id="13" name="Shape 9"/>
          <p:cNvSpPr/>
          <p:nvPr/>
        </p:nvSpPr>
        <p:spPr>
          <a:xfrm>
            <a:off x="548640" y="4983480"/>
            <a:ext cx="5577840" cy="1051560"/>
          </a:xfrm>
          <a:prstGeom prst="roundRect">
            <a:avLst>
              <a:gd name="adj" fmla="val 17391"/>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239512"/>
            <a:ext cx="566928" cy="566928"/>
          </a:xfrm>
          <a:prstGeom prst="rect">
            <a:avLst/>
          </a:prstGeom>
        </p:spPr>
      </p:pic>
      <p:sp>
        <p:nvSpPr>
          <p:cNvPr id="15" name="Text 10"/>
          <p:cNvSpPr/>
          <p:nvPr/>
        </p:nvSpPr>
        <p:spPr>
          <a:xfrm>
            <a:off x="1600200" y="5120640"/>
            <a:ext cx="4251960" cy="777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test runs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one more time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than the body: the last test is the false one.</a:t>
            </a:r>
            <a:endParaRPr lang="en-US" sz="1600" dirty="0"/>
          </a:p>
        </p:txBody>
      </p:sp>
      <p:sp>
        <p:nvSpPr>
          <p:cNvPr id="16" name="Shape 11"/>
          <p:cNvSpPr/>
          <p:nvPr/>
        </p:nvSpPr>
        <p:spPr>
          <a:xfrm>
            <a:off x="8046720" y="1463040"/>
            <a:ext cx="1463040" cy="457200"/>
          </a:xfrm>
          <a:prstGeom prst="ellipse">
            <a:avLst/>
          </a:prstGeom>
          <a:solidFill>
            <a:srgbClr val="DDF5EE"/>
          </a:solidFill>
          <a:ln w="15875">
            <a:solidFill>
              <a:srgbClr val="0E7C6B"/>
            </a:solidFill>
            <a:prstDash val="solid"/>
          </a:ln>
        </p:spPr>
      </p:sp>
      <p:sp>
        <p:nvSpPr>
          <p:cNvPr id="17" name="Text 12"/>
          <p:cNvSpPr/>
          <p:nvPr/>
        </p:nvSpPr>
        <p:spPr>
          <a:xfrm>
            <a:off x="8046720" y="1463040"/>
            <a:ext cx="1463040" cy="457200"/>
          </a:xfrm>
          <a:prstGeom prst="rect">
            <a:avLst/>
          </a:prstGeom>
          <a:noFill/>
          <a:ln/>
        </p:spPr>
        <p:txBody>
          <a:bodyPr wrap="square" lIns="0" tIns="0" rIns="0" bIns="0" rtlCol="0" anchor="ctr"/>
          <a:lstStyle/>
          <a:p>
            <a:pPr algn="ctr" indent="0" marL="0">
              <a:buNone/>
            </a:pPr>
            <a:r>
              <a:rPr lang="en-US" sz="1400" b="1" dirty="0">
                <a:solidFill>
                  <a:srgbClr val="0B5A4D"/>
                </a:solidFill>
                <a:latin typeface="Atkinson Hyperlegible Next" pitchFamily="34" charset="0"/>
                <a:ea typeface="Atkinson Hyperlegible Next" pitchFamily="34" charset="-122"/>
                <a:cs typeface="Atkinson Hyperlegible Next" pitchFamily="34" charset="-120"/>
              </a:rPr>
              <a:t>Start</a:t>
            </a:r>
            <a:endParaRPr lang="en-US" sz="1400" dirty="0"/>
          </a:p>
        </p:txBody>
      </p:sp>
      <p:sp>
        <p:nvSpPr>
          <p:cNvPr id="18" name="Shape 13"/>
          <p:cNvSpPr/>
          <p:nvPr/>
        </p:nvSpPr>
        <p:spPr>
          <a:xfrm>
            <a:off x="8778240" y="1920240"/>
            <a:ext cx="914" cy="182880"/>
          </a:xfrm>
          <a:prstGeom prst="line">
            <a:avLst/>
          </a:prstGeom>
          <a:noFill/>
          <a:ln w="19050">
            <a:solidFill>
              <a:srgbClr val="1F2B28"/>
            </a:solidFill>
            <a:prstDash val="solid"/>
            <a:tailEnd type="triangle"/>
          </a:ln>
        </p:spPr>
      </p:sp>
      <p:sp>
        <p:nvSpPr>
          <p:cNvPr id="19" name="Shape 14"/>
          <p:cNvSpPr/>
          <p:nvPr/>
        </p:nvSpPr>
        <p:spPr>
          <a:xfrm>
            <a:off x="7589520" y="2103120"/>
            <a:ext cx="2377440" cy="502920"/>
          </a:xfrm>
          <a:prstGeom prst="roundRect">
            <a:avLst>
              <a:gd name="adj" fmla="val 14545"/>
            </a:avLst>
          </a:prstGeom>
          <a:solidFill>
            <a:srgbClr val="DDF5EE"/>
          </a:solidFill>
          <a:ln w="15875">
            <a:solidFill>
              <a:srgbClr val="0E7C6B"/>
            </a:solidFill>
            <a:prstDash val="solid"/>
          </a:ln>
        </p:spPr>
      </p:sp>
      <p:sp>
        <p:nvSpPr>
          <p:cNvPr id="20" name="Text 15"/>
          <p:cNvSpPr/>
          <p:nvPr/>
        </p:nvSpPr>
        <p:spPr>
          <a:xfrm>
            <a:off x="7589520" y="2103120"/>
            <a:ext cx="23774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Initialization</a:t>
            </a:r>
            <a:endParaRPr lang="en-US" sz="1500" dirty="0"/>
          </a:p>
        </p:txBody>
      </p:sp>
      <p:sp>
        <p:nvSpPr>
          <p:cNvPr id="21" name="Shape 16"/>
          <p:cNvSpPr/>
          <p:nvPr/>
        </p:nvSpPr>
        <p:spPr>
          <a:xfrm>
            <a:off x="8778240" y="2606040"/>
            <a:ext cx="914" cy="228600"/>
          </a:xfrm>
          <a:prstGeom prst="line">
            <a:avLst/>
          </a:prstGeom>
          <a:noFill/>
          <a:ln w="19050">
            <a:solidFill>
              <a:srgbClr val="1F2B28"/>
            </a:solidFill>
            <a:prstDash val="solid"/>
            <a:tailEnd type="triangle"/>
          </a:ln>
        </p:spPr>
      </p:sp>
      <p:sp>
        <p:nvSpPr>
          <p:cNvPr id="22" name="Shape 17"/>
          <p:cNvSpPr/>
          <p:nvPr/>
        </p:nvSpPr>
        <p:spPr>
          <a:xfrm>
            <a:off x="7498080" y="2834640"/>
            <a:ext cx="2560320" cy="1005840"/>
          </a:xfrm>
          <a:prstGeom prst="diamond">
            <a:avLst/>
          </a:prstGeom>
          <a:solidFill>
            <a:srgbClr val="FFE28A"/>
          </a:solidFill>
          <a:ln w="19050">
            <a:solidFill>
              <a:srgbClr val="F2B705"/>
            </a:solidFill>
            <a:prstDash val="solid"/>
          </a:ln>
        </p:spPr>
      </p:sp>
      <p:sp>
        <p:nvSpPr>
          <p:cNvPr id="23" name="Text 18"/>
          <p:cNvSpPr/>
          <p:nvPr/>
        </p:nvSpPr>
        <p:spPr>
          <a:xfrm>
            <a:off x="7818120" y="2834640"/>
            <a:ext cx="1920240" cy="1005840"/>
          </a:xfrm>
          <a:prstGeom prst="rect">
            <a:avLst/>
          </a:prstGeom>
          <a:noFill/>
          <a:ln/>
        </p:spPr>
        <p:txBody>
          <a:bodyPr wrap="square" lIns="0" tIns="0" rIns="0" bIns="0" rtlCol="0" anchor="ctr"/>
          <a:lstStyle/>
          <a:p>
            <a:pPr algn="ctr" indent="0" marL="0">
              <a:buNone/>
            </a:pPr>
            <a:r>
              <a:rPr lang="en-US" sz="1400" b="1" dirty="0">
                <a:solidFill>
                  <a:srgbClr val="1F2B28"/>
                </a:solidFill>
                <a:latin typeface="Atkinson Hyperlegible Next" pitchFamily="34" charset="0"/>
                <a:ea typeface="Atkinson Hyperlegible Next" pitchFamily="34" charset="-122"/>
                <a:cs typeface="Atkinson Hyperlegible Next" pitchFamily="34" charset="-120"/>
              </a:rPr>
              <a:t>Test true?</a:t>
            </a:r>
            <a:endParaRPr lang="en-US" sz="1400" dirty="0"/>
          </a:p>
        </p:txBody>
      </p:sp>
      <p:sp>
        <p:nvSpPr>
          <p:cNvPr id="24" name="Shape 19"/>
          <p:cNvSpPr/>
          <p:nvPr/>
        </p:nvSpPr>
        <p:spPr>
          <a:xfrm>
            <a:off x="10058400" y="3337560"/>
            <a:ext cx="548640" cy="914"/>
          </a:xfrm>
          <a:prstGeom prst="line">
            <a:avLst/>
          </a:prstGeom>
          <a:noFill/>
          <a:ln w="19050">
            <a:solidFill>
              <a:srgbClr val="1F2B28"/>
            </a:solidFill>
            <a:prstDash val="solid"/>
            <a:tailEnd type="triangle"/>
          </a:ln>
        </p:spPr>
      </p:sp>
      <p:sp>
        <p:nvSpPr>
          <p:cNvPr id="25" name="Text 20"/>
          <p:cNvSpPr/>
          <p:nvPr/>
        </p:nvSpPr>
        <p:spPr>
          <a:xfrm>
            <a:off x="10104120" y="3017520"/>
            <a:ext cx="73152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false</a:t>
            </a:r>
            <a:endParaRPr lang="en-US" sz="1200" dirty="0"/>
          </a:p>
        </p:txBody>
      </p:sp>
      <p:sp>
        <p:nvSpPr>
          <p:cNvPr id="26" name="Shape 21"/>
          <p:cNvSpPr/>
          <p:nvPr/>
        </p:nvSpPr>
        <p:spPr>
          <a:xfrm>
            <a:off x="10607040" y="3063240"/>
            <a:ext cx="1188720" cy="548640"/>
          </a:xfrm>
          <a:prstGeom prst="roundRect">
            <a:avLst>
              <a:gd name="adj" fmla="val 13333"/>
            </a:avLst>
          </a:prstGeom>
          <a:solidFill>
            <a:srgbClr val="FFFFFF"/>
          </a:solidFill>
          <a:ln w="15875">
            <a:solidFill>
              <a:srgbClr val="868F8A"/>
            </a:solidFill>
            <a:prstDash val="solid"/>
          </a:ln>
        </p:spPr>
      </p:sp>
      <p:sp>
        <p:nvSpPr>
          <p:cNvPr id="27" name="Text 22"/>
          <p:cNvSpPr/>
          <p:nvPr/>
        </p:nvSpPr>
        <p:spPr>
          <a:xfrm>
            <a:off x="10607040" y="3063240"/>
            <a:ext cx="1188720" cy="54864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After the loop</a:t>
            </a:r>
            <a:endParaRPr lang="en-US" sz="1500" dirty="0"/>
          </a:p>
        </p:txBody>
      </p:sp>
      <p:sp>
        <p:nvSpPr>
          <p:cNvPr id="28" name="Shape 23"/>
          <p:cNvSpPr/>
          <p:nvPr/>
        </p:nvSpPr>
        <p:spPr>
          <a:xfrm>
            <a:off x="8778240" y="3840480"/>
            <a:ext cx="914" cy="320040"/>
          </a:xfrm>
          <a:prstGeom prst="line">
            <a:avLst/>
          </a:prstGeom>
          <a:noFill/>
          <a:ln w="19050">
            <a:solidFill>
              <a:srgbClr val="1F2B28"/>
            </a:solidFill>
            <a:prstDash val="solid"/>
            <a:tailEnd type="triangle"/>
          </a:ln>
        </p:spPr>
      </p:sp>
      <p:sp>
        <p:nvSpPr>
          <p:cNvPr id="29" name="Text 24"/>
          <p:cNvSpPr/>
          <p:nvPr/>
        </p:nvSpPr>
        <p:spPr>
          <a:xfrm>
            <a:off x="8869680" y="3858768"/>
            <a:ext cx="731520" cy="274320"/>
          </a:xfrm>
          <a:prstGeom prst="rect">
            <a:avLst/>
          </a:prstGeom>
          <a:noFill/>
          <a:ln/>
        </p:spPr>
        <p:txBody>
          <a:bodyPr wrap="square" lIns="0" tIns="0" rIns="0" bIns="0" rtlCol="0" anchor="ctr"/>
          <a:lstStyle/>
          <a:p>
            <a:pP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true</a:t>
            </a:r>
            <a:endParaRPr lang="en-US" sz="1200" dirty="0"/>
          </a:p>
        </p:txBody>
      </p:sp>
      <p:sp>
        <p:nvSpPr>
          <p:cNvPr id="30" name="Shape 25"/>
          <p:cNvSpPr/>
          <p:nvPr/>
        </p:nvSpPr>
        <p:spPr>
          <a:xfrm>
            <a:off x="7589520" y="4160520"/>
            <a:ext cx="2377440" cy="502920"/>
          </a:xfrm>
          <a:prstGeom prst="roundRect">
            <a:avLst>
              <a:gd name="adj" fmla="val 14545"/>
            </a:avLst>
          </a:prstGeom>
          <a:solidFill>
            <a:srgbClr val="E3F0FF"/>
          </a:solidFill>
          <a:ln w="15875">
            <a:solidFill>
              <a:srgbClr val="2F6FD0"/>
            </a:solidFill>
            <a:prstDash val="solid"/>
          </a:ln>
        </p:spPr>
      </p:sp>
      <p:sp>
        <p:nvSpPr>
          <p:cNvPr id="31" name="Text 26"/>
          <p:cNvSpPr/>
          <p:nvPr/>
        </p:nvSpPr>
        <p:spPr>
          <a:xfrm>
            <a:off x="7589520" y="4160520"/>
            <a:ext cx="23774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Body</a:t>
            </a:r>
            <a:endParaRPr lang="en-US" sz="1500" dirty="0"/>
          </a:p>
        </p:txBody>
      </p:sp>
      <p:sp>
        <p:nvSpPr>
          <p:cNvPr id="32" name="Shape 27"/>
          <p:cNvSpPr/>
          <p:nvPr/>
        </p:nvSpPr>
        <p:spPr>
          <a:xfrm>
            <a:off x="8778240" y="4663440"/>
            <a:ext cx="914" cy="274320"/>
          </a:xfrm>
          <a:prstGeom prst="line">
            <a:avLst/>
          </a:prstGeom>
          <a:noFill/>
          <a:ln w="19050">
            <a:solidFill>
              <a:srgbClr val="1F2B28"/>
            </a:solidFill>
            <a:prstDash val="solid"/>
            <a:tailEnd type="triangle"/>
          </a:ln>
        </p:spPr>
      </p:sp>
      <p:sp>
        <p:nvSpPr>
          <p:cNvPr id="33" name="Shape 28"/>
          <p:cNvSpPr/>
          <p:nvPr/>
        </p:nvSpPr>
        <p:spPr>
          <a:xfrm>
            <a:off x="7589520" y="4937760"/>
            <a:ext cx="2377440" cy="502920"/>
          </a:xfrm>
          <a:prstGeom prst="roundRect">
            <a:avLst>
              <a:gd name="adj" fmla="val 14545"/>
            </a:avLst>
          </a:prstGeom>
          <a:solidFill>
            <a:srgbClr val="FFF1DD"/>
          </a:solidFill>
          <a:ln w="15875">
            <a:solidFill>
              <a:srgbClr val="D06F1A"/>
            </a:solidFill>
            <a:prstDash val="solid"/>
          </a:ln>
        </p:spPr>
      </p:sp>
      <p:sp>
        <p:nvSpPr>
          <p:cNvPr id="34" name="Text 29"/>
          <p:cNvSpPr/>
          <p:nvPr/>
        </p:nvSpPr>
        <p:spPr>
          <a:xfrm>
            <a:off x="7589520" y="4937760"/>
            <a:ext cx="23774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Update</a:t>
            </a:r>
            <a:endParaRPr lang="en-US" sz="1500" dirty="0"/>
          </a:p>
        </p:txBody>
      </p:sp>
      <p:sp>
        <p:nvSpPr>
          <p:cNvPr id="35" name="Shape 30"/>
          <p:cNvSpPr/>
          <p:nvPr/>
        </p:nvSpPr>
        <p:spPr>
          <a:xfrm>
            <a:off x="6858000" y="5189220"/>
            <a:ext cx="731520" cy="914"/>
          </a:xfrm>
          <a:prstGeom prst="line">
            <a:avLst/>
          </a:prstGeom>
          <a:noFill/>
          <a:ln w="19050">
            <a:solidFill>
              <a:srgbClr val="1F2B28"/>
            </a:solidFill>
            <a:prstDash val="solid"/>
          </a:ln>
        </p:spPr>
      </p:sp>
      <p:sp>
        <p:nvSpPr>
          <p:cNvPr id="36" name="Shape 31"/>
          <p:cNvSpPr/>
          <p:nvPr/>
        </p:nvSpPr>
        <p:spPr>
          <a:xfrm>
            <a:off x="6858000" y="3337560"/>
            <a:ext cx="914" cy="1851660"/>
          </a:xfrm>
          <a:prstGeom prst="line">
            <a:avLst/>
          </a:prstGeom>
          <a:noFill/>
          <a:ln w="19050">
            <a:solidFill>
              <a:srgbClr val="1F2B28"/>
            </a:solidFill>
            <a:prstDash val="solid"/>
          </a:ln>
        </p:spPr>
      </p:sp>
      <p:sp>
        <p:nvSpPr>
          <p:cNvPr id="37" name="Shape 32"/>
          <p:cNvSpPr/>
          <p:nvPr/>
        </p:nvSpPr>
        <p:spPr>
          <a:xfrm>
            <a:off x="6858000" y="3337560"/>
            <a:ext cx="640080" cy="914"/>
          </a:xfrm>
          <a:prstGeom prst="line">
            <a:avLst/>
          </a:prstGeom>
          <a:noFill/>
          <a:ln w="19050">
            <a:solidFill>
              <a:srgbClr val="1F2B28"/>
            </a:solidFill>
            <a:prstDash val="solid"/>
            <a:tailEnd type="triangle"/>
          </a:ln>
        </p:spPr>
      </p:sp>
      <p:sp>
        <p:nvSpPr>
          <p:cNvPr id="38" name="Text 33"/>
          <p:cNvSpPr/>
          <p:nvPr/>
        </p:nvSpPr>
        <p:spPr>
          <a:xfrm>
            <a:off x="6931152" y="4114800"/>
            <a:ext cx="64008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back</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step of a three-day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5120640" cy="2103120"/>
          </a:xfrm>
          <a:prstGeom prst="roundRect">
            <a:avLst>
              <a:gd name="adj" fmla="val 5217"/>
            </a:avLst>
          </a:prstGeom>
          <a:solidFill>
            <a:srgbClr val="EEF3F1"/>
          </a:solidFill>
          <a:ln w="12700">
            <a:solidFill>
              <a:srgbClr val="E6E1D6"/>
            </a:solidFill>
            <a:prstDash val="solid"/>
          </a:ln>
        </p:spPr>
      </p:sp>
      <p:sp>
        <p:nvSpPr>
          <p:cNvPr id="9" name="Text 5"/>
          <p:cNvSpPr/>
          <p:nvPr/>
        </p:nvSpPr>
        <p:spPr>
          <a:xfrm>
            <a:off x="822960" y="1737360"/>
            <a:ext cx="4572000" cy="17373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day = 1; day &lt;= 3; day++)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System.out.println("Day " + day);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System.out.println("Done");</a:t>
            </a:r>
            <a:endParaRPr lang="en-US" sz="1500" dirty="0"/>
          </a:p>
        </p:txBody>
      </p:sp>
      <p:sp>
        <p:nvSpPr>
          <p:cNvPr id="10" name="Shape 6"/>
          <p:cNvSpPr/>
          <p:nvPr/>
        </p:nvSpPr>
        <p:spPr>
          <a:xfrm>
            <a:off x="548640" y="3840480"/>
            <a:ext cx="5120640" cy="1691640"/>
          </a:xfrm>
          <a:prstGeom prst="roundRect">
            <a:avLst>
              <a:gd name="adj" fmla="val 6486"/>
            </a:avLst>
          </a:prstGeom>
          <a:solidFill>
            <a:srgbClr val="1F2B28"/>
          </a:solidFill>
          <a:ln w="12700">
            <a:solidFill>
              <a:srgbClr val="1F2B28"/>
            </a:solidFill>
            <a:prstDash val="solid"/>
          </a:ln>
        </p:spPr>
      </p:sp>
      <p:sp>
        <p:nvSpPr>
          <p:cNvPr id="11" name="Text 7"/>
          <p:cNvSpPr/>
          <p:nvPr/>
        </p:nvSpPr>
        <p:spPr>
          <a:xfrm>
            <a:off x="822960" y="3977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251960"/>
            <a:ext cx="4572000" cy="11887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Day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Day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Day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Done</a:t>
            </a:r>
            <a:endParaRPr lang="en-US" sz="2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943600" y="1554480"/>
          <a:ext cx="5696712" cy="914400"/>
        </p:xfrm>
        <a:graphic>
          <a:graphicData uri="http://schemas.openxmlformats.org/drawingml/2006/table">
            <a:tbl>
              <a:tblPr/>
              <a:tblGrid>
                <a:gridCol w="822960"/>
                <a:gridCol w="1691640"/>
                <a:gridCol w="1371600"/>
                <a:gridCol w="1810512"/>
              </a:tblGrid>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day</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Test day &lt;= 3</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Body prints</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Update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true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Day 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day becomes 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true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Day 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day becomes 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true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Day 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day becomes 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false: stop</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(nothing)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(nothing)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Shape 9"/>
          <p:cNvSpPr/>
          <p:nvPr/>
        </p:nvSpPr>
        <p:spPr>
          <a:xfrm>
            <a:off x="5943600" y="4663440"/>
            <a:ext cx="5696712" cy="868680"/>
          </a:xfrm>
          <a:prstGeom prst="roundRect">
            <a:avLst>
              <a:gd name="adj" fmla="val 15789"/>
            </a:avLst>
          </a:prstGeom>
          <a:solidFill>
            <a:srgbClr val="FFF5C7"/>
          </a:solidFill>
          <a:ln w="12700">
            <a:solidFill>
              <a:srgbClr val="FFF5C7"/>
            </a:solidFill>
            <a:prstDash val="solid"/>
          </a:ln>
        </p:spPr>
      </p:sp>
      <p:sp>
        <p:nvSpPr>
          <p:cNvPr id="15" name="Text 10"/>
          <p:cNvSpPr/>
          <p:nvPr/>
        </p:nvSpPr>
        <p:spPr>
          <a:xfrm>
            <a:off x="6217920" y="4663440"/>
            <a:ext cx="5303520" cy="86868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Count: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 initialization, 4 tests, 3 bodies, 3 updates.</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 the passes and the tests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How many body runs? How many tests? Which p stops it?</a:t>
            </a:r>
            <a:endParaRPr lang="en-US" sz="2200" dirty="0"/>
          </a:p>
        </p:txBody>
      </p:sp>
      <p:sp>
        <p:nvSpPr>
          <p:cNvPr id="12" name="Shape 8"/>
          <p:cNvSpPr/>
          <p:nvPr/>
        </p:nvSpPr>
        <p:spPr>
          <a:xfrm>
            <a:off x="868680" y="2971800"/>
            <a:ext cx="5852160" cy="1737360"/>
          </a:xfrm>
          <a:prstGeom prst="roundRect">
            <a:avLst>
              <a:gd name="adj" fmla="val 6316"/>
            </a:avLst>
          </a:prstGeom>
          <a:solidFill>
            <a:srgbClr val="EEF3F1"/>
          </a:solidFill>
          <a:ln w="12700">
            <a:solidFill>
              <a:srgbClr val="E6E1D6"/>
            </a:solidFill>
            <a:prstDash val="solid"/>
          </a:ln>
        </p:spPr>
      </p:sp>
      <p:sp>
        <p:nvSpPr>
          <p:cNvPr id="13" name="Text 9"/>
          <p:cNvSpPr/>
          <p:nvPr/>
        </p:nvSpPr>
        <p:spPr>
          <a:xfrm>
            <a:off x="1143000" y="3154680"/>
            <a:ext cx="5303520" cy="137160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for (int p = 5; p &lt;= 20; p += 5) {</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System.out.println(p);</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8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7040880" y="2971800"/>
          <a:ext cx="4297680" cy="914400"/>
        </p:xfrm>
        <a:graphic>
          <a:graphicData uri="http://schemas.openxmlformats.org/drawingml/2006/table">
            <a:tbl>
              <a:tblPr/>
              <a:tblGrid>
                <a:gridCol w="2743200"/>
                <a:gridCol w="155448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Question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Your answer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Times the body runs</a:t>
                      </a:r>
                      <a:endParaRPr lang="en-US" sz="19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Times the test runs</a:t>
                      </a:r>
                      <a:endParaRPr lang="en-US" sz="19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Value of p that stops it</a:t>
                      </a:r>
                      <a:endParaRPr lang="en-US" sz="19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9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semicolon after the header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lone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 statement that does nothing. After the header, it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becomes the body</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the braces below are no longer part of the loop.</a:t>
            </a:r>
            <a:endParaRPr lang="en-US" sz="1800" dirty="0"/>
          </a:p>
        </p:txBody>
      </p:sp>
      <p:sp>
        <p:nvSpPr>
          <p:cNvPr id="11" name="Shape 6"/>
          <p:cNvSpPr/>
          <p:nvPr/>
        </p:nvSpPr>
        <p:spPr>
          <a:xfrm>
            <a:off x="548640" y="2788920"/>
            <a:ext cx="5852160" cy="2148840"/>
          </a:xfrm>
          <a:prstGeom prst="roundRect">
            <a:avLst>
              <a:gd name="adj" fmla="val 5106"/>
            </a:avLst>
          </a:prstGeom>
          <a:solidFill>
            <a:srgbClr val="EEF3F1"/>
          </a:solidFill>
          <a:ln w="12700">
            <a:solidFill>
              <a:srgbClr val="E6E1D6"/>
            </a:solidFill>
            <a:prstDash val="solid"/>
          </a:ln>
        </p:spPr>
      </p:sp>
      <p:sp>
        <p:nvSpPr>
          <p:cNvPr id="12" name="Text 7"/>
          <p:cNvSpPr/>
          <p:nvPr/>
        </p:nvSpPr>
        <p:spPr>
          <a:xfrm>
            <a:off x="822960" y="2971800"/>
            <a:ext cx="5303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EXPECT THREE BEEPS?</a:t>
            </a:r>
            <a:endParaRPr lang="en-US" sz="1050" dirty="0"/>
          </a:p>
        </p:txBody>
      </p:sp>
      <p:sp>
        <p:nvSpPr>
          <p:cNvPr id="13" name="Text 8"/>
          <p:cNvSpPr/>
          <p:nvPr/>
        </p:nvSpPr>
        <p:spPr>
          <a:xfrm>
            <a:off x="822960" y="3291840"/>
            <a:ext cx="5303520" cy="14630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beep = 1; beep &lt;= 3; beep++)</a:t>
            </a:r>
            <a:pPr indent="0" marL="0">
              <a:lnSpc>
                <a:spcPct val="115000"/>
              </a:lnSpc>
              <a:buNone/>
            </a:pPr>
            <a:r>
              <a:rPr lang="en-US" sz="1700" b="1" dirty="0">
                <a:solidFill>
                  <a:srgbClr val="8A4B0F"/>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System.out.println("Beep!");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4" name="Shape 9"/>
          <p:cNvSpPr/>
          <p:nvPr/>
        </p:nvSpPr>
        <p:spPr>
          <a:xfrm>
            <a:off x="6629400" y="2788920"/>
            <a:ext cx="5010912" cy="1005840"/>
          </a:xfrm>
          <a:prstGeom prst="roundRect">
            <a:avLst>
              <a:gd name="adj" fmla="val 10909"/>
            </a:avLst>
          </a:prstGeom>
          <a:solidFill>
            <a:srgbClr val="1F2B28"/>
          </a:solidFill>
          <a:ln w="12700">
            <a:solidFill>
              <a:srgbClr val="1F2B28"/>
            </a:solidFill>
            <a:prstDash val="solid"/>
          </a:ln>
        </p:spPr>
      </p:sp>
      <p:sp>
        <p:nvSpPr>
          <p:cNvPr id="15" name="Text 10"/>
          <p:cNvSpPr/>
          <p:nvPr/>
        </p:nvSpPr>
        <p:spPr>
          <a:xfrm>
            <a:off x="690372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6903720" y="3200400"/>
            <a:ext cx="4462272" cy="502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Beep!</a:t>
            </a:r>
            <a:endParaRPr lang="en-US" sz="2000" dirty="0"/>
          </a:p>
        </p:txBody>
      </p:sp>
      <p:sp>
        <p:nvSpPr>
          <p:cNvPr id="17" name="Text 12"/>
          <p:cNvSpPr/>
          <p:nvPr/>
        </p:nvSpPr>
        <p:spPr>
          <a:xfrm>
            <a:off x="6629400" y="3977640"/>
            <a:ext cx="5010912"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Only one. The loop ran 3 times with an empty body, then the block ran once.</a:t>
            </a:r>
            <a:endParaRPr lang="en-US" sz="1700" dirty="0"/>
          </a:p>
        </p:txBody>
      </p:sp>
      <p:sp>
        <p:nvSpPr>
          <p:cNvPr id="18" name="Shape 13"/>
          <p:cNvSpPr/>
          <p:nvPr/>
        </p:nvSpPr>
        <p:spPr>
          <a:xfrm>
            <a:off x="548640" y="5166360"/>
            <a:ext cx="11094415" cy="868680"/>
          </a:xfrm>
          <a:prstGeom prst="roundRect">
            <a:avLst>
              <a:gd name="adj" fmla="val 15789"/>
            </a:avLst>
          </a:prstGeom>
          <a:solidFill>
            <a:srgbClr val="DDF5EE"/>
          </a:solidFill>
          <a:ln w="12700">
            <a:solidFill>
              <a:srgbClr val="DDF5EE"/>
            </a:solidFill>
            <a:prstDash val="solid"/>
          </a:ln>
        </p:spPr>
      </p:sp>
      <p:sp>
        <p:nvSpPr>
          <p:cNvPr id="19" name="Text 14"/>
          <p:cNvSpPr/>
          <p:nvPr/>
        </p:nvSpPr>
        <p:spPr>
          <a:xfrm>
            <a:off x="868680" y="5166360"/>
            <a:ext cx="10454335" cy="86868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delete the semicolon so the braces are the body again. It compiles either way, so check the output.</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Start, stop, step</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Counting iterations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5120640"/>
                <a:gridCol w="3840480"/>
                <a:gridCol w="2133295"/>
              </a:tblGrid>
              <a:tr h="603504">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Header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Values of i</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Iterations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03504">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for (int i = 0; i &lt; 4; i++)</a:t>
                      </a: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0, 1, 2, 3</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03504">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for (int i = 0; i &lt;= 4; i++)</a:t>
                      </a: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0, 1, 2, 3, 4</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03504">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for (int i = 1; i &lt;= 4; i++)</a:t>
                      </a: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1, 2, 3, 4</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206240"/>
            <a:ext cx="3520440" cy="1828800"/>
          </a:xfrm>
          <a:prstGeom prst="roundRect">
            <a:avLst>
              <a:gd name="adj" fmla="val 10000"/>
            </a:avLst>
          </a:prstGeom>
          <a:solidFill>
            <a:srgbClr val="DDF5EE"/>
          </a:solidFill>
          <a:ln w="12700">
            <a:solidFill>
              <a:srgbClr val="DDF5EE"/>
            </a:solidFill>
            <a:prstDash val="solid"/>
          </a:ln>
        </p:spPr>
      </p:sp>
      <p:sp>
        <p:nvSpPr>
          <p:cNvPr id="10" name="Text 5"/>
          <p:cNvSpPr/>
          <p:nvPr/>
        </p:nvSpPr>
        <p:spPr>
          <a:xfrm>
            <a:off x="822960" y="4343400"/>
            <a:ext cx="3017520" cy="155448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Initialization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decides where counting starts.</a:t>
            </a:r>
            <a:endParaRPr lang="en-US" sz="1800" dirty="0"/>
          </a:p>
        </p:txBody>
      </p:sp>
      <p:sp>
        <p:nvSpPr>
          <p:cNvPr id="11" name="Shape 6"/>
          <p:cNvSpPr/>
          <p:nvPr/>
        </p:nvSpPr>
        <p:spPr>
          <a:xfrm>
            <a:off x="4297680" y="4206240"/>
            <a:ext cx="3520440" cy="1828800"/>
          </a:xfrm>
          <a:prstGeom prst="roundRect">
            <a:avLst>
              <a:gd name="adj" fmla="val 10000"/>
            </a:avLst>
          </a:prstGeom>
          <a:solidFill>
            <a:srgbClr val="E3F0FF"/>
          </a:solidFill>
          <a:ln w="12700">
            <a:solidFill>
              <a:srgbClr val="E3F0FF"/>
            </a:solidFill>
            <a:prstDash val="solid"/>
          </a:ln>
        </p:spPr>
      </p:sp>
      <p:sp>
        <p:nvSpPr>
          <p:cNvPr id="12" name="Text 7"/>
          <p:cNvSpPr/>
          <p:nvPr/>
        </p:nvSpPr>
        <p:spPr>
          <a:xfrm>
            <a:off x="4572000" y="4343400"/>
            <a:ext cx="3017520" cy="155448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Boolean expression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decides where it stops.</a:t>
            </a:r>
            <a:endParaRPr lang="en-US" sz="1800" dirty="0"/>
          </a:p>
        </p:txBody>
      </p:sp>
      <p:sp>
        <p:nvSpPr>
          <p:cNvPr id="13" name="Shape 8"/>
          <p:cNvSpPr/>
          <p:nvPr/>
        </p:nvSpPr>
        <p:spPr>
          <a:xfrm>
            <a:off x="8046720" y="4206240"/>
            <a:ext cx="3520440" cy="1828800"/>
          </a:xfrm>
          <a:prstGeom prst="roundRect">
            <a:avLst>
              <a:gd name="adj" fmla="val 10000"/>
            </a:avLst>
          </a:prstGeom>
          <a:solidFill>
            <a:srgbClr val="FFF1DD"/>
          </a:solidFill>
          <a:ln w="12700">
            <a:solidFill>
              <a:srgbClr val="FFF1DD"/>
            </a:solidFill>
            <a:prstDash val="solid"/>
          </a:ln>
        </p:spPr>
      </p:sp>
      <p:sp>
        <p:nvSpPr>
          <p:cNvPr id="14" name="Text 9"/>
          <p:cNvSpPr/>
          <p:nvPr/>
        </p:nvSpPr>
        <p:spPr>
          <a:xfrm>
            <a:off x="8321040" y="4343400"/>
            <a:ext cx="3017520" cy="155448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Update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decides the size and direction of each step.</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Counting down, and stepping by more than 1</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5440680" cy="1737360"/>
          </a:xfrm>
          <a:prstGeom prst="roundRect">
            <a:avLst>
              <a:gd name="adj" fmla="val 6316"/>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DOWN BY 4</a:t>
            </a:r>
            <a:endParaRPr lang="en-US" sz="1050" dirty="0"/>
          </a:p>
        </p:txBody>
      </p:sp>
      <p:sp>
        <p:nvSpPr>
          <p:cNvPr id="10" name="Text 6"/>
          <p:cNvSpPr/>
          <p:nvPr/>
        </p:nvSpPr>
        <p:spPr>
          <a:xfrm>
            <a:off x="822960" y="2057400"/>
            <a:ext cx="489204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row = 9; row &gt;= 1; row -= 4)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System.out.println(row);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3474720"/>
            <a:ext cx="5440680" cy="1417320"/>
          </a:xfrm>
          <a:prstGeom prst="roundRect">
            <a:avLst>
              <a:gd name="adj" fmla="val 7742"/>
            </a:avLst>
          </a:prstGeom>
          <a:solidFill>
            <a:srgbClr val="1F2B28"/>
          </a:solidFill>
          <a:ln w="12700">
            <a:solidFill>
              <a:srgbClr val="1F2B28"/>
            </a:solidFill>
            <a:prstDash val="solid"/>
          </a:ln>
        </p:spPr>
      </p:sp>
      <p:sp>
        <p:nvSpPr>
          <p:cNvPr id="12" name="Text 8"/>
          <p:cNvSpPr/>
          <p:nvPr/>
        </p:nvSpPr>
        <p:spPr>
          <a:xfrm>
            <a:off x="822960" y="36118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3886200"/>
            <a:ext cx="4892040"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p:txBody>
      </p:sp>
      <p:sp>
        <p:nvSpPr>
          <p:cNvPr id="14" name="Shape 10"/>
          <p:cNvSpPr/>
          <p:nvPr/>
        </p:nvSpPr>
        <p:spPr>
          <a:xfrm>
            <a:off x="6199632" y="1554480"/>
            <a:ext cx="5440680" cy="1737360"/>
          </a:xfrm>
          <a:prstGeom prst="roundRect">
            <a:avLst>
              <a:gd name="adj" fmla="val 6316"/>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TIMES 3</a:t>
            </a:r>
            <a:endParaRPr lang="en-US" sz="1050" dirty="0"/>
          </a:p>
        </p:txBody>
      </p:sp>
      <p:sp>
        <p:nvSpPr>
          <p:cNvPr id="16" name="Text 12"/>
          <p:cNvSpPr/>
          <p:nvPr/>
        </p:nvSpPr>
        <p:spPr>
          <a:xfrm>
            <a:off x="6473952" y="2057400"/>
            <a:ext cx="4892040" cy="10515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n = 3; n &lt; 50; n *= 3)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7" name="Shape 13"/>
          <p:cNvSpPr/>
          <p:nvPr/>
        </p:nvSpPr>
        <p:spPr>
          <a:xfrm>
            <a:off x="6199632" y="3474720"/>
            <a:ext cx="5440680" cy="1417320"/>
          </a:xfrm>
          <a:prstGeom prst="roundRect">
            <a:avLst>
              <a:gd name="adj" fmla="val 7742"/>
            </a:avLst>
          </a:prstGeom>
          <a:solidFill>
            <a:srgbClr val="1F2B28"/>
          </a:solidFill>
          <a:ln w="12700">
            <a:solidFill>
              <a:srgbClr val="1F2B28"/>
            </a:solidFill>
            <a:prstDash val="solid"/>
          </a:ln>
        </p:spPr>
      </p:sp>
      <p:sp>
        <p:nvSpPr>
          <p:cNvPr id="18" name="Text 14"/>
          <p:cNvSpPr/>
          <p:nvPr/>
        </p:nvSpPr>
        <p:spPr>
          <a:xfrm>
            <a:off x="6473952" y="36118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3886200"/>
            <a:ext cx="4892040"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20" name="Shape 16"/>
          <p:cNvSpPr/>
          <p:nvPr/>
        </p:nvSpPr>
        <p:spPr>
          <a:xfrm>
            <a:off x="548640" y="5074920"/>
            <a:ext cx="11094415" cy="960120"/>
          </a:xfrm>
          <a:prstGeom prst="roundRect">
            <a:avLst>
              <a:gd name="adj" fmla="val 19048"/>
            </a:avLst>
          </a:prstGeom>
          <a:solidFill>
            <a:srgbClr val="E3F0FF"/>
          </a:solidFill>
          <a:ln w="12700">
            <a:solidFill>
              <a:srgbClr val="E3F0FF"/>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330952"/>
            <a:ext cx="566928" cy="566928"/>
          </a:xfrm>
          <a:prstGeom prst="rect">
            <a:avLst/>
          </a:prstGeom>
        </p:spPr>
      </p:pic>
      <p:sp>
        <p:nvSpPr>
          <p:cNvPr id="22" name="Text 17"/>
          <p:cNvSpPr/>
          <p:nvPr/>
        </p:nvSpPr>
        <p:spPr>
          <a:xfrm>
            <a:off x="1600200" y="5212080"/>
            <a:ext cx="9768535" cy="685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Check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first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last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value the body sees, and make sure the update moves toward making the test false.</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off by one error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11094415" cy="777240"/>
          </a:xfrm>
          <a:prstGeom prst="roundRect">
            <a:avLst>
              <a:gd name="adj" fmla="val 23529"/>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Goal: print pages 1 through 5.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leaves out the stop value;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includes it.</a:t>
            </a:r>
            <a:endParaRPr lang="en-US" sz="1700" dirty="0"/>
          </a:p>
        </p:txBody>
      </p:sp>
      <p:sp>
        <p:nvSpPr>
          <p:cNvPr id="11" name="Shape 6"/>
          <p:cNvSpPr/>
          <p:nvPr/>
        </p:nvSpPr>
        <p:spPr>
          <a:xfrm>
            <a:off x="548640" y="2423160"/>
            <a:ext cx="5440680" cy="1417320"/>
          </a:xfrm>
          <a:prstGeom prst="roundRect">
            <a:avLst>
              <a:gd name="adj" fmla="val 7742"/>
            </a:avLst>
          </a:prstGeom>
          <a:solidFill>
            <a:srgbClr val="EEF3F1"/>
          </a:solidFill>
          <a:ln w="12700">
            <a:solidFill>
              <a:srgbClr val="E6E1D6"/>
            </a:solidFill>
            <a:prstDash val="solid"/>
          </a:ln>
        </p:spPr>
      </p:sp>
      <p:sp>
        <p:nvSpPr>
          <p:cNvPr id="12" name="Text 7"/>
          <p:cNvSpPr/>
          <p:nvPr/>
        </p:nvSpPr>
        <p:spPr>
          <a:xfrm>
            <a:off x="822960" y="260604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BUG</a:t>
            </a:r>
            <a:endParaRPr lang="en-US" sz="1050" dirty="0"/>
          </a:p>
        </p:txBody>
      </p:sp>
      <p:sp>
        <p:nvSpPr>
          <p:cNvPr id="13" name="Text 8"/>
          <p:cNvSpPr/>
          <p:nvPr/>
        </p:nvSpPr>
        <p:spPr>
          <a:xfrm>
            <a:off x="822960" y="2926080"/>
            <a:ext cx="4892040" cy="7315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page = 1; </a:t>
            </a:r>
            <a:pPr indent="0" marL="0">
              <a:lnSpc>
                <a:spcPct val="115000"/>
              </a:lnSpc>
              <a:buNone/>
            </a:pPr>
            <a:r>
              <a:rPr lang="en-US" sz="1500" b="1" dirty="0">
                <a:solidFill>
                  <a:srgbClr val="8A4B0F"/>
                </a:solidFill>
                <a:latin typeface="Atkinson Hyperlegible Mono" pitchFamily="34" charset="0"/>
                <a:ea typeface="Atkinson Hyperlegible Mono" pitchFamily="34" charset="-122"/>
                <a:cs typeface="Atkinson Hyperlegible Mono" pitchFamily="34" charset="-120"/>
              </a:rPr>
              <a:t>page &lt; 5</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page++)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System.out.println("Page " + page);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548640" y="3977640"/>
            <a:ext cx="5440680" cy="2103120"/>
          </a:xfrm>
          <a:prstGeom prst="roundRect">
            <a:avLst>
              <a:gd name="adj" fmla="val 5217"/>
            </a:avLst>
          </a:prstGeom>
          <a:solidFill>
            <a:srgbClr val="1F2B28"/>
          </a:solidFill>
          <a:ln w="12700">
            <a:solidFill>
              <a:srgbClr val="1F2B28"/>
            </a:solidFill>
            <a:prstDash val="solid"/>
          </a:ln>
        </p:spPr>
      </p:sp>
      <p:sp>
        <p:nvSpPr>
          <p:cNvPr id="15" name="Text 10"/>
          <p:cNvSpPr/>
          <p:nvPr/>
        </p:nvSpPr>
        <p:spPr>
          <a:xfrm>
            <a:off x="822960" y="4114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4389120"/>
            <a:ext cx="4892040" cy="16002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4</a:t>
            </a:r>
            <a:endParaRPr lang="en-US" sz="2000" dirty="0"/>
          </a:p>
        </p:txBody>
      </p:sp>
      <p:sp>
        <p:nvSpPr>
          <p:cNvPr id="17" name="Shape 12"/>
          <p:cNvSpPr/>
          <p:nvPr/>
        </p:nvSpPr>
        <p:spPr>
          <a:xfrm>
            <a:off x="6199632" y="2423160"/>
            <a:ext cx="5440680" cy="1417320"/>
          </a:xfrm>
          <a:prstGeom prst="roundRect">
            <a:avLst>
              <a:gd name="adj" fmla="val 7742"/>
            </a:avLst>
          </a:prstGeom>
          <a:solidFill>
            <a:srgbClr val="EEF3F1"/>
          </a:solidFill>
          <a:ln w="12700">
            <a:solidFill>
              <a:srgbClr val="E6E1D6"/>
            </a:solidFill>
            <a:prstDash val="solid"/>
          </a:ln>
        </p:spPr>
      </p:sp>
      <p:sp>
        <p:nvSpPr>
          <p:cNvPr id="18" name="Text 13"/>
          <p:cNvSpPr/>
          <p:nvPr/>
        </p:nvSpPr>
        <p:spPr>
          <a:xfrm>
            <a:off x="6473952" y="260604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FIXED</a:t>
            </a:r>
            <a:endParaRPr lang="en-US" sz="1050" dirty="0"/>
          </a:p>
        </p:txBody>
      </p:sp>
      <p:sp>
        <p:nvSpPr>
          <p:cNvPr id="19" name="Text 14"/>
          <p:cNvSpPr/>
          <p:nvPr/>
        </p:nvSpPr>
        <p:spPr>
          <a:xfrm>
            <a:off x="6473952" y="2926080"/>
            <a:ext cx="4892040" cy="7315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page = 1; </a:t>
            </a:r>
            <a:pPr indent="0" marL="0">
              <a:lnSpc>
                <a:spcPct val="115000"/>
              </a:lnSpc>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page &lt;= 5</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page++)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System.out.println("Page " + page);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0" name="Shape 15"/>
          <p:cNvSpPr/>
          <p:nvPr/>
        </p:nvSpPr>
        <p:spPr>
          <a:xfrm>
            <a:off x="6199632" y="3977640"/>
            <a:ext cx="5440680" cy="2103120"/>
          </a:xfrm>
          <a:prstGeom prst="roundRect">
            <a:avLst>
              <a:gd name="adj" fmla="val 5217"/>
            </a:avLst>
          </a:prstGeom>
          <a:solidFill>
            <a:srgbClr val="1F2B28"/>
          </a:solidFill>
          <a:ln w="12700">
            <a:solidFill>
              <a:srgbClr val="1F2B28"/>
            </a:solidFill>
            <a:prstDash val="solid"/>
          </a:ln>
        </p:spPr>
      </p:sp>
      <p:sp>
        <p:nvSpPr>
          <p:cNvPr id="21" name="Text 16"/>
          <p:cNvSpPr/>
          <p:nvPr/>
        </p:nvSpPr>
        <p:spPr>
          <a:xfrm>
            <a:off x="6473952" y="4114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473952" y="4389120"/>
            <a:ext cx="4892040" cy="16002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Page 5</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for and while: same loop, two outfits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Rewriting a for loop as a while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6035040" cy="1737360"/>
          </a:xfrm>
          <a:prstGeom prst="roundRect">
            <a:avLst>
              <a:gd name="adj" fmla="val 6316"/>
            </a:avLst>
          </a:prstGeom>
          <a:solidFill>
            <a:srgbClr val="EEF3F1"/>
          </a:solidFill>
          <a:ln w="12700">
            <a:solidFill>
              <a:srgbClr val="E6E1D6"/>
            </a:solidFill>
            <a:prstDash val="solid"/>
          </a:ln>
        </p:spPr>
      </p:sp>
      <p:sp>
        <p:nvSpPr>
          <p:cNvPr id="9" name="Text 5"/>
          <p:cNvSpPr/>
          <p:nvPr/>
        </p:nvSpPr>
        <p:spPr>
          <a:xfrm>
            <a:off x="822960" y="173736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FOR LOOP</a:t>
            </a:r>
            <a:endParaRPr lang="en-US" sz="1050" dirty="0"/>
          </a:p>
        </p:txBody>
      </p:sp>
      <p:sp>
        <p:nvSpPr>
          <p:cNvPr id="10" name="Text 6"/>
          <p:cNvSpPr/>
          <p:nvPr/>
        </p:nvSpPr>
        <p:spPr>
          <a:xfrm>
            <a:off x="822960" y="2057400"/>
            <a:ext cx="548640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a:t>
            </a:r>
            <a:pPr indent="0" marL="0">
              <a:lnSpc>
                <a:spcPct val="115000"/>
              </a:lnSpc>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int temp = 50</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pPr indent="0" marL="0">
              <a:lnSpc>
                <a:spcPct val="115000"/>
              </a:lnSpc>
              <a:buNone/>
            </a:pPr>
            <a:r>
              <a:rPr lang="en-US" sz="1500" b="1" dirty="0">
                <a:solidFill>
                  <a:srgbClr val="1D4F9E"/>
                </a:solidFill>
                <a:latin typeface="Atkinson Hyperlegible Mono" pitchFamily="34" charset="0"/>
                <a:ea typeface="Atkinson Hyperlegible Mono" pitchFamily="34" charset="-122"/>
                <a:cs typeface="Atkinson Hyperlegible Mono" pitchFamily="34" charset="-120"/>
              </a:rPr>
              <a:t>temp &gt; 20</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pPr indent="0" marL="0">
              <a:lnSpc>
                <a:spcPct val="115000"/>
              </a:lnSpc>
              <a:buNone/>
            </a:pPr>
            <a:r>
              <a:rPr lang="en-US" sz="1500" b="1" dirty="0">
                <a:solidFill>
                  <a:srgbClr val="8A4B0F"/>
                </a:solidFill>
                <a:latin typeface="Atkinson Hyperlegible Mono" pitchFamily="34" charset="0"/>
                <a:ea typeface="Atkinson Hyperlegible Mono" pitchFamily="34" charset="-122"/>
                <a:cs typeface="Atkinson Hyperlegible Mono" pitchFamily="34" charset="-120"/>
              </a:rPr>
              <a:t>temp -= 10</a:t>
            </a:r>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System.out.println(temp);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3474720"/>
            <a:ext cx="6035040" cy="2560320"/>
          </a:xfrm>
          <a:prstGeom prst="roundRect">
            <a:avLst>
              <a:gd name="adj" fmla="val 4286"/>
            </a:avLst>
          </a:prstGeom>
          <a:solidFill>
            <a:srgbClr val="EEF3F1"/>
          </a:solidFill>
          <a:ln w="12700">
            <a:solidFill>
              <a:srgbClr val="E6E1D6"/>
            </a:solidFill>
            <a:prstDash val="solid"/>
          </a:ln>
        </p:spPr>
      </p:sp>
      <p:sp>
        <p:nvSpPr>
          <p:cNvPr id="12" name="Text 8"/>
          <p:cNvSpPr/>
          <p:nvPr/>
        </p:nvSpPr>
        <p:spPr>
          <a:xfrm>
            <a:off x="822960" y="365760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WHILE LOOP</a:t>
            </a:r>
            <a:endParaRPr lang="en-US" sz="1050" dirty="0"/>
          </a:p>
        </p:txBody>
      </p:sp>
      <p:sp>
        <p:nvSpPr>
          <p:cNvPr id="13" name="Text 9"/>
          <p:cNvSpPr/>
          <p:nvPr/>
        </p:nvSpPr>
        <p:spPr>
          <a:xfrm>
            <a:off x="822960" y="3977640"/>
            <a:ext cx="5486400" cy="1874520"/>
          </a:xfrm>
          <a:prstGeom prst="rect">
            <a:avLst/>
          </a:prstGeom>
          <a:noFill/>
          <a:ln/>
        </p:spPr>
        <p:txBody>
          <a:bodyPr wrap="square" lIns="0" tIns="0" rIns="0" bIns="0" rtlCol="0" anchor="t"/>
          <a:lstStyle/>
          <a:p>
            <a:pPr indent="0" marL="0">
              <a:lnSpc>
                <a:spcPct val="115000"/>
              </a:lnSpc>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int temp = 50;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a:t>
            </a:r>
            <a:pPr indent="0" marL="0">
              <a:lnSpc>
                <a:spcPct val="115000"/>
              </a:lnSpc>
              <a:buNone/>
            </a:pPr>
            <a:r>
              <a:rPr lang="en-US" sz="1600" b="1" dirty="0">
                <a:solidFill>
                  <a:srgbClr val="1D4F9E"/>
                </a:solidFill>
                <a:latin typeface="Atkinson Hyperlegible Mono" pitchFamily="34" charset="0"/>
                <a:ea typeface="Atkinson Hyperlegible Mono" pitchFamily="34" charset="-122"/>
                <a:cs typeface="Atkinson Hyperlegible Mono" pitchFamily="34" charset="-120"/>
              </a:rPr>
              <a:t>temp &gt; 20</a:t>
            </a:r>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System.out.println(temp);</a:t>
            </a:r>
            <a:endParaRPr lang="en-US" sz="1600" dirty="0"/>
          </a:p>
          <a:p>
            <a:pPr indent="0" marL="0">
              <a:lnSpc>
                <a:spcPct val="115000"/>
              </a:lnSpc>
              <a:buNone/>
            </a:pPr>
            <a:r>
              <a:rPr lang="en-US" sz="1600" b="1" dirty="0">
                <a:solidFill>
                  <a:srgbClr val="8A4B0F"/>
                </a:solidFill>
                <a:latin typeface="Atkinson Hyperlegible Mono" pitchFamily="34" charset="0"/>
                <a:ea typeface="Atkinson Hyperlegible Mono" pitchFamily="34" charset="-122"/>
                <a:cs typeface="Atkinson Hyperlegible Mono" pitchFamily="34" charset="-120"/>
              </a:rPr>
              <a:t>    temp -= 10;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10"/>
          <p:cNvSpPr/>
          <p:nvPr/>
        </p:nvSpPr>
        <p:spPr>
          <a:xfrm>
            <a:off x="6858000" y="1554480"/>
            <a:ext cx="4782312" cy="777240"/>
          </a:xfrm>
          <a:prstGeom prst="roundRect">
            <a:avLst>
              <a:gd name="adj" fmla="val 17647"/>
            </a:avLst>
          </a:prstGeom>
          <a:solidFill>
            <a:srgbClr val="DDF5EE"/>
          </a:solidFill>
          <a:ln w="12700">
            <a:solidFill>
              <a:srgbClr val="DDF5EE"/>
            </a:solidFill>
            <a:prstDash val="solid"/>
          </a:ln>
        </p:spPr>
      </p:sp>
      <p:sp>
        <p:nvSpPr>
          <p:cNvPr id="15" name="Text 11"/>
          <p:cNvSpPr/>
          <p:nvPr/>
        </p:nvSpPr>
        <p:spPr>
          <a:xfrm>
            <a:off x="7132320" y="1554480"/>
            <a:ext cx="4297680" cy="7772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Initialization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moves to a statement just before the loop.</a:t>
            </a:r>
            <a:endParaRPr lang="en-US" sz="1700" dirty="0"/>
          </a:p>
        </p:txBody>
      </p:sp>
      <p:sp>
        <p:nvSpPr>
          <p:cNvPr id="16" name="Shape 12"/>
          <p:cNvSpPr/>
          <p:nvPr/>
        </p:nvSpPr>
        <p:spPr>
          <a:xfrm>
            <a:off x="6858000" y="2468880"/>
            <a:ext cx="4782312" cy="777240"/>
          </a:xfrm>
          <a:prstGeom prst="roundRect">
            <a:avLst>
              <a:gd name="adj" fmla="val 17647"/>
            </a:avLst>
          </a:prstGeom>
          <a:solidFill>
            <a:srgbClr val="E3F0FF"/>
          </a:solidFill>
          <a:ln w="12700">
            <a:solidFill>
              <a:srgbClr val="E3F0FF"/>
            </a:solidFill>
            <a:prstDash val="solid"/>
          </a:ln>
        </p:spPr>
      </p:sp>
      <p:sp>
        <p:nvSpPr>
          <p:cNvPr id="17" name="Text 13"/>
          <p:cNvSpPr/>
          <p:nvPr/>
        </p:nvSpPr>
        <p:spPr>
          <a:xfrm>
            <a:off x="7132320" y="2468880"/>
            <a:ext cx="4297680" cy="7772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Test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becomes the while condition.</a:t>
            </a:r>
            <a:endParaRPr lang="en-US" sz="1700" dirty="0"/>
          </a:p>
        </p:txBody>
      </p:sp>
      <p:sp>
        <p:nvSpPr>
          <p:cNvPr id="18" name="Shape 14"/>
          <p:cNvSpPr/>
          <p:nvPr/>
        </p:nvSpPr>
        <p:spPr>
          <a:xfrm>
            <a:off x="6858000" y="3383280"/>
            <a:ext cx="4782312" cy="777240"/>
          </a:xfrm>
          <a:prstGeom prst="roundRect">
            <a:avLst>
              <a:gd name="adj" fmla="val 17647"/>
            </a:avLst>
          </a:prstGeom>
          <a:solidFill>
            <a:srgbClr val="FFF1DD"/>
          </a:solidFill>
          <a:ln w="12700">
            <a:solidFill>
              <a:srgbClr val="FFF1DD"/>
            </a:solidFill>
            <a:prstDash val="solid"/>
          </a:ln>
        </p:spPr>
      </p:sp>
      <p:sp>
        <p:nvSpPr>
          <p:cNvPr id="19" name="Text 15"/>
          <p:cNvSpPr/>
          <p:nvPr/>
        </p:nvSpPr>
        <p:spPr>
          <a:xfrm>
            <a:off x="7132320" y="3383280"/>
            <a:ext cx="4297680" cy="7772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Update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becomes the last statement of the body.</a:t>
            </a:r>
            <a:endParaRPr lang="en-US" sz="1700" dirty="0"/>
          </a:p>
        </p:txBody>
      </p:sp>
      <p:sp>
        <p:nvSpPr>
          <p:cNvPr id="20" name="Shape 16"/>
          <p:cNvSpPr/>
          <p:nvPr/>
        </p:nvSpPr>
        <p:spPr>
          <a:xfrm>
            <a:off x="6858000" y="4343400"/>
            <a:ext cx="4782312" cy="1691640"/>
          </a:xfrm>
          <a:prstGeom prst="roundRect">
            <a:avLst>
              <a:gd name="adj" fmla="val 6486"/>
            </a:avLst>
          </a:prstGeom>
          <a:solidFill>
            <a:srgbClr val="1F2B28"/>
          </a:solidFill>
          <a:ln w="12700">
            <a:solidFill>
              <a:srgbClr val="1F2B28"/>
            </a:solidFill>
            <a:prstDash val="solid"/>
          </a:ln>
        </p:spPr>
      </p:sp>
      <p:sp>
        <p:nvSpPr>
          <p:cNvPr id="21" name="Text 17"/>
          <p:cNvSpPr/>
          <p:nvPr/>
        </p:nvSpPr>
        <p:spPr>
          <a:xfrm>
            <a:off x="7132320" y="44805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8"/>
          <p:cNvSpPr/>
          <p:nvPr/>
        </p:nvSpPr>
        <p:spPr>
          <a:xfrm>
            <a:off x="7132320" y="4754880"/>
            <a:ext cx="4233672" cy="11887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30</a:t>
            </a:r>
            <a:endParaRPr lang="en-US" sz="2000" dirty="0"/>
          </a:p>
        </p:txBody>
      </p:sp>
      <p:sp>
        <p:nvSpPr>
          <p:cNvPr id="23" name="Text 19"/>
          <p:cNvSpPr/>
          <p:nvPr/>
        </p:nvSpPr>
        <p:spPr>
          <a:xfrm>
            <a:off x="8503920" y="4453128"/>
            <a:ext cx="2743200" cy="256032"/>
          </a:xfrm>
          <a:prstGeom prst="rect">
            <a:avLst/>
          </a:prstGeom>
          <a:noFill/>
          <a:ln/>
        </p:spPr>
        <p:txBody>
          <a:bodyPr wrap="square" lIns="0" tIns="0" rIns="0" bIns="0" rtlCol="0" anchor="ctr"/>
          <a:lstStyle/>
          <a:p>
            <a:pPr indent="0" marL="0">
              <a:buNone/>
            </a:pPr>
            <a:r>
              <a:rPr lang="en-US" sz="1200" dirty="0">
                <a:solidFill>
                  <a:srgbClr val="8FE0C8"/>
                </a:solidFill>
                <a:latin typeface="Atkinson Hyperlegible Next" pitchFamily="34" charset="0"/>
                <a:ea typeface="Atkinson Hyperlegible Next" pitchFamily="34" charset="-122"/>
                <a:cs typeface="Atkinson Hyperlegible Next" pitchFamily="34" charset="-120"/>
              </a:rPr>
              <a:t>Both print</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loop control variable lives in the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463040"/>
            <a:ext cx="11094415" cy="868680"/>
          </a:xfrm>
          <a:prstGeom prst="roundRect">
            <a:avLst>
              <a:gd name="adj" fmla="val 21053"/>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19072"/>
            <a:ext cx="566928" cy="566928"/>
          </a:xfrm>
          <a:prstGeom prst="rect">
            <a:avLst/>
          </a:prstGeom>
        </p:spPr>
      </p:pic>
      <p:sp>
        <p:nvSpPr>
          <p:cNvPr id="10" name="Text 5"/>
          <p:cNvSpPr/>
          <p:nvPr/>
        </p:nvSpPr>
        <p:spPr>
          <a:xfrm>
            <a:off x="1600200" y="1600200"/>
            <a:ext cx="9768535" cy="5943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variable declared in the header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stops existing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when the loop ends.</a:t>
            </a:r>
            <a:endParaRPr lang="en-US" sz="1700" dirty="0"/>
          </a:p>
        </p:txBody>
      </p:sp>
      <p:sp>
        <p:nvSpPr>
          <p:cNvPr id="11" name="Shape 6"/>
          <p:cNvSpPr/>
          <p:nvPr/>
        </p:nvSpPr>
        <p:spPr>
          <a:xfrm>
            <a:off x="548640" y="2468880"/>
            <a:ext cx="5486400" cy="1920240"/>
          </a:xfrm>
          <a:prstGeom prst="roundRect">
            <a:avLst>
              <a:gd name="adj" fmla="val 5714"/>
            </a:avLst>
          </a:prstGeom>
          <a:solidFill>
            <a:srgbClr val="EEF3F1"/>
          </a:solidFill>
          <a:ln w="12700">
            <a:solidFill>
              <a:srgbClr val="E6E1D6"/>
            </a:solidFill>
            <a:prstDash val="solid"/>
          </a:ln>
        </p:spPr>
      </p:sp>
      <p:sp>
        <p:nvSpPr>
          <p:cNvPr id="12" name="Text 7"/>
          <p:cNvSpPr/>
          <p:nvPr/>
        </p:nvSpPr>
        <p:spPr>
          <a:xfrm>
            <a:off x="822960" y="26517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2971800"/>
            <a:ext cx="4937760" cy="12344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lap = 1; lap &lt;= 2; lap++)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System.out.println("Lap " + lap);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b="1" dirty="0">
                <a:solidFill>
                  <a:srgbClr val="8A4B0F"/>
                </a:solidFill>
                <a:latin typeface="Atkinson Hyperlegible Mono" pitchFamily="34" charset="0"/>
                <a:ea typeface="Atkinson Hyperlegible Mono" pitchFamily="34" charset="-122"/>
                <a:cs typeface="Atkinson Hyperlegible Mono" pitchFamily="34" charset="-120"/>
              </a:rPr>
              <a:t>System.out.println(lap);</a:t>
            </a:r>
            <a:endParaRPr lang="en-US" sz="1500" dirty="0"/>
          </a:p>
        </p:txBody>
      </p:sp>
      <p:sp>
        <p:nvSpPr>
          <p:cNvPr id="14" name="Shape 9"/>
          <p:cNvSpPr/>
          <p:nvPr/>
        </p:nvSpPr>
        <p:spPr>
          <a:xfrm>
            <a:off x="548640" y="4526280"/>
            <a:ext cx="5486400" cy="1508760"/>
          </a:xfrm>
          <a:prstGeom prst="roundRect">
            <a:avLst>
              <a:gd name="adj" fmla="val 7273"/>
            </a:avLst>
          </a:prstGeom>
          <a:solidFill>
            <a:srgbClr val="1F2B28"/>
          </a:solidFill>
          <a:ln w="12700">
            <a:solidFill>
              <a:srgbClr val="1F2B28"/>
            </a:solidFill>
            <a:prstDash val="solid"/>
          </a:ln>
        </p:spPr>
      </p:sp>
      <p:sp>
        <p:nvSpPr>
          <p:cNvPr id="15" name="Text 10"/>
          <p:cNvSpPr/>
          <p:nvPr/>
        </p:nvSpPr>
        <p:spPr>
          <a:xfrm>
            <a:off x="822960" y="466344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4983480"/>
            <a:ext cx="5029200" cy="731520"/>
          </a:xfrm>
          <a:prstGeom prst="rect">
            <a:avLst/>
          </a:prstGeom>
          <a:noFill/>
          <a:ln/>
        </p:spPr>
        <p:txBody>
          <a:bodyPr wrap="square" lIns="0" tIns="0" rIns="0" bIns="0" rtlCol="0" anchor="t"/>
          <a:lstStyle/>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error: cannot find symbol</a:t>
            </a:r>
            <a:endParaRPr lang="en-US" sz="1700" dirty="0"/>
          </a:p>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  symbol:   variable lap</a:t>
            </a:r>
            <a:endParaRPr lang="en-US" sz="1700" dirty="0"/>
          </a:p>
        </p:txBody>
      </p:sp>
      <p:sp>
        <p:nvSpPr>
          <p:cNvPr id="17" name="Shape 12"/>
          <p:cNvSpPr/>
          <p:nvPr/>
        </p:nvSpPr>
        <p:spPr>
          <a:xfrm>
            <a:off x="6263640" y="2468880"/>
            <a:ext cx="5376672" cy="2057400"/>
          </a:xfrm>
          <a:prstGeom prst="roundRect">
            <a:avLst>
              <a:gd name="adj" fmla="val 5333"/>
            </a:avLst>
          </a:prstGeom>
          <a:solidFill>
            <a:srgbClr val="EEF3F1"/>
          </a:solidFill>
          <a:ln w="12700">
            <a:solidFill>
              <a:srgbClr val="E6E1D6"/>
            </a:solidFill>
            <a:prstDash val="solid"/>
          </a:ln>
        </p:spPr>
      </p:sp>
      <p:sp>
        <p:nvSpPr>
          <p:cNvPr id="18" name="Text 13"/>
          <p:cNvSpPr/>
          <p:nvPr/>
        </p:nvSpPr>
        <p:spPr>
          <a:xfrm>
            <a:off x="6537960" y="2651760"/>
            <a:ext cx="4828032"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lap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(lap &lt;= 2)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System.out.println("Lap " + lap);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lap++;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System.out.println(lap);</a:t>
            </a:r>
            <a:endParaRPr lang="en-US" sz="1500" dirty="0"/>
          </a:p>
        </p:txBody>
      </p:sp>
      <p:sp>
        <p:nvSpPr>
          <p:cNvPr id="19" name="Text 14"/>
          <p:cNvSpPr/>
          <p:nvPr/>
        </p:nvSpPr>
        <p:spPr>
          <a:xfrm>
            <a:off x="10362895" y="2578608"/>
            <a:ext cx="1005840" cy="274320"/>
          </a:xfrm>
          <a:prstGeom prst="rect">
            <a:avLst/>
          </a:prstGeom>
          <a:noFill/>
          <a:ln/>
        </p:spPr>
        <p:txBody>
          <a:bodyPr wrap="square" lIns="0" tIns="0" rIns="0" bIns="0" rtlCol="0" anchor="ctr"/>
          <a:lstStyle/>
          <a:p>
            <a:pPr algn="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WORKS</a:t>
            </a:r>
            <a:endParaRPr lang="en-US" sz="1050" dirty="0"/>
          </a:p>
        </p:txBody>
      </p:sp>
      <p:sp>
        <p:nvSpPr>
          <p:cNvPr id="20" name="Shape 15"/>
          <p:cNvSpPr/>
          <p:nvPr/>
        </p:nvSpPr>
        <p:spPr>
          <a:xfrm>
            <a:off x="6263640" y="4617720"/>
            <a:ext cx="5376672" cy="1417320"/>
          </a:xfrm>
          <a:prstGeom prst="roundRect">
            <a:avLst>
              <a:gd name="adj" fmla="val 7742"/>
            </a:avLst>
          </a:prstGeom>
          <a:solidFill>
            <a:srgbClr val="1F2B28"/>
          </a:solidFill>
          <a:ln w="12700">
            <a:solidFill>
              <a:srgbClr val="1F2B28"/>
            </a:solidFill>
            <a:prstDash val="solid"/>
          </a:ln>
        </p:spPr>
      </p:sp>
      <p:sp>
        <p:nvSpPr>
          <p:cNvPr id="21" name="Text 16"/>
          <p:cNvSpPr/>
          <p:nvPr/>
        </p:nvSpPr>
        <p:spPr>
          <a:xfrm>
            <a:off x="6537960" y="47548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537960" y="5029200"/>
            <a:ext cx="4828032"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Lap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Lap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while loop matches?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version prints exactly what the for loop prints?</a:t>
            </a:r>
            <a:endParaRPr lang="en-US" sz="2200" dirty="0"/>
          </a:p>
        </p:txBody>
      </p:sp>
      <p:sp>
        <p:nvSpPr>
          <p:cNvPr id="12" name="Shape 8"/>
          <p:cNvSpPr/>
          <p:nvPr/>
        </p:nvSpPr>
        <p:spPr>
          <a:xfrm>
            <a:off x="868680" y="2880360"/>
            <a:ext cx="10469880" cy="1051560"/>
          </a:xfrm>
          <a:prstGeom prst="roundRect">
            <a:avLst>
              <a:gd name="adj" fmla="val 10435"/>
            </a:avLst>
          </a:prstGeom>
          <a:solidFill>
            <a:srgbClr val="EEF3F1"/>
          </a:solidFill>
          <a:ln w="12700">
            <a:solidFill>
              <a:srgbClr val="E6E1D6"/>
            </a:solidFill>
            <a:prstDash val="solid"/>
          </a:ln>
        </p:spPr>
      </p:sp>
      <p:sp>
        <p:nvSpPr>
          <p:cNvPr id="13" name="Text 9"/>
          <p:cNvSpPr/>
          <p:nvPr/>
        </p:nvSpPr>
        <p:spPr>
          <a:xfrm>
            <a:off x="1143000" y="3063240"/>
            <a:ext cx="9921240" cy="685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k = 10; k &gt; 0; k -= 3)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System.out.print(k +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10"/>
          <p:cNvSpPr/>
          <p:nvPr/>
        </p:nvSpPr>
        <p:spPr>
          <a:xfrm>
            <a:off x="868680" y="4023360"/>
            <a:ext cx="5120640" cy="1965960"/>
          </a:xfrm>
          <a:prstGeom prst="roundRect">
            <a:avLst>
              <a:gd name="adj" fmla="val 5581"/>
            </a:avLst>
          </a:prstGeom>
          <a:solidFill>
            <a:srgbClr val="EEF3F1"/>
          </a:solidFill>
          <a:ln w="12700">
            <a:solidFill>
              <a:srgbClr val="E6E1D6"/>
            </a:solidFill>
            <a:prstDash val="solid"/>
          </a:ln>
        </p:spPr>
      </p:sp>
      <p:sp>
        <p:nvSpPr>
          <p:cNvPr id="15" name="Text 11"/>
          <p:cNvSpPr/>
          <p:nvPr/>
        </p:nvSpPr>
        <p:spPr>
          <a:xfrm>
            <a:off x="1143000" y="420624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VERSION A</a:t>
            </a:r>
            <a:endParaRPr lang="en-US" sz="1050" dirty="0"/>
          </a:p>
        </p:txBody>
      </p:sp>
      <p:sp>
        <p:nvSpPr>
          <p:cNvPr id="16" name="Text 12"/>
          <p:cNvSpPr/>
          <p:nvPr/>
        </p:nvSpPr>
        <p:spPr>
          <a:xfrm>
            <a:off x="1143000" y="4526280"/>
            <a:ext cx="4572000" cy="1280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k =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(k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k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System.out.print(k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Shape 13"/>
          <p:cNvSpPr/>
          <p:nvPr/>
        </p:nvSpPr>
        <p:spPr>
          <a:xfrm>
            <a:off x="6217920" y="4023360"/>
            <a:ext cx="5120640" cy="1965960"/>
          </a:xfrm>
          <a:prstGeom prst="roundRect">
            <a:avLst>
              <a:gd name="adj" fmla="val 5581"/>
            </a:avLst>
          </a:prstGeom>
          <a:solidFill>
            <a:srgbClr val="EEF3F1"/>
          </a:solidFill>
          <a:ln w="12700">
            <a:solidFill>
              <a:srgbClr val="E6E1D6"/>
            </a:solidFill>
            <a:prstDash val="solid"/>
          </a:ln>
        </p:spPr>
      </p:sp>
      <p:sp>
        <p:nvSpPr>
          <p:cNvPr id="18" name="Text 14"/>
          <p:cNvSpPr/>
          <p:nvPr/>
        </p:nvSpPr>
        <p:spPr>
          <a:xfrm>
            <a:off x="6492240" y="420624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VERSION B</a:t>
            </a:r>
            <a:endParaRPr lang="en-US" sz="1050" dirty="0"/>
          </a:p>
        </p:txBody>
      </p:sp>
      <p:sp>
        <p:nvSpPr>
          <p:cNvPr id="19" name="Text 15"/>
          <p:cNvSpPr/>
          <p:nvPr/>
        </p:nvSpPr>
        <p:spPr>
          <a:xfrm>
            <a:off x="6492240" y="4526280"/>
            <a:ext cx="4572000" cy="1280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k =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(k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System.out.print(k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k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loop</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iterative statement whose header holds the initialization, test, and update.</a:t>
            </a:r>
            <a:endParaRPr lang="en-US" sz="1700" dirty="0"/>
          </a:p>
        </p:txBody>
      </p:sp>
      <p:sp>
        <p:nvSpPr>
          <p:cNvPr id="11" name="Shape 7"/>
          <p:cNvSpPr/>
          <p:nvPr/>
        </p:nvSpPr>
        <p:spPr>
          <a:xfrm>
            <a:off x="4297680" y="1600200"/>
            <a:ext cx="3520440" cy="2011680"/>
          </a:xfrm>
          <a:prstGeom prst="roundRect">
            <a:avLst>
              <a:gd name="adj" fmla="val 9091"/>
            </a:avLst>
          </a:prstGeom>
          <a:solidFill>
            <a:srgbClr val="DDF5EE"/>
          </a:solidFill>
          <a:ln w="12700">
            <a:solidFill>
              <a:srgbClr val="DDF5EE"/>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Initialization</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First part of the header. Runs once, before the first test.</a:t>
            </a:r>
            <a:endParaRPr lang="en-US" sz="1700" dirty="0"/>
          </a:p>
        </p:txBody>
      </p:sp>
      <p:sp>
        <p:nvSpPr>
          <p:cNvPr id="14" name="Shape 10"/>
          <p:cNvSpPr/>
          <p:nvPr/>
        </p:nvSpPr>
        <p:spPr>
          <a:xfrm>
            <a:off x="8046720" y="1600200"/>
            <a:ext cx="3520440" cy="2011680"/>
          </a:xfrm>
          <a:prstGeom prst="roundRect">
            <a:avLst>
              <a:gd name="adj" fmla="val 9091"/>
            </a:avLst>
          </a:prstGeom>
          <a:solidFill>
            <a:srgbClr val="E3F0FF"/>
          </a:solidFill>
          <a:ln w="12700">
            <a:solidFill>
              <a:srgbClr val="E3F0FF"/>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Boolean expression</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Second part. The body runs only while it is true.</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Update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Third part. Runs after each full pass of the body.</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5C7"/>
          </a:solidFill>
          <a:ln w="12700">
            <a:solidFill>
              <a:srgbClr val="FFF5C7"/>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Loop control variable</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Set up by the initialization, checked by the test, changed by the update.</a:t>
            </a:r>
            <a:endParaRPr lang="en-US" sz="1700" dirty="0"/>
          </a:p>
        </p:txBody>
      </p:sp>
      <p:sp>
        <p:nvSpPr>
          <p:cNvPr id="23" name="Shape 19"/>
          <p:cNvSpPr/>
          <p:nvPr/>
        </p:nvSpPr>
        <p:spPr>
          <a:xfrm>
            <a:off x="8046720" y="3840480"/>
            <a:ext cx="3520440" cy="2011680"/>
          </a:xfrm>
          <a:prstGeom prst="roundRect">
            <a:avLst>
              <a:gd name="adj" fmla="val 9091"/>
            </a:avLst>
          </a:prstGeom>
          <a:solidFill>
            <a:srgbClr val="F0E9FF"/>
          </a:solidFill>
          <a:ln w="12700">
            <a:solidFill>
              <a:srgbClr val="F0E9FF"/>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Iteration</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run of the loop body.</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Say the order out loud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2.8 for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the order in which a for loop runs its three parts and its body.</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First the ______ runs once. Then the loop repeats ______, ______, ______ until the test is false.</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Start, Stop, Step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2.8: for Loops</dc:title>
  <dc:subject>PptxGenJS Presentation</dc:subject>
  <dc:creator>Hopper</dc:creator>
  <cp:lastModifiedBy>Hopper</cp:lastModifiedBy>
  <cp:revision>1</cp:revision>
  <dcterms:created xsi:type="dcterms:W3CDTF">2026-10-16T16:46:55Z</dcterms:created>
  <dcterms:modified xsi:type="dcterms:W3CDTF">2026-10-16T16:46:55Z</dcterms:modified>
</cp:coreProperties>
</file>