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2.7: the first Java loop. In 2.1 students described repetition in words ("repeat until"). Now they write it: a while loop repeats its body as long as its condition is true. Conditions come from 2.2, 2.5, and 2.6. for loops are next, in 2.8, so stick to while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1 minute. "If the plate is dirty, scrub it" scrubs once (or not at all) and moves on, even if the plate is still dirty. "While the plate is dirty, scrub it" keeps scrubbing, checking again after every scrub, and stops only when it is clean. Today's Java keyword is while, and it behaves exactly like the second 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3 is the core skill: tracing with a table. Goals 4 and 5 are the three classic loop bugs: zero passes, infinite loops, off-by-one.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 while loop decides, one check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each part. The condition is any boolean expression. Java checks it before every pass, including the first. True: run the whole body, then go back up and check again. False: skip to the line after the closing brace. Each pass through the body is called an iteration. The flowchart is the jug loop from 2.1, now in Java 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it: cups is 0, check 0 &lt; 3 true, print Pour cup 1, cups becomes 1. Check 1 &lt; 3, and so on. After the third pass cups is 3; the check 3 &lt; 3 is false, so Java jumps past the brace and prints Done. Done prints once because it is outside the braces. (cups + 1) is in parentheses so it adds before joining to the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row is one check. Fill temp and minutes as they are at the check, then the condition. Five checks, four passes: the condition is always checked one more time than the body runs, because the last check is the one that says stop. The loop ends at 63, the first value that fails the test, not at exactly 70.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condition, same body, different keyword. The if runs its body once and moves on, leaving dirt at 2. The while goes back and checks again after every pass, so it scrubs until dirt is 0. When something must happen again and again, you need while.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goes 1, 3, 9, 27, 81. The checks: 1 &lt; 40, 3 &lt; 40, 9 &lt; 40, 27 &lt; 40 are true (4 passes), and 81 &lt; 40 is false. It prints 81. The body ran 4 times; the condition was checked 5 times. 81 is far past 40: a loop stops at the first value that fails, wherever that lands.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ways a loop surprises you: it never starts, or it never stops.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tickets starts at 0, so the very first check, 0 &gt; 0, is false. The body is skipped entirely and Java goes straight to Sold out. This is not an error: it is correct when there is nothing to sell. The lesson: how many times a loop runs depends on its variables' values when it starts. Those starting values are its initial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infinite loop happens when the condition is true at every check. Left: nothing in the body changes n, so n &gt; 0 stays true. Middle: k goes 1, 3, 5, 7, 9, 11, and jumps right over 10, so k != 10 is always true. Right: the update is outside the braces, so it never runs during the loop. In each case, ask: does the body move the variable toward making the condition false? If a program hangs, stop it and look for one of these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A ends after 3 passes (12, 8, 4, 0). B never ends: n goes 10, 6, 2, -2, ... and skips 0. C never ends: nothing in the body changes n. D ends at once: 5 &gt; 10 is false, so zero passes. D is the trap: a wrong loop is not the same as an infinite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loop bug: one pass too many or one too few.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loops, one change each. &lt; 5 stops before 5: one pass too few if you wanted 1 through 5. &lt;= 5 includes 5. Starting at 0 with &lt; 5 also runs 5 times, but prints 0 through 4. To check any loop, ask two questions: what is the first value used, and what is the last? Test the edge, not the middle.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loops run 3 times; the condition is the same. Printing before the update shows the value the check just approved: 0, 10, 20. Updating first shows the new value: 10, 20, 30. Neither is wrong by itself; it depends on what you want. But mixing them up shifts the first and last outputs by one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prints 2 4 6 8 and stops: when even is 10, the check 10 &lt; 10 is false. Fixes: change &lt; to &lt;=, or change 10 to 11 (or 12). Ask students to say which edge was wrong: the last value. Check the fix by tracing just the last two checks.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power of while: nobody has to know the count ahead of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told the program "double 5 times". It was told "keep doubling while followers is under 500", and the 5 came out of the loop. That is when you need iteration: a step repeats, and how many times depends on the data. Followers go 30, 60, 120, 240, 480, 960. One decision, made once, is an if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 is a sentinel: a special value that means "no more data". Read the first value before the loop, so the condition can check it. The read inside the loop is the LAST statement of the body, so each new value is checked before it is added. If the read were first in the body, the 12 would be skipped and the -1 would be added. With input 12 7 30 -1 the total is 49.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a student give an example from today's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answer with the sentence starter; cold-call two pairs. Listen for: the condition must start true for the body to run at all, and the body must change a variable in the condition so it eventually becomes false. Then hand out the Loop the Loop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2.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2  ·  TOPIC 2.7</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Loop the Loop</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while loops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2.7</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word, two different jobs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plate needs 3 scrubs. How many scrubs does each instruction give it?</a:t>
            </a:r>
            <a:endParaRPr lang="en-US" sz="2200" dirty="0"/>
          </a:p>
        </p:txBody>
      </p:sp>
      <p:sp>
        <p:nvSpPr>
          <p:cNvPr id="12" name="Shape 8"/>
          <p:cNvSpPr/>
          <p:nvPr/>
        </p:nvSpPr>
        <p:spPr>
          <a:xfrm>
            <a:off x="868680" y="2971800"/>
            <a:ext cx="5120640" cy="2377440"/>
          </a:xfrm>
          <a:prstGeom prst="roundRect">
            <a:avLst>
              <a:gd name="adj" fmla="val 5769"/>
            </a:avLst>
          </a:prstGeom>
          <a:solidFill>
            <a:srgbClr val="FFFFFF"/>
          </a:solidFill>
          <a:ln w="12700">
            <a:solidFill>
              <a:srgbClr val="FFFFFF"/>
            </a:solidFill>
            <a:prstDash val="solid"/>
          </a:ln>
        </p:spPr>
      </p:sp>
      <p:sp>
        <p:nvSpPr>
          <p:cNvPr id="13" name="Text 9"/>
          <p:cNvSpPr/>
          <p:nvPr/>
        </p:nvSpPr>
        <p:spPr>
          <a:xfrm>
            <a:off x="1188720" y="3246120"/>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INSTRUCTION A</a:t>
            </a:r>
            <a:endParaRPr lang="en-US" sz="1050" dirty="0"/>
          </a:p>
        </p:txBody>
      </p:sp>
      <p:sp>
        <p:nvSpPr>
          <p:cNvPr id="14" name="Text 10"/>
          <p:cNvSpPr/>
          <p:nvPr/>
        </p:nvSpPr>
        <p:spPr>
          <a:xfrm>
            <a:off x="1188720" y="3657600"/>
            <a:ext cx="4480560" cy="914400"/>
          </a:xfrm>
          <a:prstGeom prst="rect">
            <a:avLst/>
          </a:prstGeom>
          <a:noFill/>
          <a:ln/>
        </p:spPr>
        <p:txBody>
          <a:bodyPr wrap="square" lIns="0" tIns="0" rIns="0" bIns="0" rtlCol="0" anchor="t"/>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If the plate is dirty, scrub it.</a:t>
            </a:r>
            <a:endParaRPr lang="en-US" sz="2200" dirty="0"/>
          </a:p>
        </p:txBody>
      </p:sp>
      <p:sp>
        <p:nvSpPr>
          <p:cNvPr id="15" name="Text 11"/>
          <p:cNvSpPr/>
          <p:nvPr/>
        </p:nvSpPr>
        <p:spPr>
          <a:xfrm>
            <a:off x="1188720" y="4663440"/>
            <a:ext cx="4480560" cy="457200"/>
          </a:xfrm>
          <a:prstGeom prst="rect">
            <a:avLst/>
          </a:prstGeom>
          <a:noFill/>
          <a:ln/>
        </p:spPr>
        <p:txBody>
          <a:bodyPr wrap="square" lIns="0" tIns="0" rIns="0" bIns="0" rtlCol="0" anchor="ctr"/>
          <a:lstStyle/>
          <a:p>
            <a:pPr indent="0" marL="0">
              <a:buNone/>
            </a:pPr>
            <a:r>
              <a:rPr lang="en-US" sz="1800" dirty="0">
                <a:solidFill>
                  <a:srgbClr val="4F5D58"/>
                </a:solidFill>
                <a:latin typeface="Atkinson Hyperlegible Next" pitchFamily="34" charset="0"/>
                <a:ea typeface="Atkinson Hyperlegible Next" pitchFamily="34" charset="-122"/>
                <a:cs typeface="Atkinson Hyperlegible Next" pitchFamily="34" charset="-120"/>
              </a:rPr>
              <a:t>Scrubs: ______</a:t>
            </a:r>
            <a:endParaRPr lang="en-US" sz="1800" dirty="0"/>
          </a:p>
        </p:txBody>
      </p:sp>
      <p:sp>
        <p:nvSpPr>
          <p:cNvPr id="16" name="Shape 12"/>
          <p:cNvSpPr/>
          <p:nvPr/>
        </p:nvSpPr>
        <p:spPr>
          <a:xfrm>
            <a:off x="6172200" y="2971800"/>
            <a:ext cx="5120640" cy="2377440"/>
          </a:xfrm>
          <a:prstGeom prst="roundRect">
            <a:avLst>
              <a:gd name="adj" fmla="val 5769"/>
            </a:avLst>
          </a:prstGeom>
          <a:solidFill>
            <a:srgbClr val="FFFFFF"/>
          </a:solidFill>
          <a:ln w="12700">
            <a:solidFill>
              <a:srgbClr val="FFFFFF"/>
            </a:solidFill>
            <a:prstDash val="solid"/>
          </a:ln>
        </p:spPr>
      </p:sp>
      <p:sp>
        <p:nvSpPr>
          <p:cNvPr id="17" name="Text 13"/>
          <p:cNvSpPr/>
          <p:nvPr/>
        </p:nvSpPr>
        <p:spPr>
          <a:xfrm>
            <a:off x="6492240" y="3246120"/>
            <a:ext cx="3657600" cy="256032"/>
          </a:xfrm>
          <a:prstGeom prst="rect">
            <a:avLst/>
          </a:prstGeom>
          <a:noFill/>
          <a:ln/>
        </p:spPr>
        <p:txBody>
          <a:bodyPr wrap="square" lIns="0" tIns="0" rIns="0" bIns="0" rtlCol="0" anchor="ctr"/>
          <a:lstStyle/>
          <a:p>
            <a:pPr indent="0" marL="0">
              <a:buNone/>
            </a:pPr>
            <a:r>
              <a:rPr lang="en-US" sz="1050" b="1" spc="300" kern="0" dirty="0">
                <a:solidFill>
                  <a:srgbClr val="1D4F9E"/>
                </a:solidFill>
                <a:latin typeface="Atkinson Hyperlegible Next" pitchFamily="34" charset="0"/>
                <a:ea typeface="Atkinson Hyperlegible Next" pitchFamily="34" charset="-122"/>
                <a:cs typeface="Atkinson Hyperlegible Next" pitchFamily="34" charset="-120"/>
              </a:rPr>
              <a:t>INSTRUCTION B</a:t>
            </a:r>
            <a:endParaRPr lang="en-US" sz="1050" dirty="0"/>
          </a:p>
        </p:txBody>
      </p:sp>
      <p:sp>
        <p:nvSpPr>
          <p:cNvPr id="18" name="Text 14"/>
          <p:cNvSpPr/>
          <p:nvPr/>
        </p:nvSpPr>
        <p:spPr>
          <a:xfrm>
            <a:off x="6492240" y="3657600"/>
            <a:ext cx="4480560" cy="914400"/>
          </a:xfrm>
          <a:prstGeom prst="rect">
            <a:avLst/>
          </a:prstGeom>
          <a:noFill/>
          <a:ln/>
        </p:spPr>
        <p:txBody>
          <a:bodyPr wrap="square" lIns="0" tIns="0" rIns="0" bIns="0" rtlCol="0" anchor="t"/>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While the plate is dirty, scrub it.</a:t>
            </a:r>
            <a:endParaRPr lang="en-US" sz="2200" dirty="0"/>
          </a:p>
        </p:txBody>
      </p:sp>
      <p:sp>
        <p:nvSpPr>
          <p:cNvPr id="19" name="Text 15"/>
          <p:cNvSpPr/>
          <p:nvPr/>
        </p:nvSpPr>
        <p:spPr>
          <a:xfrm>
            <a:off x="6492240" y="4663440"/>
            <a:ext cx="4480560" cy="457200"/>
          </a:xfrm>
          <a:prstGeom prst="rect">
            <a:avLst/>
          </a:prstGeom>
          <a:noFill/>
          <a:ln/>
        </p:spPr>
        <p:txBody>
          <a:bodyPr wrap="square" lIns="0" tIns="0" rIns="0" bIns="0" rtlCol="0" anchor="ctr"/>
          <a:lstStyle/>
          <a:p>
            <a:pPr indent="0" marL="0">
              <a:buNone/>
            </a:pPr>
            <a:r>
              <a:rPr lang="en-US" sz="1800" dirty="0">
                <a:solidFill>
                  <a:srgbClr val="4F5D58"/>
                </a:solidFill>
                <a:latin typeface="Atkinson Hyperlegible Next" pitchFamily="34" charset="0"/>
                <a:ea typeface="Atkinson Hyperlegible Next" pitchFamily="34" charset="-122"/>
                <a:cs typeface="Atkinson Hyperlegible Next" pitchFamily="34" charset="-120"/>
              </a:rPr>
              <a:t>Scrubs: ______</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Recognize when a task needs a loop, because a step must repeat.</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Write a while loop and name its condition and its body.</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a while loop with a table, including the check that ends it.</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a loop can run zero times, and spot an infinite loop.</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Find and fix off-by-one errors.</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Check, run, repeat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while loop checks before every pass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5669280" cy="2148840"/>
          </a:xfrm>
          <a:prstGeom prst="roundRect">
            <a:avLst>
              <a:gd name="adj" fmla="val 5106"/>
            </a:avLst>
          </a:prstGeom>
          <a:solidFill>
            <a:srgbClr val="EEF3F1"/>
          </a:solidFill>
          <a:ln w="12700">
            <a:solidFill>
              <a:srgbClr val="E6E1D6"/>
            </a:solidFill>
            <a:prstDash val="solid"/>
          </a:ln>
        </p:spPr>
      </p:sp>
      <p:sp>
        <p:nvSpPr>
          <p:cNvPr id="9" name="Text 5"/>
          <p:cNvSpPr/>
          <p:nvPr/>
        </p:nvSpPr>
        <p:spPr>
          <a:xfrm>
            <a:off x="822960" y="1737360"/>
            <a:ext cx="51206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THE SHAPE</a:t>
            </a:r>
            <a:endParaRPr lang="en-US" sz="1050" dirty="0"/>
          </a:p>
        </p:txBody>
      </p:sp>
      <p:sp>
        <p:nvSpPr>
          <p:cNvPr id="10" name="Text 6"/>
          <p:cNvSpPr/>
          <p:nvPr/>
        </p:nvSpPr>
        <p:spPr>
          <a:xfrm>
            <a:off x="822960" y="2057400"/>
            <a:ext cx="5120640" cy="14630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while (condition)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 body: the statements</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 that repeat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runs after the loop ends</a:t>
            </a:r>
            <a:endParaRPr lang="en-US" sz="1700" dirty="0"/>
          </a:p>
        </p:txBody>
      </p:sp>
      <p:sp>
        <p:nvSpPr>
          <p:cNvPr id="11" name="Shape 7"/>
          <p:cNvSpPr/>
          <p:nvPr/>
        </p:nvSpPr>
        <p:spPr>
          <a:xfrm>
            <a:off x="548640" y="3886200"/>
            <a:ext cx="5669280" cy="2103120"/>
          </a:xfrm>
          <a:prstGeom prst="roundRect">
            <a:avLst>
              <a:gd name="adj" fmla="val 8696"/>
            </a:avLst>
          </a:prstGeom>
          <a:solidFill>
            <a:srgbClr val="E3F0FF"/>
          </a:solidFill>
          <a:ln w="12700">
            <a:solidFill>
              <a:srgbClr val="E3F0FF"/>
            </a:solidFill>
            <a:prstDash val="solid"/>
          </a:ln>
        </p:spPr>
      </p:sp>
      <p:pic>
        <p:nvPicPr>
          <p:cNvPr id="12"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142232"/>
            <a:ext cx="566928" cy="566928"/>
          </a:xfrm>
          <a:prstGeom prst="rect">
            <a:avLst/>
          </a:prstGeom>
        </p:spPr>
      </p:pic>
      <p:sp>
        <p:nvSpPr>
          <p:cNvPr id="13" name="Text 8"/>
          <p:cNvSpPr/>
          <p:nvPr/>
        </p:nvSpPr>
        <p:spPr>
          <a:xfrm>
            <a:off x="1600200" y="4023360"/>
            <a:ext cx="4343400" cy="18288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condition is checked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before every iteration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including the first. When it is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true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body runs; when it is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false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the loop ends.</a:t>
            </a:r>
            <a:endParaRPr lang="en-US" sz="1700" dirty="0"/>
          </a:p>
        </p:txBody>
      </p:sp>
      <p:sp>
        <p:nvSpPr>
          <p:cNvPr id="14" name="Shape 9"/>
          <p:cNvSpPr/>
          <p:nvPr/>
        </p:nvSpPr>
        <p:spPr>
          <a:xfrm>
            <a:off x="7315200" y="1508760"/>
            <a:ext cx="2377440" cy="502920"/>
          </a:xfrm>
          <a:prstGeom prst="roundRect">
            <a:avLst>
              <a:gd name="adj" fmla="val 14545"/>
            </a:avLst>
          </a:prstGeom>
          <a:solidFill>
            <a:srgbClr val="FFFFFF"/>
          </a:solidFill>
          <a:ln w="15875">
            <a:solidFill>
              <a:srgbClr val="868F8A"/>
            </a:solidFill>
            <a:prstDash val="solid"/>
          </a:ln>
        </p:spPr>
      </p:sp>
      <p:sp>
        <p:nvSpPr>
          <p:cNvPr id="15" name="Text 10"/>
          <p:cNvSpPr/>
          <p:nvPr/>
        </p:nvSpPr>
        <p:spPr>
          <a:xfrm>
            <a:off x="7315200" y="1508760"/>
            <a:ext cx="2377440" cy="5029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Before the loop</a:t>
            </a:r>
            <a:endParaRPr lang="en-US" sz="1500" dirty="0"/>
          </a:p>
        </p:txBody>
      </p:sp>
      <p:sp>
        <p:nvSpPr>
          <p:cNvPr id="16" name="Shape 11"/>
          <p:cNvSpPr/>
          <p:nvPr/>
        </p:nvSpPr>
        <p:spPr>
          <a:xfrm>
            <a:off x="8503920" y="2011680"/>
            <a:ext cx="914" cy="274320"/>
          </a:xfrm>
          <a:prstGeom prst="line">
            <a:avLst/>
          </a:prstGeom>
          <a:noFill/>
          <a:ln w="19050">
            <a:solidFill>
              <a:srgbClr val="1F2B28"/>
            </a:solidFill>
            <a:prstDash val="solid"/>
            <a:tailEnd type="triangle"/>
          </a:ln>
        </p:spPr>
      </p:sp>
      <p:sp>
        <p:nvSpPr>
          <p:cNvPr id="17" name="Shape 12"/>
          <p:cNvSpPr/>
          <p:nvPr/>
        </p:nvSpPr>
        <p:spPr>
          <a:xfrm>
            <a:off x="7132320" y="2286000"/>
            <a:ext cx="2743200" cy="1188720"/>
          </a:xfrm>
          <a:prstGeom prst="diamond">
            <a:avLst/>
          </a:prstGeom>
          <a:solidFill>
            <a:srgbClr val="FFE28A"/>
          </a:solidFill>
          <a:ln w="19050">
            <a:solidFill>
              <a:srgbClr val="F2B705"/>
            </a:solidFill>
            <a:prstDash val="solid"/>
          </a:ln>
        </p:spPr>
      </p:sp>
      <p:sp>
        <p:nvSpPr>
          <p:cNvPr id="18" name="Text 13"/>
          <p:cNvSpPr/>
          <p:nvPr/>
        </p:nvSpPr>
        <p:spPr>
          <a:xfrm>
            <a:off x="7452360" y="2286000"/>
            <a:ext cx="2103120" cy="1188720"/>
          </a:xfrm>
          <a:prstGeom prst="rect">
            <a:avLst/>
          </a:prstGeom>
          <a:noFill/>
          <a:ln/>
        </p:spPr>
        <p:txBody>
          <a:bodyPr wrap="square" lIns="0" tIns="0" rIns="0" bIns="0" rtlCol="0" anchor="ctr"/>
          <a:lstStyle/>
          <a:p>
            <a:pPr algn="ctr" indent="0" marL="0">
              <a:buNone/>
            </a:pPr>
            <a:r>
              <a:rPr lang="en-US" sz="1400" b="1" dirty="0">
                <a:solidFill>
                  <a:srgbClr val="1F2B28"/>
                </a:solidFill>
                <a:latin typeface="Atkinson Hyperlegible Next" pitchFamily="34" charset="0"/>
                <a:ea typeface="Atkinson Hyperlegible Next" pitchFamily="34" charset="-122"/>
                <a:cs typeface="Atkinson Hyperlegible Next" pitchFamily="34" charset="-120"/>
              </a:rPr>
              <a:t>condition?</a:t>
            </a:r>
            <a:endParaRPr lang="en-US" sz="1400" dirty="0"/>
          </a:p>
        </p:txBody>
      </p:sp>
      <p:sp>
        <p:nvSpPr>
          <p:cNvPr id="19" name="Shape 14"/>
          <p:cNvSpPr/>
          <p:nvPr/>
        </p:nvSpPr>
        <p:spPr>
          <a:xfrm>
            <a:off x="8503920" y="3474720"/>
            <a:ext cx="914" cy="502920"/>
          </a:xfrm>
          <a:prstGeom prst="line">
            <a:avLst/>
          </a:prstGeom>
          <a:noFill/>
          <a:ln w="19050">
            <a:solidFill>
              <a:srgbClr val="1F2B28"/>
            </a:solidFill>
            <a:prstDash val="solid"/>
            <a:tailEnd type="triangle"/>
          </a:ln>
        </p:spPr>
      </p:sp>
      <p:sp>
        <p:nvSpPr>
          <p:cNvPr id="20" name="Text 15"/>
          <p:cNvSpPr/>
          <p:nvPr/>
        </p:nvSpPr>
        <p:spPr>
          <a:xfrm>
            <a:off x="8595360" y="3520440"/>
            <a:ext cx="731520" cy="274320"/>
          </a:xfrm>
          <a:prstGeom prst="rect">
            <a:avLst/>
          </a:prstGeom>
          <a:noFill/>
          <a:ln/>
        </p:spPr>
        <p:txBody>
          <a:bodyPr wrap="square" lIns="0" tIns="0" rIns="0" bIns="0" rtlCol="0" anchor="ctr"/>
          <a:lstStyle/>
          <a:p>
            <a:pPr indent="0" marL="0">
              <a:buNone/>
            </a:pPr>
            <a:r>
              <a:rPr lang="en-US" sz="1200" b="1" dirty="0">
                <a:solidFill>
                  <a:srgbClr val="0B5A4D"/>
                </a:solidFill>
                <a:latin typeface="Atkinson Hyperlegible Next" pitchFamily="34" charset="0"/>
                <a:ea typeface="Atkinson Hyperlegible Next" pitchFamily="34" charset="-122"/>
                <a:cs typeface="Atkinson Hyperlegible Next" pitchFamily="34" charset="-120"/>
              </a:rPr>
              <a:t>true</a:t>
            </a:r>
            <a:endParaRPr lang="en-US" sz="1200" dirty="0"/>
          </a:p>
        </p:txBody>
      </p:sp>
      <p:sp>
        <p:nvSpPr>
          <p:cNvPr id="21" name="Shape 16"/>
          <p:cNvSpPr/>
          <p:nvPr/>
        </p:nvSpPr>
        <p:spPr>
          <a:xfrm>
            <a:off x="7315200" y="3977640"/>
            <a:ext cx="2377440" cy="548640"/>
          </a:xfrm>
          <a:prstGeom prst="roundRect">
            <a:avLst>
              <a:gd name="adj" fmla="val 13333"/>
            </a:avLst>
          </a:prstGeom>
          <a:solidFill>
            <a:srgbClr val="FFFFFF"/>
          </a:solidFill>
          <a:ln w="15875">
            <a:solidFill>
              <a:srgbClr val="868F8A"/>
            </a:solidFill>
            <a:prstDash val="solid"/>
          </a:ln>
        </p:spPr>
      </p:sp>
      <p:sp>
        <p:nvSpPr>
          <p:cNvPr id="22" name="Text 17"/>
          <p:cNvSpPr/>
          <p:nvPr/>
        </p:nvSpPr>
        <p:spPr>
          <a:xfrm>
            <a:off x="7315200" y="3977640"/>
            <a:ext cx="2377440" cy="54864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Run the body</a:t>
            </a:r>
            <a:endParaRPr lang="en-US" sz="1500" dirty="0"/>
          </a:p>
        </p:txBody>
      </p:sp>
      <p:sp>
        <p:nvSpPr>
          <p:cNvPr id="23" name="Shape 18"/>
          <p:cNvSpPr/>
          <p:nvPr/>
        </p:nvSpPr>
        <p:spPr>
          <a:xfrm>
            <a:off x="6583680" y="4251960"/>
            <a:ext cx="731520" cy="914"/>
          </a:xfrm>
          <a:prstGeom prst="line">
            <a:avLst/>
          </a:prstGeom>
          <a:noFill/>
          <a:ln w="19050">
            <a:solidFill>
              <a:srgbClr val="1F2B28"/>
            </a:solidFill>
            <a:prstDash val="solid"/>
          </a:ln>
        </p:spPr>
      </p:sp>
      <p:sp>
        <p:nvSpPr>
          <p:cNvPr id="24" name="Shape 19"/>
          <p:cNvSpPr/>
          <p:nvPr/>
        </p:nvSpPr>
        <p:spPr>
          <a:xfrm>
            <a:off x="6583680" y="2880360"/>
            <a:ext cx="914" cy="1371600"/>
          </a:xfrm>
          <a:prstGeom prst="line">
            <a:avLst/>
          </a:prstGeom>
          <a:noFill/>
          <a:ln w="19050">
            <a:solidFill>
              <a:srgbClr val="1F2B28"/>
            </a:solidFill>
            <a:prstDash val="solid"/>
          </a:ln>
        </p:spPr>
      </p:sp>
      <p:sp>
        <p:nvSpPr>
          <p:cNvPr id="25" name="Shape 20"/>
          <p:cNvSpPr/>
          <p:nvPr/>
        </p:nvSpPr>
        <p:spPr>
          <a:xfrm>
            <a:off x="6583680" y="2880360"/>
            <a:ext cx="548640" cy="914"/>
          </a:xfrm>
          <a:prstGeom prst="line">
            <a:avLst/>
          </a:prstGeom>
          <a:noFill/>
          <a:ln w="19050">
            <a:solidFill>
              <a:srgbClr val="1F2B28"/>
            </a:solidFill>
            <a:prstDash val="solid"/>
            <a:tailEnd type="triangle"/>
          </a:ln>
        </p:spPr>
      </p:sp>
      <p:sp>
        <p:nvSpPr>
          <p:cNvPr id="26" name="Text 21"/>
          <p:cNvSpPr/>
          <p:nvPr/>
        </p:nvSpPr>
        <p:spPr>
          <a:xfrm>
            <a:off x="6629400" y="3383280"/>
            <a:ext cx="640080" cy="27432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back</a:t>
            </a:r>
            <a:endParaRPr lang="en-US" sz="1200" dirty="0"/>
          </a:p>
        </p:txBody>
      </p:sp>
      <p:sp>
        <p:nvSpPr>
          <p:cNvPr id="27" name="Shape 22"/>
          <p:cNvSpPr/>
          <p:nvPr/>
        </p:nvSpPr>
        <p:spPr>
          <a:xfrm>
            <a:off x="9875520" y="2880360"/>
            <a:ext cx="822960" cy="914"/>
          </a:xfrm>
          <a:prstGeom prst="line">
            <a:avLst/>
          </a:prstGeom>
          <a:noFill/>
          <a:ln w="19050">
            <a:solidFill>
              <a:srgbClr val="1F2B28"/>
            </a:solidFill>
            <a:prstDash val="solid"/>
          </a:ln>
        </p:spPr>
      </p:sp>
      <p:sp>
        <p:nvSpPr>
          <p:cNvPr id="28" name="Shape 23"/>
          <p:cNvSpPr/>
          <p:nvPr/>
        </p:nvSpPr>
        <p:spPr>
          <a:xfrm>
            <a:off x="10698480" y="2880360"/>
            <a:ext cx="914" cy="2103120"/>
          </a:xfrm>
          <a:prstGeom prst="line">
            <a:avLst/>
          </a:prstGeom>
          <a:noFill/>
          <a:ln w="19050">
            <a:solidFill>
              <a:srgbClr val="1F2B28"/>
            </a:solidFill>
            <a:prstDash val="solid"/>
            <a:tailEnd type="triangle"/>
          </a:ln>
        </p:spPr>
      </p:sp>
      <p:sp>
        <p:nvSpPr>
          <p:cNvPr id="29" name="Text 24"/>
          <p:cNvSpPr/>
          <p:nvPr/>
        </p:nvSpPr>
        <p:spPr>
          <a:xfrm>
            <a:off x="9966960" y="2560320"/>
            <a:ext cx="731520" cy="27432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false</a:t>
            </a:r>
            <a:endParaRPr lang="en-US" sz="1200" dirty="0"/>
          </a:p>
        </p:txBody>
      </p:sp>
      <p:sp>
        <p:nvSpPr>
          <p:cNvPr id="30" name="Shape 25"/>
          <p:cNvSpPr/>
          <p:nvPr/>
        </p:nvSpPr>
        <p:spPr>
          <a:xfrm>
            <a:off x="9692640" y="4983480"/>
            <a:ext cx="2011680" cy="548640"/>
          </a:xfrm>
          <a:prstGeom prst="roundRect">
            <a:avLst>
              <a:gd name="adj" fmla="val 13333"/>
            </a:avLst>
          </a:prstGeom>
          <a:solidFill>
            <a:srgbClr val="FFFFFF"/>
          </a:solidFill>
          <a:ln w="15875">
            <a:solidFill>
              <a:srgbClr val="868F8A"/>
            </a:solidFill>
            <a:prstDash val="solid"/>
          </a:ln>
        </p:spPr>
      </p:sp>
      <p:sp>
        <p:nvSpPr>
          <p:cNvPr id="31" name="Text 26"/>
          <p:cNvSpPr/>
          <p:nvPr/>
        </p:nvSpPr>
        <p:spPr>
          <a:xfrm>
            <a:off x="9692640" y="4983480"/>
            <a:ext cx="2011680" cy="54864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After the loop</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Pour three cups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7315200" cy="2651760"/>
          </a:xfrm>
          <a:prstGeom prst="roundRect">
            <a:avLst>
              <a:gd name="adj" fmla="val 4138"/>
            </a:avLst>
          </a:prstGeom>
          <a:solidFill>
            <a:srgbClr val="EEF3F1"/>
          </a:solidFill>
          <a:ln w="12700">
            <a:solidFill>
              <a:srgbClr val="E6E1D6"/>
            </a:solidFill>
            <a:prstDash val="solid"/>
          </a:ln>
        </p:spPr>
      </p:sp>
      <p:sp>
        <p:nvSpPr>
          <p:cNvPr id="9" name="Text 5"/>
          <p:cNvSpPr/>
          <p:nvPr/>
        </p:nvSpPr>
        <p:spPr>
          <a:xfrm>
            <a:off x="822960" y="1737360"/>
            <a:ext cx="6766560" cy="22860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cups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while (cups &lt; 3)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System.out.println("Pour cup " + (cups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cups++;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System.out.println("Done");</a:t>
            </a:r>
            <a:endParaRPr lang="en-US" sz="1600" dirty="0"/>
          </a:p>
        </p:txBody>
      </p:sp>
      <p:sp>
        <p:nvSpPr>
          <p:cNvPr id="10" name="Shape 6"/>
          <p:cNvSpPr/>
          <p:nvPr/>
        </p:nvSpPr>
        <p:spPr>
          <a:xfrm>
            <a:off x="8092440" y="1554480"/>
            <a:ext cx="3520440" cy="2651760"/>
          </a:xfrm>
          <a:prstGeom prst="roundRect">
            <a:avLst>
              <a:gd name="adj" fmla="val 4138"/>
            </a:avLst>
          </a:prstGeom>
          <a:solidFill>
            <a:srgbClr val="1F2B28"/>
          </a:solidFill>
          <a:ln w="12700">
            <a:solidFill>
              <a:srgbClr val="1F2B28"/>
            </a:solidFill>
            <a:prstDash val="solid"/>
          </a:ln>
        </p:spPr>
      </p:sp>
      <p:sp>
        <p:nvSpPr>
          <p:cNvPr id="11" name="Text 7"/>
          <p:cNvSpPr/>
          <p:nvPr/>
        </p:nvSpPr>
        <p:spPr>
          <a:xfrm>
            <a:off x="83667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366760" y="1965960"/>
            <a:ext cx="2971800" cy="21488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Pour cup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Pour cup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Pour cup 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Done</a:t>
            </a:r>
            <a:endParaRPr lang="en-US" sz="2000" dirty="0"/>
          </a:p>
        </p:txBody>
      </p:sp>
      <p:sp>
        <p:nvSpPr>
          <p:cNvPr id="13" name="Text 9"/>
          <p:cNvSpPr/>
          <p:nvPr/>
        </p:nvSpPr>
        <p:spPr>
          <a:xfrm>
            <a:off x="548640" y="4507992"/>
            <a:ext cx="1645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CONDITION</a:t>
            </a:r>
            <a:endParaRPr lang="en-US" sz="1050" dirty="0"/>
          </a:p>
        </p:txBody>
      </p:sp>
      <p:sp>
        <p:nvSpPr>
          <p:cNvPr id="14" name="Text 10"/>
          <p:cNvSpPr/>
          <p:nvPr/>
        </p:nvSpPr>
        <p:spPr>
          <a:xfrm>
            <a:off x="2103120" y="4434840"/>
            <a:ext cx="9509760" cy="4114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cups &lt; 3</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checked 4 times, true 3 times, false once.</a:t>
            </a:r>
            <a:endParaRPr lang="en-US" sz="1800" dirty="0"/>
          </a:p>
        </p:txBody>
      </p:sp>
      <p:sp>
        <p:nvSpPr>
          <p:cNvPr id="15" name="Text 11"/>
          <p:cNvSpPr/>
          <p:nvPr/>
        </p:nvSpPr>
        <p:spPr>
          <a:xfrm>
            <a:off x="548640" y="5056632"/>
            <a:ext cx="1645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BODY</a:t>
            </a:r>
            <a:endParaRPr lang="en-US" sz="1050" dirty="0"/>
          </a:p>
        </p:txBody>
      </p:sp>
      <p:sp>
        <p:nvSpPr>
          <p:cNvPr id="16" name="Text 12"/>
          <p:cNvSpPr/>
          <p:nvPr/>
        </p:nvSpPr>
        <p:spPr>
          <a:xfrm>
            <a:off x="2103120" y="4983480"/>
            <a:ext cx="9509760" cy="4114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two statements inside the braces, run 3 times.</a:t>
            </a:r>
            <a:endParaRPr lang="en-US" sz="1800" dirty="0"/>
          </a:p>
        </p:txBody>
      </p:sp>
      <p:sp>
        <p:nvSpPr>
          <p:cNvPr id="17" name="Text 13"/>
          <p:cNvSpPr/>
          <p:nvPr/>
        </p:nvSpPr>
        <p:spPr>
          <a:xfrm>
            <a:off x="548640" y="5605272"/>
            <a:ext cx="1645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UPDATE</a:t>
            </a:r>
            <a:endParaRPr lang="en-US" sz="1050" dirty="0"/>
          </a:p>
        </p:txBody>
      </p:sp>
      <p:sp>
        <p:nvSpPr>
          <p:cNvPr id="18" name="Text 14"/>
          <p:cNvSpPr/>
          <p:nvPr/>
        </p:nvSpPr>
        <p:spPr>
          <a:xfrm>
            <a:off x="2103120" y="5532120"/>
            <a:ext cx="9509760" cy="4114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cups++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moves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cups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toward making the condition false.</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Trace it with a table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5394960" cy="3063240"/>
          </a:xfrm>
          <a:prstGeom prst="roundRect">
            <a:avLst>
              <a:gd name="adj" fmla="val 3582"/>
            </a:avLst>
          </a:prstGeom>
          <a:solidFill>
            <a:srgbClr val="EEF3F1"/>
          </a:solidFill>
          <a:ln w="12700">
            <a:solidFill>
              <a:srgbClr val="E6E1D6"/>
            </a:solidFill>
            <a:prstDash val="solid"/>
          </a:ln>
        </p:spPr>
      </p:sp>
      <p:sp>
        <p:nvSpPr>
          <p:cNvPr id="9" name="Text 5"/>
          <p:cNvSpPr/>
          <p:nvPr/>
        </p:nvSpPr>
        <p:spPr>
          <a:xfrm>
            <a:off x="822960" y="1737360"/>
            <a:ext cx="4846320" cy="2697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temp = 95;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minutes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(temp &gt; 70)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temp -= 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minutes++;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System.out.println(minutes + " min,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temp + " degrees");</a:t>
            </a:r>
            <a:endParaRPr lang="en-US" sz="1500" dirty="0"/>
          </a:p>
        </p:txBody>
      </p:sp>
      <p:sp>
        <p:nvSpPr>
          <p:cNvPr id="10" name="Shape 6"/>
          <p:cNvSpPr/>
          <p:nvPr/>
        </p:nvSpPr>
        <p:spPr>
          <a:xfrm>
            <a:off x="548640" y="4800600"/>
            <a:ext cx="5394960" cy="1188720"/>
          </a:xfrm>
          <a:prstGeom prst="roundRect">
            <a:avLst>
              <a:gd name="adj" fmla="val 9231"/>
            </a:avLst>
          </a:prstGeom>
          <a:solidFill>
            <a:srgbClr val="1F2B28"/>
          </a:solidFill>
          <a:ln w="12700">
            <a:solidFill>
              <a:srgbClr val="1F2B28"/>
            </a:solidFill>
            <a:prstDash val="solid"/>
          </a:ln>
        </p:spPr>
      </p:sp>
      <p:sp>
        <p:nvSpPr>
          <p:cNvPr id="11" name="Text 7"/>
          <p:cNvSpPr/>
          <p:nvPr/>
        </p:nvSpPr>
        <p:spPr>
          <a:xfrm>
            <a:off x="82296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5212080"/>
            <a:ext cx="484632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4 min, 63 degrees</a:t>
            </a:r>
            <a:endParaRPr lang="en-US" sz="2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263640" y="1554480"/>
          <a:ext cx="5349240" cy="914400"/>
        </p:xfrm>
        <a:graphic>
          <a:graphicData uri="http://schemas.openxmlformats.org/drawingml/2006/table">
            <a:tbl>
              <a:tblPr/>
              <a:tblGrid>
                <a:gridCol w="1051560"/>
                <a:gridCol w="1280160"/>
                <a:gridCol w="1371600"/>
                <a:gridCol w="1645920"/>
              </a:tblGrid>
              <a:tr h="53035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Check</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temp</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minutes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temp &gt; 70</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30352">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95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87</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79</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71</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Mono" pitchFamily="34" charset="0"/>
                          <a:ea typeface="Atkinson Hyperlegible Mono" pitchFamily="34" charset="-122"/>
                          <a:cs typeface="Atkinson Hyperlegible Mono" pitchFamily="34" charset="-120"/>
                        </a:rPr>
                        <a:t>true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30352">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63</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Mono" pitchFamily="34" charset="0"/>
                          <a:ea typeface="Atkinson Hyperlegible Mono" pitchFamily="34" charset="-122"/>
                          <a:cs typeface="Atkinson Hyperlegible Mono" pitchFamily="34" charset="-120"/>
                        </a:rPr>
                        <a:t>false</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Text 9"/>
          <p:cNvSpPr/>
          <p:nvPr/>
        </p:nvSpPr>
        <p:spPr>
          <a:xfrm>
            <a:off x="6263640" y="4937760"/>
            <a:ext cx="5349240" cy="82296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5 checks, 4 passes. The last check ends the loop.</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if checks once. while keeps checking.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if</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never goes back to its condition. Writing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if</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where you meant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while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compiles fine and quietly runs the body only once.</a:t>
            </a:r>
            <a:endParaRPr lang="en-US" sz="1800" dirty="0"/>
          </a:p>
        </p:txBody>
      </p:sp>
      <p:sp>
        <p:nvSpPr>
          <p:cNvPr id="11" name="Shape 6"/>
          <p:cNvSpPr/>
          <p:nvPr/>
        </p:nvSpPr>
        <p:spPr>
          <a:xfrm>
            <a:off x="548640" y="2788920"/>
            <a:ext cx="3840480" cy="2194560"/>
          </a:xfrm>
          <a:prstGeom prst="roundRect">
            <a:avLst>
              <a:gd name="adj" fmla="val 5000"/>
            </a:avLst>
          </a:prstGeom>
          <a:solidFill>
            <a:srgbClr val="EEF3F1"/>
          </a:solidFill>
          <a:ln w="12700">
            <a:solidFill>
              <a:srgbClr val="E6E1D6"/>
            </a:solidFill>
            <a:prstDash val="solid"/>
          </a:ln>
        </p:spPr>
      </p:sp>
      <p:sp>
        <p:nvSpPr>
          <p:cNvPr id="12" name="Text 7"/>
          <p:cNvSpPr/>
          <p:nvPr/>
        </p:nvSpPr>
        <p:spPr>
          <a:xfrm>
            <a:off x="822960" y="2971800"/>
            <a:ext cx="3291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 IF</a:t>
            </a:r>
            <a:endParaRPr lang="en-US" sz="1050" dirty="0"/>
          </a:p>
        </p:txBody>
      </p:sp>
      <p:sp>
        <p:nvSpPr>
          <p:cNvPr id="13" name="Text 8"/>
          <p:cNvSpPr/>
          <p:nvPr/>
        </p:nvSpPr>
        <p:spPr>
          <a:xfrm>
            <a:off x="822960" y="3291840"/>
            <a:ext cx="3291840" cy="1508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dirt =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(dirt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dirt--;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System.out.println(dirt);</a:t>
            </a:r>
            <a:endParaRPr lang="en-US" sz="1500" dirty="0"/>
          </a:p>
        </p:txBody>
      </p:sp>
      <p:sp>
        <p:nvSpPr>
          <p:cNvPr id="14" name="Shape 9"/>
          <p:cNvSpPr/>
          <p:nvPr/>
        </p:nvSpPr>
        <p:spPr>
          <a:xfrm>
            <a:off x="4526280" y="2788920"/>
            <a:ext cx="1463040" cy="2194560"/>
          </a:xfrm>
          <a:prstGeom prst="roundRect">
            <a:avLst>
              <a:gd name="adj" fmla="val 7500"/>
            </a:avLst>
          </a:prstGeom>
          <a:solidFill>
            <a:srgbClr val="1F2B28"/>
          </a:solidFill>
          <a:ln w="12700">
            <a:solidFill>
              <a:srgbClr val="1F2B28"/>
            </a:solidFill>
            <a:prstDash val="solid"/>
          </a:ln>
        </p:spPr>
      </p:sp>
      <p:sp>
        <p:nvSpPr>
          <p:cNvPr id="15" name="Text 10"/>
          <p:cNvSpPr/>
          <p:nvPr/>
        </p:nvSpPr>
        <p:spPr>
          <a:xfrm>
            <a:off x="480060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4800600" y="3200400"/>
            <a:ext cx="914400" cy="16916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a:t>
            </a:r>
            <a:endParaRPr lang="en-US" sz="2000" dirty="0"/>
          </a:p>
        </p:txBody>
      </p:sp>
      <p:sp>
        <p:nvSpPr>
          <p:cNvPr id="17" name="Shape 12"/>
          <p:cNvSpPr/>
          <p:nvPr/>
        </p:nvSpPr>
        <p:spPr>
          <a:xfrm>
            <a:off x="6172200" y="2788920"/>
            <a:ext cx="3840480" cy="2194560"/>
          </a:xfrm>
          <a:prstGeom prst="roundRect">
            <a:avLst>
              <a:gd name="adj" fmla="val 5000"/>
            </a:avLst>
          </a:prstGeom>
          <a:solidFill>
            <a:srgbClr val="EEF3F1"/>
          </a:solidFill>
          <a:ln w="12700">
            <a:solidFill>
              <a:srgbClr val="E6E1D6"/>
            </a:solidFill>
            <a:prstDash val="solid"/>
          </a:ln>
        </p:spPr>
      </p:sp>
      <p:sp>
        <p:nvSpPr>
          <p:cNvPr id="18" name="Text 13"/>
          <p:cNvSpPr/>
          <p:nvPr/>
        </p:nvSpPr>
        <p:spPr>
          <a:xfrm>
            <a:off x="6446520" y="2971800"/>
            <a:ext cx="3291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WITH WHILE</a:t>
            </a:r>
            <a:endParaRPr lang="en-US" sz="1050" dirty="0"/>
          </a:p>
        </p:txBody>
      </p:sp>
      <p:sp>
        <p:nvSpPr>
          <p:cNvPr id="19" name="Text 14"/>
          <p:cNvSpPr/>
          <p:nvPr/>
        </p:nvSpPr>
        <p:spPr>
          <a:xfrm>
            <a:off x="6446520" y="3291840"/>
            <a:ext cx="3291840" cy="1508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dirt =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(dirt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dirt--;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System.out.println(dirt);</a:t>
            </a:r>
            <a:endParaRPr lang="en-US" sz="1500" dirty="0"/>
          </a:p>
        </p:txBody>
      </p:sp>
      <p:sp>
        <p:nvSpPr>
          <p:cNvPr id="20" name="Shape 15"/>
          <p:cNvSpPr/>
          <p:nvPr/>
        </p:nvSpPr>
        <p:spPr>
          <a:xfrm>
            <a:off x="10149840" y="2788920"/>
            <a:ext cx="1463040" cy="2194560"/>
          </a:xfrm>
          <a:prstGeom prst="roundRect">
            <a:avLst>
              <a:gd name="adj" fmla="val 7500"/>
            </a:avLst>
          </a:prstGeom>
          <a:solidFill>
            <a:srgbClr val="1F2B28"/>
          </a:solidFill>
          <a:ln w="12700">
            <a:solidFill>
              <a:srgbClr val="1F2B28"/>
            </a:solidFill>
            <a:prstDash val="solid"/>
          </a:ln>
        </p:spPr>
      </p:sp>
      <p:sp>
        <p:nvSpPr>
          <p:cNvPr id="21" name="Text 16"/>
          <p:cNvSpPr/>
          <p:nvPr/>
        </p:nvSpPr>
        <p:spPr>
          <a:xfrm>
            <a:off x="1042416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10424160" y="3200400"/>
            <a:ext cx="914400" cy="16916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a:t>
            </a:r>
            <a:endParaRPr lang="en-US" sz="2000" dirty="0"/>
          </a:p>
        </p:txBody>
      </p:sp>
      <p:sp>
        <p:nvSpPr>
          <p:cNvPr id="23" name="Text 18"/>
          <p:cNvSpPr/>
          <p:nvPr/>
        </p:nvSpPr>
        <p:spPr>
          <a:xfrm>
            <a:off x="548640" y="5257800"/>
            <a:ext cx="11094415" cy="54864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if: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decision made once.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while: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step that repeats until its condition is false.</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Trace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Make a trace table. What prints? How many times does the body run?</a:t>
            </a:r>
            <a:endParaRPr lang="en-US" sz="2200" dirty="0"/>
          </a:p>
        </p:txBody>
      </p:sp>
      <p:sp>
        <p:nvSpPr>
          <p:cNvPr id="12" name="Shape 8"/>
          <p:cNvSpPr/>
          <p:nvPr/>
        </p:nvSpPr>
        <p:spPr>
          <a:xfrm>
            <a:off x="868680" y="2971800"/>
            <a:ext cx="5120640" cy="2377440"/>
          </a:xfrm>
          <a:prstGeom prst="roundRect">
            <a:avLst>
              <a:gd name="adj" fmla="val 4615"/>
            </a:avLst>
          </a:prstGeom>
          <a:solidFill>
            <a:srgbClr val="EEF3F1"/>
          </a:solidFill>
          <a:ln w="12700">
            <a:solidFill>
              <a:srgbClr val="E6E1D6"/>
            </a:solidFill>
            <a:prstDash val="solid"/>
          </a:ln>
        </p:spPr>
      </p:sp>
      <p:sp>
        <p:nvSpPr>
          <p:cNvPr id="13" name="Text 9"/>
          <p:cNvSpPr/>
          <p:nvPr/>
        </p:nvSpPr>
        <p:spPr>
          <a:xfrm>
            <a:off x="1143000" y="3154680"/>
            <a:ext cx="4572000" cy="201168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 a = 1;</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while (a &lt; 40) {</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    a = a * 3;</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System.out.println(a);</a:t>
            </a:r>
            <a:endParaRPr lang="en-US" sz="18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309360" y="2971800"/>
          <a:ext cx="5029200" cy="914400"/>
        </p:xfrm>
        <a:graphic>
          <a:graphicData uri="http://schemas.openxmlformats.org/drawingml/2006/table">
            <a:tbl>
              <a:tblPr/>
              <a:tblGrid>
                <a:gridCol w="1188720"/>
                <a:gridCol w="1828800"/>
                <a:gridCol w="2011680"/>
              </a:tblGrid>
              <a:tr h="393192">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Check</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 &lt; 40</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393192">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393192">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393192">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393192">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393192">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Zero times, or forever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loop can run zero times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5120640" cy="2148840"/>
          </a:xfrm>
          <a:prstGeom prst="roundRect">
            <a:avLst>
              <a:gd name="adj" fmla="val 851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3794760" cy="1874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If the condition is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false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at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first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check, the body never runs. The loop does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zero iterations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
        <p:nvSpPr>
          <p:cNvPr id="11" name="Shape 6"/>
          <p:cNvSpPr/>
          <p:nvPr/>
        </p:nvSpPr>
        <p:spPr>
          <a:xfrm>
            <a:off x="548640" y="3886200"/>
            <a:ext cx="5120640" cy="2103120"/>
          </a:xfrm>
          <a:prstGeom prst="roundRect">
            <a:avLst>
              <a:gd name="adj" fmla="val 8696"/>
            </a:avLst>
          </a:prstGeom>
          <a:solidFill>
            <a:srgbClr val="DDF5EE"/>
          </a:solidFill>
          <a:ln w="12700">
            <a:solidFill>
              <a:srgbClr val="DDF5EE"/>
            </a:solidFill>
            <a:prstDash val="solid"/>
          </a:ln>
        </p:spPr>
      </p:sp>
      <p:pic>
        <p:nvPicPr>
          <p:cNvPr id="12" name="Image 2" descr="/private/tmp/claude-501/-Users-jamemclaughlin-Projects-HopperLearn/c79be0e7-6e47-4000-8505-888903230d9a/scratchpad/slides21/assets/image-5-1.png">    </p:cNvPr>
          <p:cNvPicPr>
            <a:picLocks noChangeAspect="1"/>
          </p:cNvPicPr>
          <p:nvPr/>
        </p:nvPicPr>
        <p:blipFill>
          <a:blip r:embed="rId3"/>
          <a:stretch>
            <a:fillRect/>
          </a:stretch>
        </p:blipFill>
        <p:spPr>
          <a:xfrm>
            <a:off x="822960" y="4142232"/>
            <a:ext cx="566928" cy="566928"/>
          </a:xfrm>
          <a:prstGeom prst="rect">
            <a:avLst/>
          </a:prstGeom>
        </p:spPr>
      </p:pic>
      <p:sp>
        <p:nvSpPr>
          <p:cNvPr id="13" name="Text 7"/>
          <p:cNvSpPr/>
          <p:nvPr/>
        </p:nvSpPr>
        <p:spPr>
          <a:xfrm>
            <a:off x="1600200" y="4023360"/>
            <a:ext cx="3794760" cy="18288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values a loop's variables need before it starts, so it works as intended, are its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initial conditions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
        <p:nvSpPr>
          <p:cNvPr id="14" name="Shape 8"/>
          <p:cNvSpPr/>
          <p:nvPr/>
        </p:nvSpPr>
        <p:spPr>
          <a:xfrm>
            <a:off x="6035040" y="1554480"/>
            <a:ext cx="5577840" cy="2606040"/>
          </a:xfrm>
          <a:prstGeom prst="roundRect">
            <a:avLst>
              <a:gd name="adj" fmla="val 4211"/>
            </a:avLst>
          </a:prstGeom>
          <a:solidFill>
            <a:srgbClr val="EEF3F1"/>
          </a:solidFill>
          <a:ln w="12700">
            <a:solidFill>
              <a:srgbClr val="E6E1D6"/>
            </a:solidFill>
            <a:prstDash val="solid"/>
          </a:ln>
        </p:spPr>
      </p:sp>
      <p:sp>
        <p:nvSpPr>
          <p:cNvPr id="15" name="Text 9"/>
          <p:cNvSpPr/>
          <p:nvPr/>
        </p:nvSpPr>
        <p:spPr>
          <a:xfrm>
            <a:off x="6309360" y="1737360"/>
            <a:ext cx="5029200" cy="22402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tickets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while (tickets &gt; 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System.out.println("Ticket sold");</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tickets--;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System.out.println("Sold out");</a:t>
            </a:r>
            <a:endParaRPr lang="en-US" sz="1600" dirty="0"/>
          </a:p>
        </p:txBody>
      </p:sp>
      <p:sp>
        <p:nvSpPr>
          <p:cNvPr id="16" name="Shape 10"/>
          <p:cNvSpPr/>
          <p:nvPr/>
        </p:nvSpPr>
        <p:spPr>
          <a:xfrm>
            <a:off x="6035040" y="4343400"/>
            <a:ext cx="5577840" cy="1645920"/>
          </a:xfrm>
          <a:prstGeom prst="roundRect">
            <a:avLst>
              <a:gd name="adj" fmla="val 6667"/>
            </a:avLst>
          </a:prstGeom>
          <a:solidFill>
            <a:srgbClr val="1F2B28"/>
          </a:solidFill>
          <a:ln w="12700">
            <a:solidFill>
              <a:srgbClr val="1F2B28"/>
            </a:solidFill>
            <a:prstDash val="solid"/>
          </a:ln>
        </p:spPr>
      </p:sp>
      <p:sp>
        <p:nvSpPr>
          <p:cNvPr id="17" name="Text 11"/>
          <p:cNvSpPr/>
          <p:nvPr/>
        </p:nvSpPr>
        <p:spPr>
          <a:xfrm>
            <a:off x="6309360" y="44805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8" name="Text 12"/>
          <p:cNvSpPr/>
          <p:nvPr/>
        </p:nvSpPr>
        <p:spPr>
          <a:xfrm>
            <a:off x="6309360" y="4754880"/>
            <a:ext cx="5029200" cy="11430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Sold out</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Loops that never end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infinite loop</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happens when the condition is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true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every</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check. The program never moves past it.</a:t>
            </a:r>
            <a:endParaRPr lang="en-US" sz="1800" dirty="0"/>
          </a:p>
        </p:txBody>
      </p:sp>
      <p:sp>
        <p:nvSpPr>
          <p:cNvPr id="11" name="Shape 6"/>
          <p:cNvSpPr/>
          <p:nvPr/>
        </p:nvSpPr>
        <p:spPr>
          <a:xfrm>
            <a:off x="548640" y="2788920"/>
            <a:ext cx="3566160" cy="2423160"/>
          </a:xfrm>
          <a:prstGeom prst="roundRect">
            <a:avLst>
              <a:gd name="adj" fmla="val 4528"/>
            </a:avLst>
          </a:prstGeom>
          <a:solidFill>
            <a:srgbClr val="EEF3F1"/>
          </a:solidFill>
          <a:ln w="12700">
            <a:solidFill>
              <a:srgbClr val="E6E1D6"/>
            </a:solidFill>
            <a:prstDash val="solid"/>
          </a:ln>
        </p:spPr>
      </p:sp>
      <p:sp>
        <p:nvSpPr>
          <p:cNvPr id="12" name="Text 7"/>
          <p:cNvSpPr/>
          <p:nvPr/>
        </p:nvSpPr>
        <p:spPr>
          <a:xfrm>
            <a:off x="822960" y="2971800"/>
            <a:ext cx="30175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NO UPDATE</a:t>
            </a:r>
            <a:endParaRPr lang="en-US" sz="1050" dirty="0"/>
          </a:p>
        </p:txBody>
      </p:sp>
      <p:sp>
        <p:nvSpPr>
          <p:cNvPr id="13" name="Text 8"/>
          <p:cNvSpPr/>
          <p:nvPr/>
        </p:nvSpPr>
        <p:spPr>
          <a:xfrm>
            <a:off x="822960" y="3291840"/>
            <a:ext cx="3017520" cy="17373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n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sum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(n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sum += 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Text 9"/>
          <p:cNvSpPr/>
          <p:nvPr/>
        </p:nvSpPr>
        <p:spPr>
          <a:xfrm>
            <a:off x="640080" y="5349240"/>
            <a:ext cx="3383280" cy="54864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Nothing changes n.</a:t>
            </a:r>
            <a:endParaRPr lang="en-US" sz="1700" dirty="0"/>
          </a:p>
        </p:txBody>
      </p:sp>
      <p:sp>
        <p:nvSpPr>
          <p:cNvPr id="15" name="Shape 10"/>
          <p:cNvSpPr/>
          <p:nvPr/>
        </p:nvSpPr>
        <p:spPr>
          <a:xfrm>
            <a:off x="4297680" y="2788920"/>
            <a:ext cx="3566160" cy="2423160"/>
          </a:xfrm>
          <a:prstGeom prst="roundRect">
            <a:avLst>
              <a:gd name="adj" fmla="val 4528"/>
            </a:avLst>
          </a:prstGeom>
          <a:solidFill>
            <a:srgbClr val="EEF3F1"/>
          </a:solidFill>
          <a:ln w="12700">
            <a:solidFill>
              <a:srgbClr val="E6E1D6"/>
            </a:solidFill>
            <a:prstDash val="solid"/>
          </a:ln>
        </p:spPr>
      </p:sp>
      <p:sp>
        <p:nvSpPr>
          <p:cNvPr id="16" name="Text 11"/>
          <p:cNvSpPr/>
          <p:nvPr/>
        </p:nvSpPr>
        <p:spPr>
          <a:xfrm>
            <a:off x="4572000" y="2971800"/>
            <a:ext cx="30175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SKIPS THE TARGET</a:t>
            </a:r>
            <a:endParaRPr lang="en-US" sz="1050" dirty="0"/>
          </a:p>
        </p:txBody>
      </p:sp>
      <p:sp>
        <p:nvSpPr>
          <p:cNvPr id="17" name="Text 12"/>
          <p:cNvSpPr/>
          <p:nvPr/>
        </p:nvSpPr>
        <p:spPr>
          <a:xfrm>
            <a:off x="4572000" y="3291840"/>
            <a:ext cx="3017520" cy="17373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k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(k != 10)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k += 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8" name="Text 13"/>
          <p:cNvSpPr/>
          <p:nvPr/>
        </p:nvSpPr>
        <p:spPr>
          <a:xfrm>
            <a:off x="4389120" y="5349240"/>
            <a:ext cx="3383280" cy="54864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k is always odd, never 10.</a:t>
            </a:r>
            <a:endParaRPr lang="en-US" sz="1700" dirty="0"/>
          </a:p>
        </p:txBody>
      </p:sp>
      <p:sp>
        <p:nvSpPr>
          <p:cNvPr id="19" name="Shape 14"/>
          <p:cNvSpPr/>
          <p:nvPr/>
        </p:nvSpPr>
        <p:spPr>
          <a:xfrm>
            <a:off x="8046720" y="2788920"/>
            <a:ext cx="3566160" cy="2423160"/>
          </a:xfrm>
          <a:prstGeom prst="roundRect">
            <a:avLst>
              <a:gd name="adj" fmla="val 4528"/>
            </a:avLst>
          </a:prstGeom>
          <a:solidFill>
            <a:srgbClr val="EEF3F1"/>
          </a:solidFill>
          <a:ln w="12700">
            <a:solidFill>
              <a:srgbClr val="E6E1D6"/>
            </a:solidFill>
            <a:prstDash val="solid"/>
          </a:ln>
        </p:spPr>
      </p:sp>
      <p:sp>
        <p:nvSpPr>
          <p:cNvPr id="20" name="Text 15"/>
          <p:cNvSpPr/>
          <p:nvPr/>
        </p:nvSpPr>
        <p:spPr>
          <a:xfrm>
            <a:off x="8321040" y="2971800"/>
            <a:ext cx="30175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UPDATE OUTSIDE</a:t>
            </a:r>
            <a:endParaRPr lang="en-US" sz="1050" dirty="0"/>
          </a:p>
        </p:txBody>
      </p:sp>
      <p:sp>
        <p:nvSpPr>
          <p:cNvPr id="21" name="Text 16"/>
          <p:cNvSpPr/>
          <p:nvPr/>
        </p:nvSpPr>
        <p:spPr>
          <a:xfrm>
            <a:off x="8321040" y="3291840"/>
            <a:ext cx="3017520" cy="17373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t =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sum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(t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sum += 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t--;</a:t>
            </a:r>
            <a:endParaRPr lang="en-US" sz="1500" dirty="0"/>
          </a:p>
        </p:txBody>
      </p:sp>
      <p:sp>
        <p:nvSpPr>
          <p:cNvPr id="22" name="Text 17"/>
          <p:cNvSpPr/>
          <p:nvPr/>
        </p:nvSpPr>
        <p:spPr>
          <a:xfrm>
            <a:off x="8138160" y="5349240"/>
            <a:ext cx="3383280" cy="54864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 never runs in the loop.</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Does it end?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 each loop, write "ends after __ passes" or "never ends".</a:t>
            </a:r>
            <a:endParaRPr lang="en-US" sz="2200" dirty="0"/>
          </a:p>
        </p:txBody>
      </p:sp>
      <p:sp>
        <p:nvSpPr>
          <p:cNvPr id="12" name="Shape 8"/>
          <p:cNvSpPr/>
          <p:nvPr/>
        </p:nvSpPr>
        <p:spPr>
          <a:xfrm>
            <a:off x="868680" y="2971800"/>
            <a:ext cx="5120640" cy="1371600"/>
          </a:xfrm>
          <a:prstGeom prst="roundRect">
            <a:avLst>
              <a:gd name="adj" fmla="val 8000"/>
            </a:avLst>
          </a:prstGeom>
          <a:solidFill>
            <a:srgbClr val="EEF3F1"/>
          </a:solidFill>
          <a:ln w="12700">
            <a:solidFill>
              <a:srgbClr val="E6E1D6"/>
            </a:solidFill>
            <a:prstDash val="solid"/>
          </a:ln>
        </p:spPr>
      </p:sp>
      <p:sp>
        <p:nvSpPr>
          <p:cNvPr id="13" name="Text 9"/>
          <p:cNvSpPr/>
          <p:nvPr/>
        </p:nvSpPr>
        <p:spPr>
          <a:xfrm>
            <a:off x="1143000" y="3154680"/>
            <a:ext cx="457200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n = 12;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(n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 -= 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Text 10"/>
          <p:cNvSpPr/>
          <p:nvPr/>
        </p:nvSpPr>
        <p:spPr>
          <a:xfrm>
            <a:off x="5349240" y="3108960"/>
            <a:ext cx="457200" cy="457200"/>
          </a:xfrm>
          <a:prstGeom prst="rect">
            <a:avLst/>
          </a:prstGeom>
          <a:noFill/>
          <a:ln/>
        </p:spPr>
        <p:txBody>
          <a:bodyPr wrap="square" lIns="0" tIns="0" rIns="0" bIns="0" rtlCol="0" anchor="ctr"/>
          <a:lstStyle/>
          <a:p>
            <a:pPr algn="r" indent="0" marL="0">
              <a:buNone/>
            </a:pPr>
            <a:r>
              <a:rPr lang="en-US" sz="22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A</a:t>
            </a:r>
            <a:endParaRPr lang="en-US" sz="2200" dirty="0"/>
          </a:p>
        </p:txBody>
      </p:sp>
      <p:sp>
        <p:nvSpPr>
          <p:cNvPr id="15" name="Shape 11"/>
          <p:cNvSpPr/>
          <p:nvPr/>
        </p:nvSpPr>
        <p:spPr>
          <a:xfrm>
            <a:off x="6172200" y="2971800"/>
            <a:ext cx="5120640" cy="1371600"/>
          </a:xfrm>
          <a:prstGeom prst="roundRect">
            <a:avLst>
              <a:gd name="adj" fmla="val 8000"/>
            </a:avLst>
          </a:prstGeom>
          <a:solidFill>
            <a:srgbClr val="EEF3F1"/>
          </a:solidFill>
          <a:ln w="12700">
            <a:solidFill>
              <a:srgbClr val="E6E1D6"/>
            </a:solidFill>
            <a:prstDash val="solid"/>
          </a:ln>
        </p:spPr>
      </p:sp>
      <p:sp>
        <p:nvSpPr>
          <p:cNvPr id="16" name="Text 12"/>
          <p:cNvSpPr/>
          <p:nvPr/>
        </p:nvSpPr>
        <p:spPr>
          <a:xfrm>
            <a:off x="6446520" y="3154680"/>
            <a:ext cx="457200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n = 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(n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 -= 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7" name="Text 13"/>
          <p:cNvSpPr/>
          <p:nvPr/>
        </p:nvSpPr>
        <p:spPr>
          <a:xfrm>
            <a:off x="10652760" y="3108960"/>
            <a:ext cx="457200" cy="457200"/>
          </a:xfrm>
          <a:prstGeom prst="rect">
            <a:avLst/>
          </a:prstGeom>
          <a:noFill/>
          <a:ln/>
        </p:spPr>
        <p:txBody>
          <a:bodyPr wrap="square" lIns="0" tIns="0" rIns="0" bIns="0" rtlCol="0" anchor="ctr"/>
          <a:lstStyle/>
          <a:p>
            <a:pPr algn="r" indent="0" marL="0">
              <a:buNone/>
            </a:pPr>
            <a:r>
              <a:rPr lang="en-US" sz="22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B</a:t>
            </a:r>
            <a:endParaRPr lang="en-US" sz="2200" dirty="0"/>
          </a:p>
        </p:txBody>
      </p:sp>
      <p:sp>
        <p:nvSpPr>
          <p:cNvPr id="18" name="Shape 14"/>
          <p:cNvSpPr/>
          <p:nvPr/>
        </p:nvSpPr>
        <p:spPr>
          <a:xfrm>
            <a:off x="868680" y="4480560"/>
            <a:ext cx="5120640" cy="1371600"/>
          </a:xfrm>
          <a:prstGeom prst="roundRect">
            <a:avLst>
              <a:gd name="adj" fmla="val 8000"/>
            </a:avLst>
          </a:prstGeom>
          <a:solidFill>
            <a:srgbClr val="EEF3F1"/>
          </a:solidFill>
          <a:ln w="12700">
            <a:solidFill>
              <a:srgbClr val="E6E1D6"/>
            </a:solidFill>
            <a:prstDash val="solid"/>
          </a:ln>
        </p:spPr>
      </p:sp>
      <p:sp>
        <p:nvSpPr>
          <p:cNvPr id="19" name="Text 15"/>
          <p:cNvSpPr/>
          <p:nvPr/>
        </p:nvSpPr>
        <p:spPr>
          <a:xfrm>
            <a:off x="1143000" y="4663440"/>
            <a:ext cx="457200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n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(n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20" name="Text 16"/>
          <p:cNvSpPr/>
          <p:nvPr/>
        </p:nvSpPr>
        <p:spPr>
          <a:xfrm>
            <a:off x="5349240" y="4617720"/>
            <a:ext cx="457200" cy="457200"/>
          </a:xfrm>
          <a:prstGeom prst="rect">
            <a:avLst/>
          </a:prstGeom>
          <a:noFill/>
          <a:ln/>
        </p:spPr>
        <p:txBody>
          <a:bodyPr wrap="square" lIns="0" tIns="0" rIns="0" bIns="0" rtlCol="0" anchor="ctr"/>
          <a:lstStyle/>
          <a:p>
            <a:pPr algn="r" indent="0" marL="0">
              <a:buNone/>
            </a:pPr>
            <a:r>
              <a:rPr lang="en-US" sz="22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C</a:t>
            </a:r>
            <a:endParaRPr lang="en-US" sz="2200" dirty="0"/>
          </a:p>
        </p:txBody>
      </p:sp>
      <p:sp>
        <p:nvSpPr>
          <p:cNvPr id="21" name="Shape 17"/>
          <p:cNvSpPr/>
          <p:nvPr/>
        </p:nvSpPr>
        <p:spPr>
          <a:xfrm>
            <a:off x="6172200" y="4480560"/>
            <a:ext cx="5120640" cy="1371600"/>
          </a:xfrm>
          <a:prstGeom prst="roundRect">
            <a:avLst>
              <a:gd name="adj" fmla="val 8000"/>
            </a:avLst>
          </a:prstGeom>
          <a:solidFill>
            <a:srgbClr val="EEF3F1"/>
          </a:solidFill>
          <a:ln w="12700">
            <a:solidFill>
              <a:srgbClr val="E6E1D6"/>
            </a:solidFill>
            <a:prstDash val="solid"/>
          </a:ln>
        </p:spPr>
      </p:sp>
      <p:sp>
        <p:nvSpPr>
          <p:cNvPr id="22" name="Text 18"/>
          <p:cNvSpPr/>
          <p:nvPr/>
        </p:nvSpPr>
        <p:spPr>
          <a:xfrm>
            <a:off x="6446520" y="4663440"/>
            <a:ext cx="457200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n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(n &gt; 10)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23" name="Text 19"/>
          <p:cNvSpPr/>
          <p:nvPr/>
        </p:nvSpPr>
        <p:spPr>
          <a:xfrm>
            <a:off x="10652760" y="4617720"/>
            <a:ext cx="457200" cy="457200"/>
          </a:xfrm>
          <a:prstGeom prst="rect">
            <a:avLst/>
          </a:prstGeom>
          <a:noFill/>
          <a:ln/>
        </p:spPr>
        <p:txBody>
          <a:bodyPr wrap="square" lIns="0" tIns="0" rIns="0" bIns="0" rtlCol="0" anchor="ctr"/>
          <a:lstStyle/>
          <a:p>
            <a:pPr algn="r" indent="0" marL="0">
              <a:buNone/>
            </a:pPr>
            <a:r>
              <a:rPr lang="en-US" sz="22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D</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Off by one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Check the first and the last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off-by-one error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runs a loop one time too many or one time too few. Check the start value,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&lt;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versus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&lt;=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the last value used.</a:t>
            </a:r>
            <a:endParaRPr lang="en-US" sz="1800" dirty="0"/>
          </a:p>
        </p:txBody>
      </p:sp>
      <p:sp>
        <p:nvSpPr>
          <p:cNvPr id="11" name="Shape 6"/>
          <p:cNvSpPr/>
          <p:nvPr/>
        </p:nvSpPr>
        <p:spPr>
          <a:xfrm>
            <a:off x="548640" y="2788920"/>
            <a:ext cx="4754880" cy="2331720"/>
          </a:xfrm>
          <a:prstGeom prst="roundRect">
            <a:avLst>
              <a:gd name="adj" fmla="val 4706"/>
            </a:avLst>
          </a:prstGeom>
          <a:solidFill>
            <a:srgbClr val="EEF3F1"/>
          </a:solidFill>
          <a:ln w="12700">
            <a:solidFill>
              <a:srgbClr val="E6E1D6"/>
            </a:solidFill>
            <a:prstDash val="solid"/>
          </a:ln>
        </p:spPr>
      </p:sp>
      <p:sp>
        <p:nvSpPr>
          <p:cNvPr id="12" name="Text 7"/>
          <p:cNvSpPr/>
          <p:nvPr/>
        </p:nvSpPr>
        <p:spPr>
          <a:xfrm>
            <a:off x="822960" y="2971800"/>
            <a:ext cx="42062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VERSION 1</a:t>
            </a:r>
            <a:endParaRPr lang="en-US" sz="1050" dirty="0"/>
          </a:p>
        </p:txBody>
      </p:sp>
      <p:sp>
        <p:nvSpPr>
          <p:cNvPr id="13" name="Text 8"/>
          <p:cNvSpPr/>
          <p:nvPr/>
        </p:nvSpPr>
        <p:spPr>
          <a:xfrm>
            <a:off x="822960" y="3291840"/>
            <a:ext cx="4206240" cy="16459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k =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while (k &lt; 5)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System.out.print(k + "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k++;</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577840" y="2788920"/>
          <a:ext cx="6035040" cy="914400"/>
        </p:xfrm>
        <a:graphic>
          <a:graphicData uri="http://schemas.openxmlformats.org/drawingml/2006/table">
            <a:tbl>
              <a:tblPr/>
              <a:tblGrid>
                <a:gridCol w="1051560"/>
                <a:gridCol w="1097280"/>
                <a:gridCol w="1325880"/>
                <a:gridCol w="1645920"/>
                <a:gridCol w="91440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Version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Start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Condition</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Prints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Passes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k = 1</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k &lt;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1 2 3 4</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k = 1</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Mono" pitchFamily="34" charset="0"/>
                          <a:ea typeface="Atkinson Hyperlegible Mono" pitchFamily="34" charset="-122"/>
                          <a:cs typeface="Atkinson Hyperlegible Mono" pitchFamily="34" charset="-120"/>
                        </a:rPr>
                        <a:t>k &lt;=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1 2 3 4 5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Mono" pitchFamily="34" charset="0"/>
                          <a:ea typeface="Atkinson Hyperlegible Mono" pitchFamily="34" charset="-122"/>
                          <a:cs typeface="Atkinson Hyperlegible Mono" pitchFamily="34" charset="-120"/>
                        </a:rPr>
                        <a:t>k = 0</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k &lt; 5</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0 1 2 3 4</a:t>
                      </a:r>
                      <a:endParaRPr lang="en-US" sz="17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8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Text 9"/>
          <p:cNvSpPr/>
          <p:nvPr/>
        </p:nvSpPr>
        <p:spPr>
          <a:xfrm>
            <a:off x="5577840" y="5212080"/>
            <a:ext cx="6035040" cy="457200"/>
          </a:xfrm>
          <a:prstGeom prst="rect">
            <a:avLst/>
          </a:prstGeom>
          <a:noFill/>
          <a:ln/>
        </p:spPr>
        <p:txBody>
          <a:bodyPr wrap="square" lIns="0" tIns="0" rIns="0" bIns="0" rtlCol="0" anchor="ctr"/>
          <a:lstStyle/>
          <a:p>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Versions 2 and 3 change one thing each from version 1.</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Update first, or print first?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Moving the update above or below the print changes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what the body sees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so the first and last values printed shift.</a:t>
            </a:r>
            <a:endParaRPr lang="en-US" sz="1800" dirty="0"/>
          </a:p>
        </p:txBody>
      </p:sp>
      <p:sp>
        <p:nvSpPr>
          <p:cNvPr id="11" name="Shape 6"/>
          <p:cNvSpPr/>
          <p:nvPr/>
        </p:nvSpPr>
        <p:spPr>
          <a:xfrm>
            <a:off x="548640" y="2788920"/>
            <a:ext cx="4206240" cy="2377440"/>
          </a:xfrm>
          <a:prstGeom prst="roundRect">
            <a:avLst>
              <a:gd name="adj" fmla="val 4615"/>
            </a:avLst>
          </a:prstGeom>
          <a:solidFill>
            <a:srgbClr val="EEF3F1"/>
          </a:solidFill>
          <a:ln w="12700">
            <a:solidFill>
              <a:srgbClr val="E6E1D6"/>
            </a:solidFill>
            <a:prstDash val="solid"/>
          </a:ln>
        </p:spPr>
      </p:sp>
      <p:sp>
        <p:nvSpPr>
          <p:cNvPr id="12" name="Text 7"/>
          <p:cNvSpPr/>
          <p:nvPr/>
        </p:nvSpPr>
        <p:spPr>
          <a:xfrm>
            <a:off x="822960" y="2971800"/>
            <a:ext cx="36576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PRINT, THEN UPDATE</a:t>
            </a:r>
            <a:endParaRPr lang="en-US" sz="1050" dirty="0"/>
          </a:p>
        </p:txBody>
      </p:sp>
      <p:sp>
        <p:nvSpPr>
          <p:cNvPr id="13" name="Text 8"/>
          <p:cNvSpPr/>
          <p:nvPr/>
        </p:nvSpPr>
        <p:spPr>
          <a:xfrm>
            <a:off x="822960" y="3291840"/>
            <a:ext cx="3657600" cy="16916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pts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(pts &lt; 30)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System.out.println(pts);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pts += 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4892040" y="2788920"/>
            <a:ext cx="1143000" cy="2377440"/>
          </a:xfrm>
          <a:prstGeom prst="roundRect">
            <a:avLst>
              <a:gd name="adj" fmla="val 9600"/>
            </a:avLst>
          </a:prstGeom>
          <a:solidFill>
            <a:srgbClr val="1F2B28"/>
          </a:solidFill>
          <a:ln w="12700">
            <a:solidFill>
              <a:srgbClr val="1F2B28"/>
            </a:solidFill>
            <a:prstDash val="solid"/>
          </a:ln>
        </p:spPr>
      </p:sp>
      <p:sp>
        <p:nvSpPr>
          <p:cNvPr id="15" name="Text 10"/>
          <p:cNvSpPr/>
          <p:nvPr/>
        </p:nvSpPr>
        <p:spPr>
          <a:xfrm>
            <a:off x="516636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5166360" y="3200400"/>
            <a:ext cx="594360" cy="1874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20</a:t>
            </a:r>
            <a:endParaRPr lang="en-US" sz="2000" dirty="0"/>
          </a:p>
        </p:txBody>
      </p:sp>
      <p:sp>
        <p:nvSpPr>
          <p:cNvPr id="17" name="Shape 12"/>
          <p:cNvSpPr/>
          <p:nvPr/>
        </p:nvSpPr>
        <p:spPr>
          <a:xfrm>
            <a:off x="6172200" y="2788920"/>
            <a:ext cx="4206240" cy="2377440"/>
          </a:xfrm>
          <a:prstGeom prst="roundRect">
            <a:avLst>
              <a:gd name="adj" fmla="val 4615"/>
            </a:avLst>
          </a:prstGeom>
          <a:solidFill>
            <a:srgbClr val="EEF3F1"/>
          </a:solidFill>
          <a:ln w="12700">
            <a:solidFill>
              <a:srgbClr val="E6E1D6"/>
            </a:solidFill>
            <a:prstDash val="solid"/>
          </a:ln>
        </p:spPr>
      </p:sp>
      <p:sp>
        <p:nvSpPr>
          <p:cNvPr id="18" name="Text 13"/>
          <p:cNvSpPr/>
          <p:nvPr/>
        </p:nvSpPr>
        <p:spPr>
          <a:xfrm>
            <a:off x="6446520" y="2971800"/>
            <a:ext cx="36576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UPDATE, THEN PRINT</a:t>
            </a:r>
            <a:endParaRPr lang="en-US" sz="1050" dirty="0"/>
          </a:p>
        </p:txBody>
      </p:sp>
      <p:sp>
        <p:nvSpPr>
          <p:cNvPr id="19" name="Text 14"/>
          <p:cNvSpPr/>
          <p:nvPr/>
        </p:nvSpPr>
        <p:spPr>
          <a:xfrm>
            <a:off x="6446520" y="3291840"/>
            <a:ext cx="3657600" cy="16916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pts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(pts &lt; 30)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pts += 10;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System.out.println(pts);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20" name="Shape 15"/>
          <p:cNvSpPr/>
          <p:nvPr/>
        </p:nvSpPr>
        <p:spPr>
          <a:xfrm>
            <a:off x="10469880" y="2788920"/>
            <a:ext cx="1143000" cy="2377440"/>
          </a:xfrm>
          <a:prstGeom prst="roundRect">
            <a:avLst>
              <a:gd name="adj" fmla="val 9600"/>
            </a:avLst>
          </a:prstGeom>
          <a:solidFill>
            <a:srgbClr val="1F2B28"/>
          </a:solidFill>
          <a:ln w="12700">
            <a:solidFill>
              <a:srgbClr val="1F2B28"/>
            </a:solidFill>
            <a:prstDash val="solid"/>
          </a:ln>
        </p:spPr>
      </p:sp>
      <p:sp>
        <p:nvSpPr>
          <p:cNvPr id="21" name="Text 16"/>
          <p:cNvSpPr/>
          <p:nvPr/>
        </p:nvSpPr>
        <p:spPr>
          <a:xfrm>
            <a:off x="1074420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10744200" y="3200400"/>
            <a:ext cx="594360" cy="1874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30</a:t>
            </a:r>
            <a:endParaRPr lang="en-US" sz="2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Fix the off-by-one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This should print 2 4 6 8 10. What does it print? Change one thing to fix it.</a:t>
            </a:r>
            <a:endParaRPr lang="en-US" sz="2200" dirty="0"/>
          </a:p>
        </p:txBody>
      </p:sp>
      <p:sp>
        <p:nvSpPr>
          <p:cNvPr id="12" name="Shape 8"/>
          <p:cNvSpPr/>
          <p:nvPr/>
        </p:nvSpPr>
        <p:spPr>
          <a:xfrm>
            <a:off x="868680" y="2971800"/>
            <a:ext cx="6400800" cy="2377440"/>
          </a:xfrm>
          <a:prstGeom prst="roundRect">
            <a:avLst>
              <a:gd name="adj" fmla="val 4615"/>
            </a:avLst>
          </a:prstGeom>
          <a:solidFill>
            <a:srgbClr val="EEF3F1"/>
          </a:solidFill>
          <a:ln w="12700">
            <a:solidFill>
              <a:srgbClr val="E6E1D6"/>
            </a:solidFill>
            <a:prstDash val="solid"/>
          </a:ln>
        </p:spPr>
      </p:sp>
      <p:sp>
        <p:nvSpPr>
          <p:cNvPr id="13" name="Text 9"/>
          <p:cNvSpPr/>
          <p:nvPr/>
        </p:nvSpPr>
        <p:spPr>
          <a:xfrm>
            <a:off x="1143000" y="3154680"/>
            <a:ext cx="5852160" cy="201168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 even = 2;</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while (even &lt; 10) {</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    System.out.print(even + " ");</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    even += 2;</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800" dirty="0"/>
          </a:p>
        </p:txBody>
      </p:sp>
      <p:sp>
        <p:nvSpPr>
          <p:cNvPr id="14" name="Shape 10"/>
          <p:cNvSpPr/>
          <p:nvPr/>
        </p:nvSpPr>
        <p:spPr>
          <a:xfrm>
            <a:off x="7543800" y="2971800"/>
            <a:ext cx="3794760" cy="2377440"/>
          </a:xfrm>
          <a:prstGeom prst="roundRect">
            <a:avLst>
              <a:gd name="adj" fmla="val 4615"/>
            </a:avLst>
          </a:prstGeom>
          <a:solidFill>
            <a:srgbClr val="FFFFFF"/>
          </a:solidFill>
          <a:ln w="12700">
            <a:solidFill>
              <a:srgbClr val="E6E1D6"/>
            </a:solidFill>
            <a:prstDash val="solid"/>
          </a:ln>
        </p:spPr>
      </p:sp>
      <p:sp>
        <p:nvSpPr>
          <p:cNvPr id="15" name="Text 11"/>
          <p:cNvSpPr/>
          <p:nvPr/>
        </p:nvSpPr>
        <p:spPr>
          <a:xfrm>
            <a:off x="7818120" y="320040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IT PRINTS</a:t>
            </a:r>
            <a:endParaRPr lang="en-US" sz="1050" dirty="0"/>
          </a:p>
        </p:txBody>
      </p:sp>
      <p:sp>
        <p:nvSpPr>
          <p:cNvPr id="16" name="Text 12"/>
          <p:cNvSpPr/>
          <p:nvPr/>
        </p:nvSpPr>
        <p:spPr>
          <a:xfrm>
            <a:off x="7818120" y="420624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FIX</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Loops that stop on a goal</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Repeat until the goal is reached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5120640" cy="2148840"/>
          </a:xfrm>
          <a:prstGeom prst="roundRect">
            <a:avLst>
              <a:gd name="adj" fmla="val 851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3794760" cy="1874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Use a loop when a step must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repeat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especially when the number of repetitions depends on the data. The condition says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when to keep going</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3886200"/>
          <a:ext cx="5120640" cy="914400"/>
        </p:xfrm>
        <a:graphic>
          <a:graphicData uri="http://schemas.openxmlformats.org/drawingml/2006/table">
            <a:tbl>
              <a:tblPr/>
              <a:tblGrid>
                <a:gridCol w="3749040"/>
                <a:gridCol w="1371600"/>
              </a:tblGrid>
              <a:tr h="50292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Task</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Loop?</a:t>
                      </a:r>
                      <a:endParaRPr lang="en-US" sz="15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Warn once if the battery is low</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No: if</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Double until at least 500</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Read scores until -1 appears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Yes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6"/>
          <p:cNvSpPr/>
          <p:nvPr/>
        </p:nvSpPr>
        <p:spPr>
          <a:xfrm>
            <a:off x="6035040" y="1554480"/>
            <a:ext cx="5577840" cy="3108960"/>
          </a:xfrm>
          <a:prstGeom prst="roundRect">
            <a:avLst>
              <a:gd name="adj" fmla="val 3529"/>
            </a:avLst>
          </a:prstGeom>
          <a:solidFill>
            <a:srgbClr val="EEF3F1"/>
          </a:solidFill>
          <a:ln w="12700">
            <a:solidFill>
              <a:srgbClr val="E6E1D6"/>
            </a:solidFill>
            <a:prstDash val="solid"/>
          </a:ln>
        </p:spPr>
      </p:sp>
      <p:sp>
        <p:nvSpPr>
          <p:cNvPr id="13" name="Text 7"/>
          <p:cNvSpPr/>
          <p:nvPr/>
        </p:nvSpPr>
        <p:spPr>
          <a:xfrm>
            <a:off x="6309360" y="1737360"/>
            <a:ext cx="5029200" cy="27432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followers = 30;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weeks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while (followers &lt; 500)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followers *= 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weeks++;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System.out.println(weeks + " weeks,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followers + " followers");</a:t>
            </a:r>
            <a:endParaRPr lang="en-US" sz="1600" dirty="0"/>
          </a:p>
        </p:txBody>
      </p:sp>
      <p:sp>
        <p:nvSpPr>
          <p:cNvPr id="14" name="Shape 8"/>
          <p:cNvSpPr/>
          <p:nvPr/>
        </p:nvSpPr>
        <p:spPr>
          <a:xfrm>
            <a:off x="6035040" y="4846320"/>
            <a:ext cx="5577840" cy="1143000"/>
          </a:xfrm>
          <a:prstGeom prst="roundRect">
            <a:avLst>
              <a:gd name="adj" fmla="val 9600"/>
            </a:avLst>
          </a:prstGeom>
          <a:solidFill>
            <a:srgbClr val="1F2B28"/>
          </a:solidFill>
          <a:ln w="12700">
            <a:solidFill>
              <a:srgbClr val="1F2B28"/>
            </a:solidFill>
            <a:prstDash val="solid"/>
          </a:ln>
        </p:spPr>
      </p:sp>
      <p:sp>
        <p:nvSpPr>
          <p:cNvPr id="15" name="Text 9"/>
          <p:cNvSpPr/>
          <p:nvPr/>
        </p:nvSpPr>
        <p:spPr>
          <a:xfrm>
            <a:off x="6309360" y="49834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0"/>
          <p:cNvSpPr/>
          <p:nvPr/>
        </p:nvSpPr>
        <p:spPr>
          <a:xfrm>
            <a:off x="6309360" y="5257800"/>
            <a:ext cx="5029200" cy="640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 weeks, 960 followers</a:t>
            </a:r>
            <a:endParaRPr 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Keep reading until the stop value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54480"/>
            <a:ext cx="6766560" cy="3246120"/>
          </a:xfrm>
          <a:prstGeom prst="roundRect">
            <a:avLst>
              <a:gd name="adj" fmla="val 3380"/>
            </a:avLst>
          </a:prstGeom>
          <a:solidFill>
            <a:srgbClr val="EEF3F1"/>
          </a:solidFill>
          <a:ln w="12700">
            <a:solidFill>
              <a:srgbClr val="E6E1D6"/>
            </a:solidFill>
            <a:prstDash val="solid"/>
          </a:ln>
        </p:spPr>
      </p:sp>
      <p:sp>
        <p:nvSpPr>
          <p:cNvPr id="9" name="Text 5"/>
          <p:cNvSpPr/>
          <p:nvPr/>
        </p:nvSpPr>
        <p:spPr>
          <a:xfrm>
            <a:off x="822960" y="173736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SUMS SCORES UNTIL -1</a:t>
            </a:r>
            <a:endParaRPr lang="en-US" sz="1050" dirty="0"/>
          </a:p>
        </p:txBody>
      </p:sp>
      <p:sp>
        <p:nvSpPr>
          <p:cNvPr id="10" name="Text 6"/>
          <p:cNvSpPr/>
          <p:nvPr/>
        </p:nvSpPr>
        <p:spPr>
          <a:xfrm>
            <a:off x="822960" y="2057400"/>
            <a:ext cx="6217920" cy="25603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import java.util.Scanner;</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Scanner console = new Scanner(System.in);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total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score = console.nextInt();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while (score != -1)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total += score;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score = console.nextInt();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System.out.println("Total: " + total);</a:t>
            </a:r>
            <a:endParaRPr lang="en-US" sz="1600" dirty="0"/>
          </a:p>
        </p:txBody>
      </p:sp>
      <p:sp>
        <p:nvSpPr>
          <p:cNvPr id="11" name="Shape 7"/>
          <p:cNvSpPr/>
          <p:nvPr/>
        </p:nvSpPr>
        <p:spPr>
          <a:xfrm>
            <a:off x="7589520" y="1554480"/>
            <a:ext cx="4023360" cy="1005840"/>
          </a:xfrm>
          <a:prstGeom prst="roundRect">
            <a:avLst>
              <a:gd name="adj" fmla="val 10909"/>
            </a:avLst>
          </a:prstGeom>
          <a:solidFill>
            <a:srgbClr val="F4F1EA"/>
          </a:solidFill>
          <a:ln w="12700">
            <a:solidFill>
              <a:srgbClr val="E6E1D6"/>
            </a:solidFill>
            <a:prstDash val="solid"/>
          </a:ln>
        </p:spPr>
      </p:sp>
      <p:sp>
        <p:nvSpPr>
          <p:cNvPr id="12" name="Text 8"/>
          <p:cNvSpPr/>
          <p:nvPr/>
        </p:nvSpPr>
        <p:spPr>
          <a:xfrm>
            <a:off x="7863840" y="1691640"/>
            <a:ext cx="18288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INPUT</a:t>
            </a:r>
            <a:endParaRPr lang="en-US" sz="1050" dirty="0"/>
          </a:p>
        </p:txBody>
      </p:sp>
      <p:sp>
        <p:nvSpPr>
          <p:cNvPr id="13" name="Text 9"/>
          <p:cNvSpPr/>
          <p:nvPr/>
        </p:nvSpPr>
        <p:spPr>
          <a:xfrm>
            <a:off x="7863840" y="1965960"/>
            <a:ext cx="356616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12 7 30 -1</a:t>
            </a:r>
            <a:endParaRPr lang="en-US" sz="2000" dirty="0"/>
          </a:p>
        </p:txBody>
      </p:sp>
      <p:sp>
        <p:nvSpPr>
          <p:cNvPr id="14" name="Shape 10"/>
          <p:cNvSpPr/>
          <p:nvPr/>
        </p:nvSpPr>
        <p:spPr>
          <a:xfrm>
            <a:off x="7589520" y="2743200"/>
            <a:ext cx="4023360" cy="914400"/>
          </a:xfrm>
          <a:prstGeom prst="roundRect">
            <a:avLst>
              <a:gd name="adj" fmla="val 12000"/>
            </a:avLst>
          </a:prstGeom>
          <a:solidFill>
            <a:srgbClr val="1F2B28"/>
          </a:solidFill>
          <a:ln w="12700">
            <a:solidFill>
              <a:srgbClr val="1F2B28"/>
            </a:solidFill>
            <a:prstDash val="solid"/>
          </a:ln>
        </p:spPr>
      </p:sp>
      <p:sp>
        <p:nvSpPr>
          <p:cNvPr id="15" name="Text 11"/>
          <p:cNvSpPr/>
          <p:nvPr/>
        </p:nvSpPr>
        <p:spPr>
          <a:xfrm>
            <a:off x="7863840" y="2880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7863840" y="3154680"/>
            <a:ext cx="347472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Total: 49</a:t>
            </a:r>
            <a:endParaRPr lang="en-US" sz="2000" dirty="0"/>
          </a:p>
        </p:txBody>
      </p:sp>
      <p:sp>
        <p:nvSpPr>
          <p:cNvPr id="17" name="Shape 13"/>
          <p:cNvSpPr/>
          <p:nvPr/>
        </p:nvSpPr>
        <p:spPr>
          <a:xfrm>
            <a:off x="548640" y="4983480"/>
            <a:ext cx="11094415" cy="1005840"/>
          </a:xfrm>
          <a:prstGeom prst="roundRect">
            <a:avLst>
              <a:gd name="adj" fmla="val 18182"/>
            </a:avLst>
          </a:prstGeom>
          <a:solidFill>
            <a:srgbClr val="FFF1DD"/>
          </a:solidFill>
          <a:ln w="12700">
            <a:solidFill>
              <a:srgbClr val="FFF1DD"/>
            </a:solidFill>
            <a:prstDash val="solid"/>
          </a:ln>
        </p:spPr>
      </p:sp>
      <p:pic>
        <p:nvPicPr>
          <p:cNvPr id="18"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5239512"/>
            <a:ext cx="566928" cy="566928"/>
          </a:xfrm>
          <a:prstGeom prst="rect">
            <a:avLst/>
          </a:prstGeom>
        </p:spPr>
      </p:pic>
      <p:sp>
        <p:nvSpPr>
          <p:cNvPr id="19" name="Text 14"/>
          <p:cNvSpPr/>
          <p:nvPr/>
        </p:nvSpPr>
        <p:spPr>
          <a:xfrm>
            <a:off x="1600200" y="5120640"/>
            <a:ext cx="9768535" cy="731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Read the next value as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last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statement of the body, so the condition checks it before the body uses it.</a:t>
            </a:r>
            <a:endParaRPr lang="en-US" sz="1700" dirty="0"/>
          </a:p>
        </p:txBody>
      </p:sp>
      <p:sp>
        <p:nvSpPr>
          <p:cNvPr id="20" name="Text 15"/>
          <p:cNvSpPr/>
          <p:nvPr/>
        </p:nvSpPr>
        <p:spPr>
          <a:xfrm>
            <a:off x="7589520" y="3840480"/>
            <a:ext cx="4023360" cy="914400"/>
          </a:xfrm>
          <a:prstGeom prst="rect">
            <a:avLst/>
          </a:prstGeom>
          <a:noFill/>
          <a:ln/>
        </p:spPr>
        <p:txBody>
          <a:bodyPr wrap="square" lIns="0" tIns="0" rIns="0" bIns="0" rtlCol="0" anchor="t"/>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-1</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is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sentinel</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 value that marks the end of the data.</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while loop</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Repeats its body as long as its condition is true, checking before every pass.</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Iteration</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Repeating code; also, one pass through a loop's body.</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Loop condition</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boolean expression that decides whether the body runs again.</a:t>
            </a:r>
            <a:endParaRPr lang="en-US" sz="1600" dirty="0"/>
          </a:p>
        </p:txBody>
      </p:sp>
      <p:sp>
        <p:nvSpPr>
          <p:cNvPr id="17" name="Shape 13"/>
          <p:cNvSpPr/>
          <p:nvPr/>
        </p:nvSpPr>
        <p:spPr>
          <a:xfrm>
            <a:off x="548640" y="3840480"/>
            <a:ext cx="3520440" cy="2011680"/>
          </a:xfrm>
          <a:prstGeom prst="roundRect">
            <a:avLst>
              <a:gd name="adj" fmla="val 9091"/>
            </a:avLst>
          </a:prstGeom>
          <a:solidFill>
            <a:srgbClr val="FFF1DD"/>
          </a:solidFill>
          <a:ln w="12700">
            <a:solidFill>
              <a:srgbClr val="FFF1DD"/>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Infinite loop</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loop whose condition is true at every check, so it never ends.</a:t>
            </a:r>
            <a:endParaRPr lang="en-US" sz="16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Off-by-one error</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loop that runs one time too many or one time too few.</a:t>
            </a:r>
            <a:endParaRPr lang="en-US" sz="16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Initial conditions</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starting values a loop needs to work as intended.</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Will it stop?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2.7 while Loops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how you can tell, before running it, whether a while loop will ever stop.</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A while loop stops when ______, so the body has to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Loop the Loop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2.7: while Loops</dc:title>
  <dc:subject>PptxGenJS Presentation</dc:subject>
  <dc:creator>Hopper</dc:creator>
  <cp:lastModifiedBy>Hopper</cp:lastModifiedBy>
  <cp:revision>1</cp:revision>
  <dcterms:created xsi:type="dcterms:W3CDTF">2026-10-16T17:01:50Z</dcterms:created>
  <dcterms:modified xsi:type="dcterms:W3CDTF">2026-10-16T17:01:50Z</dcterms:modified>
</cp:coreProperties>
</file>