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2.6 has two halves. First: when do two Boolean expressions always give the same answer (equivalence, truth tables, De Morgan's laws)? Second: what does == mean for objects (same object, aliases, null) and why we compare String text with equals. Students already know !, &amp;&amp;, || and short-circuiting from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to fill the table. Sign 1 (swim unless raining or cold) says swim only on the warm, dry day. Sign 2 (swim if not raining or not cold) says swim on every day except the rainy, cold one. They agree on two days and disagree on the other two (rainy and warm; dry and cold). The signs look alike but are not the same rule. Today: how to prove whether two conditions always agree.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1–3 are about Boolean expressions; goals 4–5 are about comparing objects.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conditions can look different and still always agree, or look alike and still disagree.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is "not below freezing" the same as "above freezing"? Most students say yes. Test temp = 32, right on the boundary: !(temp &lt; 32) is true, but temp &gt; 32 is false. One case is enough to prove two expressions are NOT equivalent. temp &gt;= 32 is the true equivalent. Boundary values are where look-alikes split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the table column by column with the class. Two boolean variables give 4 rows: every combination. The shaded columns match in all 4 rows, so !(a || b) and !a &amp;&amp; !b are equivalent. This is one of De Morgan's laws, which we name in Part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&amp;&amp; b and a == b agree in the first three rows. A student who stops early, or tries only a few cases, would call them equivalent. Row 4 is the counterexample: both false makes a &amp;&amp; b false but a == b true. A truth table is only a proof when every row is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yes; not greater than 0 means 0 or less. 2 no; n = 1 is a counterexample (!(1 == 3) is true, 1 &gt; 3 is false). 3 yes; a truth table matches in all 4 rows (it is De Morgan). 4 yes; check all 4 rows: both columns are false only when ready is true and tired is false. For every "no", ask for the counterexample.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rules for pushing a ! inside parentheses.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law aloud: "not (a and b)" is "not a, or not b". When the parts are comparisons, negate each comparison with the table on the right. Two moves, every time: negate each part, and flip &amp;&amp; to || (or || to &amp;&amp;). Doing only one of the two is the common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the operator inside is ||, so it flips to &amp;&amp;. Step 2: negate each part: level &gt; 3 becomes level &lt;= 3, and lives == 0 becomes lives != 0. Run both lines: they agree here, and De Morgan guarantees they agree for every value of level and lives. Read the result aloud: "the level is at most 3 and you still have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negated both comparisons but kept &amp;&amp;. x = 1, y = -1 is a counterexample: the original is true (y &gt; 0 is false, so the &amp;&amp; is false, and ! makes it true), but x &lt;= 0 &amp;&amp; y &lt;= 0 is false because x is 1. Flipping &amp;&amp; to || fixes it. Both moves,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!isOpen || !hasRoom. 2 age &lt; 16 &amp;&amp; !hasPermit (|| flips to &amp;&amp;; the opposite of age &gt;= 16 is age &lt; 16). 3 count == 0 || total &lt;= 100. Have a student check one answer by trying a value on the boundary, such as age 16 or total 100.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 on objects. It does not mean what most students expect.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the news: two news, two objects. home == away is false even though both hold "pond", because == compares the references, not the text. Then away = home copies home's reference into away. Now both variables refer to one object: they are aliases, and == is true. The second "pond" object is no longer used by any variable.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user typed the right password, but == compares references, and each new made its own object, so == is false and the program says Try again. equals compares the characters, so it says Welcome. For Strings: equals for text, == only for "is this the very same object?" or a null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 can provide an equals method that says when two of its objects count as the same, usually by comparing their attributes. String's equals compares the characters, in order, with capitals counted. Writing your own equals is not part of this course; you only call ones that exist, mostly String's.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null means the variable refers to no object. Comparing with == null or != null never calls a method, so it is always safe. Line 2 uses a guard from 2.5: pick != null is false, so &amp;&amp; never calls equals on null. After pick = "", pick refers to a real String object with no characters, so it is not null, and its length is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true (b is an alias of a). B true (equals compares characters, and both hold "hop"). C true (c == null is true, so || stops before calling length). D crashes with a NullPointerException, because c.length() runs first while c is null. C and D hold the same two pieces; only the order differs.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then cold-call two. Listen for: equivalent expressions agree in every case, proved with a full truth table or De Morgan; for objects, == means the same object, and equals means the same contents. Then hand out the Same or Equal?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2  ·  TOPIC 2.6</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or Equal?</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Comparing Boolean expressions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2.6</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signs at the pool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Does each sign say "swim"? Do the two signs always agree?</a:t>
            </a:r>
            <a:endParaRPr lang="en-US" sz="2200" dirty="0"/>
          </a:p>
        </p:txBody>
      </p:sp>
      <p:sp>
        <p:nvSpPr>
          <p:cNvPr id="12" name="Shape 8"/>
          <p:cNvSpPr/>
          <p:nvPr/>
        </p:nvSpPr>
        <p:spPr>
          <a:xfrm>
            <a:off x="868680" y="2971800"/>
            <a:ext cx="4023360" cy="2514600"/>
          </a:xfrm>
          <a:prstGeom prst="roundRect">
            <a:avLst>
              <a:gd name="adj" fmla="val 5455"/>
            </a:avLst>
          </a:prstGeom>
          <a:solidFill>
            <a:srgbClr val="FFFFFF"/>
          </a:solidFill>
          <a:ln w="12700">
            <a:solidFill>
              <a:srgbClr val="FFFFFF"/>
            </a:solidFill>
            <a:prstDash val="solid"/>
          </a:ln>
        </p:spPr>
      </p:sp>
      <p:sp>
        <p:nvSpPr>
          <p:cNvPr id="13" name="Text 9"/>
          <p:cNvSpPr/>
          <p:nvPr/>
        </p:nvSpPr>
        <p:spPr>
          <a:xfrm>
            <a:off x="1143000" y="315468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SIGN 1</a:t>
            </a:r>
            <a:endParaRPr lang="en-US" sz="1050" dirty="0"/>
          </a:p>
        </p:txBody>
      </p:sp>
      <p:sp>
        <p:nvSpPr>
          <p:cNvPr id="14" name="Text 10"/>
          <p:cNvSpPr/>
          <p:nvPr/>
        </p:nvSpPr>
        <p:spPr>
          <a:xfrm>
            <a:off x="1143000" y="3429000"/>
            <a:ext cx="3566160" cy="6858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Swim unless it is raining or cold.</a:t>
            </a:r>
            <a:endParaRPr lang="en-US" sz="1800" dirty="0"/>
          </a:p>
        </p:txBody>
      </p:sp>
      <p:sp>
        <p:nvSpPr>
          <p:cNvPr id="15" name="Text 11"/>
          <p:cNvSpPr/>
          <p:nvPr/>
        </p:nvSpPr>
        <p:spPr>
          <a:xfrm>
            <a:off x="1143000" y="4251960"/>
            <a:ext cx="2743200" cy="256032"/>
          </a:xfrm>
          <a:prstGeom prst="rect">
            <a:avLst/>
          </a:prstGeom>
          <a:noFill/>
          <a:ln/>
        </p:spPr>
        <p:txBody>
          <a:bodyPr wrap="square" lIns="0" tIns="0" rIns="0" bIns="0" rtlCol="0" anchor="ctr"/>
          <a:lstStyle/>
          <a:p>
            <a:pPr indent="0" marL="0">
              <a:buNone/>
            </a:pPr>
            <a:r>
              <a:rPr lang="en-US" sz="1050" b="1" spc="300" kern="0" dirty="0">
                <a:solidFill>
                  <a:srgbClr val="1D4F9E"/>
                </a:solidFill>
                <a:latin typeface="Atkinson Hyperlegible Next" pitchFamily="34" charset="0"/>
                <a:ea typeface="Atkinson Hyperlegible Next" pitchFamily="34" charset="-122"/>
                <a:cs typeface="Atkinson Hyperlegible Next" pitchFamily="34" charset="-120"/>
              </a:rPr>
              <a:t>SIGN 2</a:t>
            </a:r>
            <a:endParaRPr lang="en-US" sz="1050" dirty="0"/>
          </a:p>
        </p:txBody>
      </p:sp>
      <p:sp>
        <p:nvSpPr>
          <p:cNvPr id="16" name="Text 12"/>
          <p:cNvSpPr/>
          <p:nvPr/>
        </p:nvSpPr>
        <p:spPr>
          <a:xfrm>
            <a:off x="1143000" y="4526280"/>
            <a:ext cx="3566160" cy="6858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Swim if it is not raining or not cold.</a:t>
            </a:r>
            <a:endParaRPr lang="en-US" sz="18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212080" y="2971800"/>
          <a:ext cx="6126480" cy="914400"/>
        </p:xfrm>
        <a:graphic>
          <a:graphicData uri="http://schemas.openxmlformats.org/drawingml/2006/table">
            <a:tbl>
              <a:tblPr/>
              <a:tblGrid>
                <a:gridCol w="1554480"/>
                <a:gridCol w="1371600"/>
                <a:gridCol w="1600200"/>
                <a:gridCol w="1600200"/>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Raining?</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Cold?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Sign 1</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Sign 2</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Decide whether two Boolean expressions are equivalent, or find one case that proves they aren't.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Prove equivalence with a complete truth table.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De Morgan's laws to rewrite a condition without the outer !.</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Predict == and != on object references, including aliases and null.</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you compare the text of two Strings with equals, not ==.</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Equivalent expressions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value in every case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5120640" cy="2148840"/>
          </a:xfrm>
          <a:prstGeom prst="roundRect">
            <a:avLst>
              <a:gd name="adj" fmla="val 851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3794760" cy="1874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Two Boolean expressions are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equivalent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if they evaluate to the same value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 all cases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One case where they differ,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counterexample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proves they are not.</a:t>
            </a:r>
            <a:endParaRPr lang="en-US" sz="1700" dirty="0"/>
          </a:p>
        </p:txBody>
      </p:sp>
      <p:sp>
        <p:nvSpPr>
          <p:cNvPr id="11" name="Shape 6"/>
          <p:cNvSpPr/>
          <p:nvPr/>
        </p:nvSpPr>
        <p:spPr>
          <a:xfrm>
            <a:off x="548640" y="3886200"/>
            <a:ext cx="5120640" cy="2103120"/>
          </a:xfrm>
          <a:prstGeom prst="roundRect">
            <a:avLst>
              <a:gd name="adj" fmla="val 8696"/>
            </a:avLst>
          </a:prstGeom>
          <a:solidFill>
            <a:srgbClr val="FFF1DD"/>
          </a:solidFill>
          <a:ln w="12700">
            <a:solidFill>
              <a:srgbClr val="FFF1DD"/>
            </a:solidFill>
            <a:prstDash val="solid"/>
          </a:ln>
        </p:spPr>
      </p:sp>
      <p:pic>
        <p:nvPicPr>
          <p:cNvPr id="12"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22960" y="4142232"/>
            <a:ext cx="566928" cy="566928"/>
          </a:xfrm>
          <a:prstGeom prst="rect">
            <a:avLst/>
          </a:prstGeom>
        </p:spPr>
      </p:pic>
      <p:sp>
        <p:nvSpPr>
          <p:cNvPr id="13" name="Text 7"/>
          <p:cNvSpPr/>
          <p:nvPr/>
        </p:nvSpPr>
        <p:spPr>
          <a:xfrm>
            <a:off x="1600200" y="4023360"/>
            <a:ext cx="3794760" cy="1828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Test the value right on the boundary. The opposite of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&gt;=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not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&gt;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4" name="Shape 8"/>
          <p:cNvSpPr/>
          <p:nvPr/>
        </p:nvSpPr>
        <p:spPr>
          <a:xfrm>
            <a:off x="6035040" y="1554480"/>
            <a:ext cx="5577840" cy="2377440"/>
          </a:xfrm>
          <a:prstGeom prst="roundRect">
            <a:avLst>
              <a:gd name="adj" fmla="val 4615"/>
            </a:avLst>
          </a:prstGeom>
          <a:solidFill>
            <a:srgbClr val="EEF3F1"/>
          </a:solidFill>
          <a:ln w="12700">
            <a:solidFill>
              <a:srgbClr val="E6E1D6"/>
            </a:solidFill>
            <a:prstDash val="solid"/>
          </a:ln>
        </p:spPr>
      </p:sp>
      <p:sp>
        <p:nvSpPr>
          <p:cNvPr id="15" name="Text 9"/>
          <p:cNvSpPr/>
          <p:nvPr/>
        </p:nvSpPr>
        <p:spPr>
          <a:xfrm>
            <a:off x="6309360" y="1737360"/>
            <a:ext cx="5029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IS "NOT BELOW 32" THE SAME AS "ABOVE 32"?</a:t>
            </a:r>
            <a:endParaRPr lang="en-US" sz="1050" dirty="0"/>
          </a:p>
        </p:txBody>
      </p:sp>
      <p:sp>
        <p:nvSpPr>
          <p:cNvPr id="16" name="Text 10"/>
          <p:cNvSpPr/>
          <p:nvPr/>
        </p:nvSpPr>
        <p:spPr>
          <a:xfrm>
            <a:off x="6309360" y="2057400"/>
            <a:ext cx="5029200" cy="16916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temp = 32;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System.out.println(!(temp &lt; 32));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System.out.println(temp &gt; 32);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System.out.println(temp &gt;= 32);</a:t>
            </a:r>
            <a:endParaRPr lang="en-US" sz="1700" dirty="0"/>
          </a:p>
        </p:txBody>
      </p:sp>
      <p:sp>
        <p:nvSpPr>
          <p:cNvPr id="17" name="Shape 11"/>
          <p:cNvSpPr/>
          <p:nvPr/>
        </p:nvSpPr>
        <p:spPr>
          <a:xfrm>
            <a:off x="6035040" y="4114800"/>
            <a:ext cx="5577840" cy="1874520"/>
          </a:xfrm>
          <a:prstGeom prst="roundRect">
            <a:avLst>
              <a:gd name="adj" fmla="val 5854"/>
            </a:avLst>
          </a:prstGeom>
          <a:solidFill>
            <a:srgbClr val="1F2B28"/>
          </a:solidFill>
          <a:ln w="12700">
            <a:solidFill>
              <a:srgbClr val="1F2B28"/>
            </a:solidFill>
            <a:prstDash val="solid"/>
          </a:ln>
        </p:spPr>
      </p:sp>
      <p:sp>
        <p:nvSpPr>
          <p:cNvPr id="18" name="Text 12"/>
          <p:cNvSpPr/>
          <p:nvPr/>
        </p:nvSpPr>
        <p:spPr>
          <a:xfrm>
            <a:off x="6309360" y="42519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3"/>
          <p:cNvSpPr/>
          <p:nvPr/>
        </p:nvSpPr>
        <p:spPr>
          <a:xfrm>
            <a:off x="6309360" y="4526280"/>
            <a:ext cx="5029200" cy="13716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truth table proves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1325880"/>
                <a:gridCol w="1325880"/>
                <a:gridCol w="1600200"/>
                <a:gridCol w="1828800"/>
                <a:gridCol w="1325880"/>
                <a:gridCol w="1325880"/>
                <a:gridCol w="2361895"/>
              </a:tblGrid>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b</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 || b</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 || b)</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!b</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 &amp;&amp; !b</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r>
              <a:tr h="566928">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r>
              <a:tr h="566928">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r>
              <a:tr h="566928">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E28A"/>
                    </a:solidFill>
                  </a:tcPr>
                </a:tc>
              </a:tr>
            </a:tbl>
          </a:graphicData>
        </a:graphic>
      </p:graphicFrame>
      <p:sp>
        <p:nvSpPr>
          <p:cNvPr id="9" name="Shape 4"/>
          <p:cNvSpPr/>
          <p:nvPr/>
        </p:nvSpPr>
        <p:spPr>
          <a:xfrm>
            <a:off x="548640" y="4663440"/>
            <a:ext cx="11094415" cy="1325880"/>
          </a:xfrm>
          <a:prstGeom prst="roundRect">
            <a:avLst>
              <a:gd name="adj" fmla="val 13793"/>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919472"/>
            <a:ext cx="566928" cy="566928"/>
          </a:xfrm>
          <a:prstGeom prst="rect">
            <a:avLst/>
          </a:prstGeom>
        </p:spPr>
      </p:pic>
      <p:sp>
        <p:nvSpPr>
          <p:cNvPr id="11" name="Text 5"/>
          <p:cNvSpPr/>
          <p:nvPr/>
        </p:nvSpPr>
        <p:spPr>
          <a:xfrm>
            <a:off x="1600200" y="4800600"/>
            <a:ext cx="9768535" cy="10515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truth table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lists every combination of values. If two columns match in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every</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row, the expressions are equivalent. Count the rows: 4 for two variables, 8 for three.</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matching rows prove nothing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truth table is a proof only when it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complete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Skip a row and you might miss the one case that differs.</a:t>
            </a:r>
            <a:endParaRPr lang="en-US" sz="18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2788920"/>
          <a:ext cx="6583680" cy="914400"/>
        </p:xfrm>
        <a:graphic>
          <a:graphicData uri="http://schemas.openxmlformats.org/drawingml/2006/table">
            <a:tbl>
              <a:tblPr/>
              <a:tblGrid>
                <a:gridCol w="1463040"/>
                <a:gridCol w="1463040"/>
                <a:gridCol w="1828800"/>
                <a:gridCol w="182880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 &amp;&amp; b</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 == b</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1DD"/>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1DD"/>
                    </a:solidFill>
                  </a:tcPr>
                </a:tc>
                <a:tc>
                  <a:txBody>
                    <a:bodyPr/>
                    <a:lstStyle/>
                    <a:p>
                      <a:pPr indent="0" marL="0">
                        <a:buNone/>
                      </a:pPr>
                      <a:r>
                        <a:rPr lang="en-US" sz="1700"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1DD"/>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1DD"/>
                    </a:solidFill>
                  </a:tcPr>
                </a:tc>
              </a:tr>
            </a:tbl>
          </a:graphicData>
        </a:graphic>
      </p:graphicFrame>
      <p:sp>
        <p:nvSpPr>
          <p:cNvPr id="12" name="Text 6"/>
          <p:cNvSpPr/>
          <p:nvPr/>
        </p:nvSpPr>
        <p:spPr>
          <a:xfrm>
            <a:off x="7498080" y="2880360"/>
            <a:ext cx="4114800" cy="2560320"/>
          </a:xfrm>
          <a:prstGeom prst="rect">
            <a:avLst/>
          </a:prstGeom>
          <a:noFill/>
          <a:ln/>
        </p:spPr>
        <p:txBody>
          <a:bodyPr wrap="square" lIns="0" tIns="0" rIns="0" bIns="0" rtlCol="0" anchor="t"/>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Rows 1–3 agree.</a:t>
            </a: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Row 4 doesn't:</a:t>
            </a:r>
            <a:endParaRPr lang="en-US" sz="1900" dirty="0"/>
          </a:p>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a &amp;&amp; b</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is false,</a:t>
            </a: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but </a:t>
            </a:r>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a == b</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is true.</a:t>
            </a: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Not equivalent.</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Equivalent, or not?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pair, write "equivalent" or give a counterexample.</a:t>
            </a:r>
            <a:endParaRPr lang="en-US" sz="2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10454335" cy="914400"/>
        </p:xfrm>
        <a:graphic>
          <a:graphicData uri="http://schemas.openxmlformats.org/drawingml/2006/table">
            <a:tbl>
              <a:tblPr/>
              <a:tblGrid>
                <a:gridCol w="548640"/>
                <a:gridCol w="3566160"/>
                <a:gridCol w="3291840"/>
                <a:gridCol w="3047695"/>
              </a:tblGrid>
              <a:tr h="502920">
                <a:tc>
                  <a:txBody>
                    <a:bodyPr/>
                    <a:lstStyle/>
                    <a:p>
                      <a:pPr indent="0" marL="0">
                        <a:buNone/>
                      </a:pP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Equivalent?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&gt; 0)</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&lt;= 0</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 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 &gt; 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!(done || late)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!done &amp;&amp; !late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!(ready &amp;&amp; !tired)</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!ready || tired</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De Morgan's laws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Negate each part, flip the operator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600200"/>
            <a:ext cx="6400800" cy="1143000"/>
          </a:xfrm>
          <a:prstGeom prst="roundRect">
            <a:avLst>
              <a:gd name="adj" fmla="val 14400"/>
            </a:avLst>
          </a:prstGeom>
          <a:solidFill>
            <a:srgbClr val="DDF5EE"/>
          </a:solidFill>
          <a:ln w="12700">
            <a:solidFill>
              <a:srgbClr val="DDF5EE"/>
            </a:solidFill>
            <a:prstDash val="solid"/>
          </a:ln>
        </p:spPr>
      </p:sp>
      <p:sp>
        <p:nvSpPr>
          <p:cNvPr id="9" name="Text 5"/>
          <p:cNvSpPr/>
          <p:nvPr/>
        </p:nvSpPr>
        <p:spPr>
          <a:xfrm>
            <a:off x="822960" y="1600200"/>
            <a:ext cx="2651760" cy="114300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!(a &amp;&amp; b)</a:t>
            </a:r>
            <a:endParaRPr lang="en-US" sz="2400" dirty="0"/>
          </a:p>
        </p:txBody>
      </p:sp>
      <p:sp>
        <p:nvSpPr>
          <p:cNvPr id="10" name="Text 6"/>
          <p:cNvSpPr/>
          <p:nvPr/>
        </p:nvSpPr>
        <p:spPr>
          <a:xfrm>
            <a:off x="3337560" y="1600200"/>
            <a:ext cx="1463040" cy="1143000"/>
          </a:xfrm>
          <a:prstGeom prst="rect">
            <a:avLst/>
          </a:prstGeom>
          <a:noFill/>
          <a:ln/>
        </p:spPr>
        <p:txBody>
          <a:bodyPr wrap="square" lIns="0" tIns="0" rIns="0" bIns="0" rtlCol="0" anchor="ctr"/>
          <a:lstStyle/>
          <a:p>
            <a:pPr algn="ct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is the same as</a:t>
            </a:r>
            <a:endParaRPr lang="en-US" sz="1500" dirty="0"/>
          </a:p>
        </p:txBody>
      </p:sp>
      <p:sp>
        <p:nvSpPr>
          <p:cNvPr id="11" name="Text 7"/>
          <p:cNvSpPr/>
          <p:nvPr/>
        </p:nvSpPr>
        <p:spPr>
          <a:xfrm>
            <a:off x="4800600" y="1600200"/>
            <a:ext cx="2103120" cy="1143000"/>
          </a:xfrm>
          <a:prstGeom prst="rect">
            <a:avLst/>
          </a:prstGeom>
          <a:noFill/>
          <a:ln/>
        </p:spPr>
        <p:txBody>
          <a:bodyPr wrap="square" lIns="0" tIns="0" rIns="0" bIns="0" rtlCol="0" anchor="ctr"/>
          <a:lstStyle/>
          <a:p>
            <a:pPr indent="0" marL="0">
              <a:buNone/>
            </a:pPr>
            <a:r>
              <a:rPr lang="en-US" sz="2400" b="1" dirty="0">
                <a:solidFill>
                  <a:srgbClr val="0B5A4D"/>
                </a:solidFill>
                <a:latin typeface="Atkinson Hyperlegible Mono" pitchFamily="34" charset="0"/>
                <a:ea typeface="Atkinson Hyperlegible Mono" pitchFamily="34" charset="-122"/>
                <a:cs typeface="Atkinson Hyperlegible Mono" pitchFamily="34" charset="-120"/>
              </a:rPr>
              <a:t>!a || !b</a:t>
            </a:r>
            <a:endParaRPr lang="en-US" sz="2400" dirty="0"/>
          </a:p>
        </p:txBody>
      </p:sp>
      <p:sp>
        <p:nvSpPr>
          <p:cNvPr id="12" name="Shape 8"/>
          <p:cNvSpPr/>
          <p:nvPr/>
        </p:nvSpPr>
        <p:spPr>
          <a:xfrm>
            <a:off x="548640" y="2971800"/>
            <a:ext cx="6400800" cy="1143000"/>
          </a:xfrm>
          <a:prstGeom prst="roundRect">
            <a:avLst>
              <a:gd name="adj" fmla="val 14400"/>
            </a:avLst>
          </a:prstGeom>
          <a:solidFill>
            <a:srgbClr val="DDF5EE"/>
          </a:solidFill>
          <a:ln w="12700">
            <a:solidFill>
              <a:srgbClr val="DDF5EE"/>
            </a:solidFill>
            <a:prstDash val="solid"/>
          </a:ln>
        </p:spPr>
      </p:sp>
      <p:sp>
        <p:nvSpPr>
          <p:cNvPr id="13" name="Text 9"/>
          <p:cNvSpPr/>
          <p:nvPr/>
        </p:nvSpPr>
        <p:spPr>
          <a:xfrm>
            <a:off x="822960" y="2971800"/>
            <a:ext cx="2651760" cy="114300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!(a || b)</a:t>
            </a:r>
            <a:endParaRPr lang="en-US" sz="2400" dirty="0"/>
          </a:p>
        </p:txBody>
      </p:sp>
      <p:sp>
        <p:nvSpPr>
          <p:cNvPr id="14" name="Text 10"/>
          <p:cNvSpPr/>
          <p:nvPr/>
        </p:nvSpPr>
        <p:spPr>
          <a:xfrm>
            <a:off x="3337560" y="2971800"/>
            <a:ext cx="1463040" cy="1143000"/>
          </a:xfrm>
          <a:prstGeom prst="rect">
            <a:avLst/>
          </a:prstGeom>
          <a:noFill/>
          <a:ln/>
        </p:spPr>
        <p:txBody>
          <a:bodyPr wrap="square" lIns="0" tIns="0" rIns="0" bIns="0" rtlCol="0" anchor="ctr"/>
          <a:lstStyle/>
          <a:p>
            <a:pPr algn="ct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is the same as</a:t>
            </a:r>
            <a:endParaRPr lang="en-US" sz="1500" dirty="0"/>
          </a:p>
        </p:txBody>
      </p:sp>
      <p:sp>
        <p:nvSpPr>
          <p:cNvPr id="15" name="Text 11"/>
          <p:cNvSpPr/>
          <p:nvPr/>
        </p:nvSpPr>
        <p:spPr>
          <a:xfrm>
            <a:off x="4800600" y="2971800"/>
            <a:ext cx="2103120" cy="1143000"/>
          </a:xfrm>
          <a:prstGeom prst="rect">
            <a:avLst/>
          </a:prstGeom>
          <a:noFill/>
          <a:ln/>
        </p:spPr>
        <p:txBody>
          <a:bodyPr wrap="square" lIns="0" tIns="0" rIns="0" bIns="0" rtlCol="0" anchor="ctr"/>
          <a:lstStyle/>
          <a:p>
            <a:pPr indent="0" marL="0">
              <a:buNone/>
            </a:pPr>
            <a:r>
              <a:rPr lang="en-US" sz="2400" b="1" dirty="0">
                <a:solidFill>
                  <a:srgbClr val="0B5A4D"/>
                </a:solidFill>
                <a:latin typeface="Atkinson Hyperlegible Mono" pitchFamily="34" charset="0"/>
                <a:ea typeface="Atkinson Hyperlegible Mono" pitchFamily="34" charset="-122"/>
                <a:cs typeface="Atkinson Hyperlegible Mono" pitchFamily="34" charset="-120"/>
              </a:rPr>
              <a:t>!a &amp;&amp; !b</a:t>
            </a:r>
            <a:endParaRPr lang="en-US" sz="2400" dirty="0"/>
          </a:p>
        </p:txBody>
      </p:sp>
      <p:sp>
        <p:nvSpPr>
          <p:cNvPr id="16" name="Shape 12"/>
          <p:cNvSpPr/>
          <p:nvPr/>
        </p:nvSpPr>
        <p:spPr>
          <a:xfrm>
            <a:off x="548640" y="4343400"/>
            <a:ext cx="6400800" cy="1645920"/>
          </a:xfrm>
          <a:prstGeom prst="roundRect">
            <a:avLst>
              <a:gd name="adj" fmla="val 11111"/>
            </a:avLst>
          </a:prstGeom>
          <a:solidFill>
            <a:srgbClr val="E3F0FF"/>
          </a:solidFill>
          <a:ln w="12700">
            <a:solidFill>
              <a:srgbClr val="E3F0FF"/>
            </a:solidFill>
            <a:prstDash val="solid"/>
          </a:ln>
        </p:spPr>
      </p:sp>
      <p:pic>
        <p:nvPicPr>
          <p:cNvPr id="17"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599432"/>
            <a:ext cx="566928" cy="566928"/>
          </a:xfrm>
          <a:prstGeom prst="rect">
            <a:avLst/>
          </a:prstGeom>
        </p:spPr>
      </p:pic>
      <p:sp>
        <p:nvSpPr>
          <p:cNvPr id="18" name="Text 13"/>
          <p:cNvSpPr/>
          <p:nvPr/>
        </p:nvSpPr>
        <p:spPr>
          <a:xfrm>
            <a:off x="1600200" y="4480560"/>
            <a:ext cx="5074920" cy="137160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De Morgan's laws: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push the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onto each part, and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flip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operator: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&amp;&amp;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becomes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becomes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&amp;&amp;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9" name="Text 14"/>
          <p:cNvSpPr/>
          <p:nvPr/>
        </p:nvSpPr>
        <p:spPr>
          <a:xfrm>
            <a:off x="7406640" y="1645920"/>
            <a:ext cx="4114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NEGATING A COMPARISON</a:t>
            </a:r>
            <a:endParaRPr lang="en-US" sz="105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7406640" y="1965960"/>
          <a:ext cx="4206240" cy="914400"/>
        </p:xfrm>
        <a:graphic>
          <a:graphicData uri="http://schemas.openxmlformats.org/drawingml/2006/table">
            <a:tbl>
              <a:tblPr/>
              <a:tblGrid>
                <a:gridCol w="2103120"/>
                <a:gridCol w="210312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Comparison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Its opposite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&gt;=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&gt;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&gt;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&gt;=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Rewrite it without the !</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5394960" cy="1051560"/>
          </a:xfrm>
          <a:prstGeom prst="roundRect">
            <a:avLst>
              <a:gd name="adj" fmla="val 10435"/>
            </a:avLst>
          </a:prstGeom>
          <a:solidFill>
            <a:srgbClr val="EEF3F1"/>
          </a:solidFill>
          <a:ln w="12700">
            <a:solidFill>
              <a:srgbClr val="E6E1D6"/>
            </a:solidFill>
            <a:prstDash val="solid"/>
          </a:ln>
        </p:spPr>
      </p:sp>
      <p:sp>
        <p:nvSpPr>
          <p:cNvPr id="9" name="Text 5"/>
          <p:cNvSpPr/>
          <p:nvPr/>
        </p:nvSpPr>
        <p:spPr>
          <a:xfrm>
            <a:off x="822960" y="173736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START</a:t>
            </a:r>
            <a:endParaRPr lang="en-US" sz="1050" dirty="0"/>
          </a:p>
        </p:txBody>
      </p:sp>
      <p:sp>
        <p:nvSpPr>
          <p:cNvPr id="10" name="Text 6"/>
          <p:cNvSpPr/>
          <p:nvPr/>
        </p:nvSpPr>
        <p:spPr>
          <a:xfrm>
            <a:off x="822960" y="2057400"/>
            <a:ext cx="4846320" cy="365760"/>
          </a:xfrm>
          <a:prstGeom prst="rect">
            <a:avLst/>
          </a:prstGeom>
          <a:noFill/>
          <a:ln/>
        </p:spPr>
        <p:txBody>
          <a:bodyPr wrap="square" lIns="0" tIns="0" rIns="0" bIns="0" rtlCol="0" anchor="t"/>
          <a:lstStyle/>
          <a:p>
            <a:pPr indent="0" marL="0">
              <a:lnSpc>
                <a:spcPct val="115000"/>
              </a:lnSpc>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!(level &gt; 3 || lives == 0)</a:t>
            </a:r>
            <a:endParaRPr lang="en-US" sz="2000" dirty="0"/>
          </a:p>
        </p:txBody>
      </p:sp>
      <p:sp>
        <p:nvSpPr>
          <p:cNvPr id="11" name="Shape 7"/>
          <p:cNvSpPr/>
          <p:nvPr/>
        </p:nvSpPr>
        <p:spPr>
          <a:xfrm>
            <a:off x="6217920" y="1554480"/>
            <a:ext cx="5394960" cy="1051560"/>
          </a:xfrm>
          <a:prstGeom prst="roundRect">
            <a:avLst>
              <a:gd name="adj" fmla="val 10435"/>
            </a:avLst>
          </a:prstGeom>
          <a:solidFill>
            <a:srgbClr val="EEF3F1"/>
          </a:solidFill>
          <a:ln w="12700">
            <a:solidFill>
              <a:srgbClr val="E6E1D6"/>
            </a:solidFill>
            <a:prstDash val="solid"/>
          </a:ln>
        </p:spPr>
      </p:sp>
      <p:sp>
        <p:nvSpPr>
          <p:cNvPr id="12" name="Text 8"/>
          <p:cNvSpPr/>
          <p:nvPr/>
        </p:nvSpPr>
        <p:spPr>
          <a:xfrm>
            <a:off x="6492240" y="1737360"/>
            <a:ext cx="4846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RESULT</a:t>
            </a:r>
            <a:endParaRPr lang="en-US" sz="1050" dirty="0"/>
          </a:p>
        </p:txBody>
      </p:sp>
      <p:sp>
        <p:nvSpPr>
          <p:cNvPr id="13" name="Text 9"/>
          <p:cNvSpPr/>
          <p:nvPr/>
        </p:nvSpPr>
        <p:spPr>
          <a:xfrm>
            <a:off x="6492240" y="2057400"/>
            <a:ext cx="4846320" cy="365760"/>
          </a:xfrm>
          <a:prstGeom prst="rect">
            <a:avLst/>
          </a:prstGeom>
          <a:noFill/>
          <a:ln/>
        </p:spPr>
        <p:txBody>
          <a:bodyPr wrap="square" lIns="0" tIns="0" rIns="0" bIns="0" rtlCol="0" anchor="t"/>
          <a:lstStyle/>
          <a:p>
            <a:pPr indent="0" marL="0">
              <a:lnSpc>
                <a:spcPct val="115000"/>
              </a:lnSpc>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level &lt;= 3 &amp;&amp; lives != 0</a:t>
            </a:r>
            <a:endParaRPr lang="en-US" sz="2000" dirty="0"/>
          </a:p>
        </p:txBody>
      </p:sp>
      <p:sp>
        <p:nvSpPr>
          <p:cNvPr id="14" name="Text 10"/>
          <p:cNvSpPr/>
          <p:nvPr/>
        </p:nvSpPr>
        <p:spPr>
          <a:xfrm>
            <a:off x="548640" y="2788920"/>
            <a:ext cx="11094415" cy="36576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1  Flip the operator: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becomes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&amp;&amp;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5" name="Text 11"/>
          <p:cNvSpPr/>
          <p:nvPr/>
        </p:nvSpPr>
        <p:spPr>
          <a:xfrm>
            <a:off x="548640" y="3200400"/>
            <a:ext cx="11094415" cy="36576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2  Negate each part: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level &gt; 3</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becomes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level &lt;= 3</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lives == 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becomes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lives != 0</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6" name="Shape 12"/>
          <p:cNvSpPr/>
          <p:nvPr/>
        </p:nvSpPr>
        <p:spPr>
          <a:xfrm>
            <a:off x="548640" y="3749040"/>
            <a:ext cx="7680960" cy="2240280"/>
          </a:xfrm>
          <a:prstGeom prst="roundRect">
            <a:avLst>
              <a:gd name="adj" fmla="val 4898"/>
            </a:avLst>
          </a:prstGeom>
          <a:solidFill>
            <a:srgbClr val="EEF3F1"/>
          </a:solidFill>
          <a:ln w="12700">
            <a:solidFill>
              <a:srgbClr val="E6E1D6"/>
            </a:solidFill>
            <a:prstDash val="solid"/>
          </a:ln>
        </p:spPr>
      </p:sp>
      <p:sp>
        <p:nvSpPr>
          <p:cNvPr id="17" name="Text 13"/>
          <p:cNvSpPr/>
          <p:nvPr/>
        </p:nvSpPr>
        <p:spPr>
          <a:xfrm>
            <a:off x="822960" y="3931920"/>
            <a:ext cx="71323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CHECK</a:t>
            </a:r>
            <a:endParaRPr lang="en-US" sz="1050" dirty="0"/>
          </a:p>
        </p:txBody>
      </p:sp>
      <p:sp>
        <p:nvSpPr>
          <p:cNvPr id="18" name="Text 14"/>
          <p:cNvSpPr/>
          <p:nvPr/>
        </p:nvSpPr>
        <p:spPr>
          <a:xfrm>
            <a:off x="822960" y="4251960"/>
            <a:ext cx="7132320" cy="15544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level = 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lives = 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System.out.println(!(level &gt; 3 || lives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System.out.println(level &lt;= 3 &amp;&amp; lives != 0);</a:t>
            </a:r>
            <a:endParaRPr lang="en-US" sz="1600" dirty="0"/>
          </a:p>
        </p:txBody>
      </p:sp>
      <p:sp>
        <p:nvSpPr>
          <p:cNvPr id="19" name="Shape 15"/>
          <p:cNvSpPr/>
          <p:nvPr/>
        </p:nvSpPr>
        <p:spPr>
          <a:xfrm>
            <a:off x="8458200" y="3749040"/>
            <a:ext cx="3154680" cy="2240280"/>
          </a:xfrm>
          <a:prstGeom prst="roundRect">
            <a:avLst>
              <a:gd name="adj" fmla="val 4898"/>
            </a:avLst>
          </a:prstGeom>
          <a:solidFill>
            <a:srgbClr val="1F2B28"/>
          </a:solidFill>
          <a:ln w="12700">
            <a:solidFill>
              <a:srgbClr val="1F2B28"/>
            </a:solidFill>
            <a:prstDash val="solid"/>
          </a:ln>
        </p:spPr>
      </p:sp>
      <p:sp>
        <p:nvSpPr>
          <p:cNvPr id="20" name="Text 16"/>
          <p:cNvSpPr/>
          <p:nvPr/>
        </p:nvSpPr>
        <p:spPr>
          <a:xfrm>
            <a:off x="8732520" y="3886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1" name="Text 17"/>
          <p:cNvSpPr/>
          <p:nvPr/>
        </p:nvSpPr>
        <p:spPr>
          <a:xfrm>
            <a:off x="8732520" y="4160520"/>
            <a:ext cx="2606040" cy="1737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Half a De Morgan is wrong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Negating the parts is only half the job. You must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also</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flip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&amp;&amp;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(or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&amp;&amp;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88920"/>
            <a:ext cx="6766560" cy="2514600"/>
          </a:xfrm>
          <a:prstGeom prst="roundRect">
            <a:avLst>
              <a:gd name="adj" fmla="val 4364"/>
            </a:avLst>
          </a:prstGeom>
          <a:solidFill>
            <a:srgbClr val="EEF3F1"/>
          </a:solidFill>
          <a:ln w="12700">
            <a:solidFill>
              <a:srgbClr val="E6E1D6"/>
            </a:solidFill>
            <a:prstDash val="solid"/>
          </a:ln>
        </p:spPr>
      </p:sp>
      <p:sp>
        <p:nvSpPr>
          <p:cNvPr id="12" name="Text 7"/>
          <p:cNvSpPr/>
          <p:nvPr/>
        </p:nvSpPr>
        <p:spPr>
          <a:xfrm>
            <a:off x="822960" y="2971800"/>
            <a:ext cx="621792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x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y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System.out.println(!(x &gt; 0 &amp;&amp; y &gt;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System.out.println(x &lt;= 0 &amp;&amp; y &lt;=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System.out.println(x &lt;= 0 || y &lt;= 0);</a:t>
            </a:r>
            <a:endParaRPr lang="en-US" sz="1600" dirty="0"/>
          </a:p>
        </p:txBody>
      </p:sp>
      <p:sp>
        <p:nvSpPr>
          <p:cNvPr id="13" name="Shape 8"/>
          <p:cNvSpPr/>
          <p:nvPr/>
        </p:nvSpPr>
        <p:spPr>
          <a:xfrm>
            <a:off x="7589520" y="2788920"/>
            <a:ext cx="4023360" cy="2514600"/>
          </a:xfrm>
          <a:prstGeom prst="roundRect">
            <a:avLst>
              <a:gd name="adj" fmla="val 4364"/>
            </a:avLst>
          </a:prstGeom>
          <a:solidFill>
            <a:srgbClr val="1F2B28"/>
          </a:solidFill>
          <a:ln w="12700">
            <a:solidFill>
              <a:srgbClr val="1F2B28"/>
            </a:solidFill>
            <a:prstDash val="solid"/>
          </a:ln>
        </p:spPr>
      </p:sp>
      <p:sp>
        <p:nvSpPr>
          <p:cNvPr id="14" name="Text 9"/>
          <p:cNvSpPr/>
          <p:nvPr/>
        </p:nvSpPr>
        <p:spPr>
          <a:xfrm>
            <a:off x="786384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7863840" y="3200400"/>
            <a:ext cx="3474720" cy="2011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sp>
        <p:nvSpPr>
          <p:cNvPr id="16" name="Text 11"/>
          <p:cNvSpPr/>
          <p:nvPr/>
        </p:nvSpPr>
        <p:spPr>
          <a:xfrm>
            <a:off x="548640" y="5440680"/>
            <a:ext cx="11094415" cy="54864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Output line 1 is the original. Line 2 negated the parts but kept &amp;&amp;. Line 3 is the correct rewrite.</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Push the ! inside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Rewrite each condition so it has no ! in front of the parentheses.</a:t>
            </a:r>
            <a:endParaRPr lang="en-US" sz="2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10454335" cy="914400"/>
        </p:xfrm>
        <a:graphic>
          <a:graphicData uri="http://schemas.openxmlformats.org/drawingml/2006/table">
            <a:tbl>
              <a:tblPr/>
              <a:tblGrid>
                <a:gridCol w="548640"/>
                <a:gridCol w="5029200"/>
                <a:gridCol w="4876495"/>
              </a:tblGrid>
              <a:tr h="640080">
                <a:tc>
                  <a:txBody>
                    <a:bodyPr/>
                    <a:lstStyle/>
                    <a:p>
                      <a:pPr indent="0" marL="0">
                        <a:buNone/>
                      </a:pP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Condition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Your rewrite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!(isOpen &amp;&amp; hasRoom)</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!(age &gt;= 16 || hasPermit)</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!(count != 0 &amp;&amp; total &gt; 100)</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Same object, or same text?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on objects asks: the same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6035040" cy="2377440"/>
          </a:xfrm>
          <a:prstGeom prst="roundRect">
            <a:avLst>
              <a:gd name="adj" fmla="val 4615"/>
            </a:avLst>
          </a:prstGeom>
          <a:solidFill>
            <a:srgbClr val="EEF3F1"/>
          </a:solidFill>
          <a:ln w="12700">
            <a:solidFill>
              <a:srgbClr val="E6E1D6"/>
            </a:solidFill>
            <a:prstDash val="solid"/>
          </a:ln>
        </p:spPr>
      </p:sp>
      <p:sp>
        <p:nvSpPr>
          <p:cNvPr id="9" name="Text 5"/>
          <p:cNvSpPr/>
          <p:nvPr/>
        </p:nvSpPr>
        <p:spPr>
          <a:xfrm>
            <a:off x="822960" y="1737360"/>
            <a:ext cx="5486400" cy="20116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home = new String("pond");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away = new String("pond");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System.out.println(home == away);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away = home;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System.out.println(home == away);</a:t>
            </a:r>
            <a:endParaRPr lang="en-US" sz="1600" dirty="0"/>
          </a:p>
        </p:txBody>
      </p:sp>
      <p:sp>
        <p:nvSpPr>
          <p:cNvPr id="10" name="Shape 6"/>
          <p:cNvSpPr/>
          <p:nvPr/>
        </p:nvSpPr>
        <p:spPr>
          <a:xfrm>
            <a:off x="548640" y="4114800"/>
            <a:ext cx="6035040" cy="1143000"/>
          </a:xfrm>
          <a:prstGeom prst="roundRect">
            <a:avLst>
              <a:gd name="adj" fmla="val 9600"/>
            </a:avLst>
          </a:prstGeom>
          <a:solidFill>
            <a:srgbClr val="1F2B28"/>
          </a:solidFill>
          <a:ln w="12700">
            <a:solidFill>
              <a:srgbClr val="1F2B28"/>
            </a:solidFill>
            <a:prstDash val="solid"/>
          </a:ln>
        </p:spPr>
      </p:sp>
      <p:sp>
        <p:nvSpPr>
          <p:cNvPr id="11" name="Text 7"/>
          <p:cNvSpPr/>
          <p:nvPr/>
        </p:nvSpPr>
        <p:spPr>
          <a:xfrm>
            <a:off x="822960" y="42519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526280"/>
            <a:ext cx="548640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p:txBody>
      </p:sp>
      <p:sp>
        <p:nvSpPr>
          <p:cNvPr id="13" name="Shape 9"/>
          <p:cNvSpPr/>
          <p:nvPr/>
        </p:nvSpPr>
        <p:spPr>
          <a:xfrm>
            <a:off x="548640" y="5394960"/>
            <a:ext cx="6035040" cy="640080"/>
          </a:xfrm>
          <a:prstGeom prst="roundRect">
            <a:avLst>
              <a:gd name="adj" fmla="val 28571"/>
            </a:avLst>
          </a:prstGeom>
          <a:solidFill>
            <a:srgbClr val="E3F0FF"/>
          </a:solidFill>
          <a:ln w="12700">
            <a:solidFill>
              <a:srgbClr val="E3F0FF"/>
            </a:solidFill>
            <a:prstDash val="solid"/>
          </a:ln>
        </p:spPr>
      </p:sp>
      <p:sp>
        <p:nvSpPr>
          <p:cNvPr id="14" name="Text 10"/>
          <p:cNvSpPr/>
          <p:nvPr/>
        </p:nvSpPr>
        <p:spPr>
          <a:xfrm>
            <a:off x="868680" y="5532120"/>
            <a:ext cx="5440680" cy="3657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Two variables that refer to the same object are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aliases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
        <p:nvSpPr>
          <p:cNvPr id="15" name="Text 11"/>
          <p:cNvSpPr/>
          <p:nvPr/>
        </p:nvSpPr>
        <p:spPr>
          <a:xfrm>
            <a:off x="6949440" y="160020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BEFORE</a:t>
            </a:r>
            <a:endParaRPr lang="en-US" sz="1050" dirty="0"/>
          </a:p>
        </p:txBody>
      </p:sp>
      <p:sp>
        <p:nvSpPr>
          <p:cNvPr id="16" name="Shape 12"/>
          <p:cNvSpPr/>
          <p:nvPr/>
        </p:nvSpPr>
        <p:spPr>
          <a:xfrm>
            <a:off x="6949440" y="1965960"/>
            <a:ext cx="1188720" cy="502920"/>
          </a:xfrm>
          <a:prstGeom prst="roundRect">
            <a:avLst>
              <a:gd name="adj" fmla="val 14545"/>
            </a:avLst>
          </a:prstGeom>
          <a:solidFill>
            <a:srgbClr val="F4F1EA"/>
          </a:solidFill>
          <a:ln w="15875">
            <a:solidFill>
              <a:srgbClr val="868F8A"/>
            </a:solidFill>
            <a:prstDash val="solid"/>
          </a:ln>
        </p:spPr>
      </p:sp>
      <p:sp>
        <p:nvSpPr>
          <p:cNvPr id="17" name="Text 13"/>
          <p:cNvSpPr/>
          <p:nvPr/>
        </p:nvSpPr>
        <p:spPr>
          <a:xfrm>
            <a:off x="6949440" y="1965960"/>
            <a:ext cx="118872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home</a:t>
            </a:r>
            <a:endParaRPr lang="en-US" sz="1500" dirty="0"/>
          </a:p>
        </p:txBody>
      </p:sp>
      <p:sp>
        <p:nvSpPr>
          <p:cNvPr id="18" name="Shape 14"/>
          <p:cNvSpPr/>
          <p:nvPr/>
        </p:nvSpPr>
        <p:spPr>
          <a:xfrm>
            <a:off x="6949440" y="2697480"/>
            <a:ext cx="1188720" cy="502920"/>
          </a:xfrm>
          <a:prstGeom prst="roundRect">
            <a:avLst>
              <a:gd name="adj" fmla="val 14545"/>
            </a:avLst>
          </a:prstGeom>
          <a:solidFill>
            <a:srgbClr val="F4F1EA"/>
          </a:solidFill>
          <a:ln w="15875">
            <a:solidFill>
              <a:srgbClr val="868F8A"/>
            </a:solidFill>
            <a:prstDash val="solid"/>
          </a:ln>
        </p:spPr>
      </p:sp>
      <p:sp>
        <p:nvSpPr>
          <p:cNvPr id="19" name="Text 15"/>
          <p:cNvSpPr/>
          <p:nvPr/>
        </p:nvSpPr>
        <p:spPr>
          <a:xfrm>
            <a:off x="6949440" y="2697480"/>
            <a:ext cx="118872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away</a:t>
            </a:r>
            <a:endParaRPr lang="en-US" sz="1500" dirty="0"/>
          </a:p>
        </p:txBody>
      </p:sp>
      <p:sp>
        <p:nvSpPr>
          <p:cNvPr id="20" name="Shape 16"/>
          <p:cNvSpPr/>
          <p:nvPr/>
        </p:nvSpPr>
        <p:spPr>
          <a:xfrm>
            <a:off x="9692640" y="1965960"/>
            <a:ext cx="1463040" cy="502920"/>
          </a:xfrm>
          <a:prstGeom prst="roundRect">
            <a:avLst>
              <a:gd name="adj" fmla="val 14545"/>
            </a:avLst>
          </a:prstGeom>
          <a:solidFill>
            <a:srgbClr val="FFFFFF"/>
          </a:solidFill>
          <a:ln w="15875">
            <a:solidFill>
              <a:srgbClr val="868F8A"/>
            </a:solidFill>
            <a:prstDash val="solid"/>
          </a:ln>
        </p:spPr>
      </p:sp>
      <p:sp>
        <p:nvSpPr>
          <p:cNvPr id="21" name="Text 17"/>
          <p:cNvSpPr/>
          <p:nvPr/>
        </p:nvSpPr>
        <p:spPr>
          <a:xfrm>
            <a:off x="9692640" y="1965960"/>
            <a:ext cx="14630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"pond"</a:t>
            </a:r>
            <a:endParaRPr lang="en-US" sz="1500" dirty="0"/>
          </a:p>
        </p:txBody>
      </p:sp>
      <p:sp>
        <p:nvSpPr>
          <p:cNvPr id="22" name="Shape 18"/>
          <p:cNvSpPr/>
          <p:nvPr/>
        </p:nvSpPr>
        <p:spPr>
          <a:xfrm>
            <a:off x="9692640" y="2697480"/>
            <a:ext cx="1463040" cy="502920"/>
          </a:xfrm>
          <a:prstGeom prst="roundRect">
            <a:avLst>
              <a:gd name="adj" fmla="val 14545"/>
            </a:avLst>
          </a:prstGeom>
          <a:solidFill>
            <a:srgbClr val="FFFFFF"/>
          </a:solidFill>
          <a:ln w="15875">
            <a:solidFill>
              <a:srgbClr val="868F8A"/>
            </a:solidFill>
            <a:prstDash val="solid"/>
          </a:ln>
        </p:spPr>
      </p:sp>
      <p:sp>
        <p:nvSpPr>
          <p:cNvPr id="23" name="Text 19"/>
          <p:cNvSpPr/>
          <p:nvPr/>
        </p:nvSpPr>
        <p:spPr>
          <a:xfrm>
            <a:off x="9692640" y="2697480"/>
            <a:ext cx="14630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"pond"</a:t>
            </a:r>
            <a:endParaRPr lang="en-US" sz="1500" dirty="0"/>
          </a:p>
        </p:txBody>
      </p:sp>
      <p:sp>
        <p:nvSpPr>
          <p:cNvPr id="24" name="Shape 20"/>
          <p:cNvSpPr/>
          <p:nvPr/>
        </p:nvSpPr>
        <p:spPr>
          <a:xfrm>
            <a:off x="8138160" y="2217420"/>
            <a:ext cx="1554480" cy="914"/>
          </a:xfrm>
          <a:prstGeom prst="line">
            <a:avLst/>
          </a:prstGeom>
          <a:noFill/>
          <a:ln w="19050">
            <a:solidFill>
              <a:srgbClr val="1F2B28"/>
            </a:solidFill>
            <a:prstDash val="solid"/>
            <a:tailEnd type="triangle"/>
          </a:ln>
        </p:spPr>
      </p:sp>
      <p:sp>
        <p:nvSpPr>
          <p:cNvPr id="25" name="Shape 21"/>
          <p:cNvSpPr/>
          <p:nvPr/>
        </p:nvSpPr>
        <p:spPr>
          <a:xfrm>
            <a:off x="8138160" y="2948940"/>
            <a:ext cx="1554480" cy="914"/>
          </a:xfrm>
          <a:prstGeom prst="line">
            <a:avLst/>
          </a:prstGeom>
          <a:noFill/>
          <a:ln w="19050">
            <a:solidFill>
              <a:srgbClr val="1F2B28"/>
            </a:solidFill>
            <a:prstDash val="solid"/>
            <a:tailEnd type="triangle"/>
          </a:ln>
        </p:spPr>
      </p:sp>
      <p:sp>
        <p:nvSpPr>
          <p:cNvPr id="26" name="Text 22"/>
          <p:cNvSpPr/>
          <p:nvPr/>
        </p:nvSpPr>
        <p:spPr>
          <a:xfrm>
            <a:off x="6949440" y="3657600"/>
            <a:ext cx="914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AFTER</a:t>
            </a:r>
            <a:endParaRPr lang="en-US" sz="1050" dirty="0"/>
          </a:p>
        </p:txBody>
      </p:sp>
      <p:sp>
        <p:nvSpPr>
          <p:cNvPr id="27" name="Text 23"/>
          <p:cNvSpPr/>
          <p:nvPr/>
        </p:nvSpPr>
        <p:spPr>
          <a:xfrm>
            <a:off x="7818120" y="3630168"/>
            <a:ext cx="2743200" cy="292608"/>
          </a:xfrm>
          <a:prstGeom prst="rect">
            <a:avLst/>
          </a:prstGeom>
          <a:noFill/>
          <a:ln/>
        </p:spPr>
        <p:txBody>
          <a:bodyPr wrap="square" lIns="0" tIns="0" rIns="0" bIns="0" rtlCol="0" anchor="ct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away = home;</a:t>
            </a:r>
            <a:endParaRPr lang="en-US" sz="1400" dirty="0"/>
          </a:p>
        </p:txBody>
      </p:sp>
      <p:sp>
        <p:nvSpPr>
          <p:cNvPr id="28" name="Shape 24"/>
          <p:cNvSpPr/>
          <p:nvPr/>
        </p:nvSpPr>
        <p:spPr>
          <a:xfrm>
            <a:off x="6949440" y="4023360"/>
            <a:ext cx="1188720" cy="502920"/>
          </a:xfrm>
          <a:prstGeom prst="roundRect">
            <a:avLst>
              <a:gd name="adj" fmla="val 14545"/>
            </a:avLst>
          </a:prstGeom>
          <a:solidFill>
            <a:srgbClr val="F4F1EA"/>
          </a:solidFill>
          <a:ln w="15875">
            <a:solidFill>
              <a:srgbClr val="868F8A"/>
            </a:solidFill>
            <a:prstDash val="solid"/>
          </a:ln>
        </p:spPr>
      </p:sp>
      <p:sp>
        <p:nvSpPr>
          <p:cNvPr id="29" name="Text 25"/>
          <p:cNvSpPr/>
          <p:nvPr/>
        </p:nvSpPr>
        <p:spPr>
          <a:xfrm>
            <a:off x="6949440" y="4023360"/>
            <a:ext cx="118872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home</a:t>
            </a:r>
            <a:endParaRPr lang="en-US" sz="1500" dirty="0"/>
          </a:p>
        </p:txBody>
      </p:sp>
      <p:sp>
        <p:nvSpPr>
          <p:cNvPr id="30" name="Shape 26"/>
          <p:cNvSpPr/>
          <p:nvPr/>
        </p:nvSpPr>
        <p:spPr>
          <a:xfrm>
            <a:off x="6949440" y="4754880"/>
            <a:ext cx="1188720" cy="502920"/>
          </a:xfrm>
          <a:prstGeom prst="roundRect">
            <a:avLst>
              <a:gd name="adj" fmla="val 14545"/>
            </a:avLst>
          </a:prstGeom>
          <a:solidFill>
            <a:srgbClr val="F4F1EA"/>
          </a:solidFill>
          <a:ln w="15875">
            <a:solidFill>
              <a:srgbClr val="868F8A"/>
            </a:solidFill>
            <a:prstDash val="solid"/>
          </a:ln>
        </p:spPr>
      </p:sp>
      <p:sp>
        <p:nvSpPr>
          <p:cNvPr id="31" name="Text 27"/>
          <p:cNvSpPr/>
          <p:nvPr/>
        </p:nvSpPr>
        <p:spPr>
          <a:xfrm>
            <a:off x="6949440" y="4754880"/>
            <a:ext cx="118872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away</a:t>
            </a:r>
            <a:endParaRPr lang="en-US" sz="1500" dirty="0"/>
          </a:p>
        </p:txBody>
      </p:sp>
      <p:sp>
        <p:nvSpPr>
          <p:cNvPr id="32" name="Shape 28"/>
          <p:cNvSpPr/>
          <p:nvPr/>
        </p:nvSpPr>
        <p:spPr>
          <a:xfrm>
            <a:off x="9692640" y="4023360"/>
            <a:ext cx="1463040" cy="502920"/>
          </a:xfrm>
          <a:prstGeom prst="roundRect">
            <a:avLst>
              <a:gd name="adj" fmla="val 14545"/>
            </a:avLst>
          </a:prstGeom>
          <a:solidFill>
            <a:srgbClr val="FFFFFF"/>
          </a:solidFill>
          <a:ln w="15875">
            <a:solidFill>
              <a:srgbClr val="868F8A"/>
            </a:solidFill>
            <a:prstDash val="solid"/>
          </a:ln>
        </p:spPr>
      </p:sp>
      <p:sp>
        <p:nvSpPr>
          <p:cNvPr id="33" name="Text 29"/>
          <p:cNvSpPr/>
          <p:nvPr/>
        </p:nvSpPr>
        <p:spPr>
          <a:xfrm>
            <a:off x="9692640" y="4023360"/>
            <a:ext cx="14630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"pond"</a:t>
            </a:r>
            <a:endParaRPr lang="en-US" sz="1500" dirty="0"/>
          </a:p>
        </p:txBody>
      </p:sp>
      <p:sp>
        <p:nvSpPr>
          <p:cNvPr id="34" name="Shape 30"/>
          <p:cNvSpPr/>
          <p:nvPr/>
        </p:nvSpPr>
        <p:spPr>
          <a:xfrm>
            <a:off x="9692640" y="4754880"/>
            <a:ext cx="1463040" cy="502920"/>
          </a:xfrm>
          <a:prstGeom prst="roundRect">
            <a:avLst>
              <a:gd name="adj" fmla="val 14545"/>
            </a:avLst>
          </a:prstGeom>
          <a:solidFill>
            <a:srgbClr val="FFFFFF"/>
          </a:solidFill>
          <a:ln w="15875">
            <a:solidFill>
              <a:srgbClr val="E6E1D6"/>
            </a:solidFill>
            <a:prstDash val="solid"/>
          </a:ln>
        </p:spPr>
      </p:sp>
      <p:sp>
        <p:nvSpPr>
          <p:cNvPr id="35" name="Text 31"/>
          <p:cNvSpPr/>
          <p:nvPr/>
        </p:nvSpPr>
        <p:spPr>
          <a:xfrm>
            <a:off x="9692640" y="4754880"/>
            <a:ext cx="14630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"pond"</a:t>
            </a:r>
            <a:endParaRPr lang="en-US" sz="1500" dirty="0"/>
          </a:p>
        </p:txBody>
      </p:sp>
      <p:sp>
        <p:nvSpPr>
          <p:cNvPr id="36" name="Shape 32"/>
          <p:cNvSpPr/>
          <p:nvPr/>
        </p:nvSpPr>
        <p:spPr>
          <a:xfrm>
            <a:off x="8138160" y="4274820"/>
            <a:ext cx="1554480" cy="914"/>
          </a:xfrm>
          <a:prstGeom prst="line">
            <a:avLst/>
          </a:prstGeom>
          <a:noFill/>
          <a:ln w="19050">
            <a:solidFill>
              <a:srgbClr val="1F2B28"/>
            </a:solidFill>
            <a:prstDash val="solid"/>
            <a:tailEnd type="triangle"/>
          </a:ln>
        </p:spPr>
      </p:sp>
      <p:sp>
        <p:nvSpPr>
          <p:cNvPr id="37" name="Shape 33"/>
          <p:cNvSpPr/>
          <p:nvPr/>
        </p:nvSpPr>
        <p:spPr>
          <a:xfrm flipV="1">
            <a:off x="8138160" y="4389120"/>
            <a:ext cx="1554480" cy="617220"/>
          </a:xfrm>
          <a:prstGeom prst="line">
            <a:avLst/>
          </a:prstGeom>
          <a:noFill/>
          <a:ln w="19050">
            <a:solidFill>
              <a:srgbClr val="1F2B28"/>
            </a:solidFill>
            <a:prstDash val="solid"/>
            <a:tailEnd type="triangle"/>
          </a:ln>
        </p:spPr>
      </p:sp>
      <p:sp>
        <p:nvSpPr>
          <p:cNvPr id="38" name="Text 34"/>
          <p:cNvSpPr/>
          <p:nvPr/>
        </p:nvSpPr>
        <p:spPr>
          <a:xfrm>
            <a:off x="9692640" y="5303520"/>
            <a:ext cx="1645920" cy="274320"/>
          </a:xfrm>
          <a:prstGeom prst="rect">
            <a:avLst/>
          </a:prstGeom>
          <a:noFill/>
          <a:ln/>
        </p:spPr>
        <p:txBody>
          <a:bodyPr wrap="square" lIns="0" tIns="0" rIns="0" bIns="0" rtlCol="0" anchor="ctr"/>
          <a:lstStyle/>
          <a:p>
            <a:pPr indent="0" marL="0">
              <a:buNone/>
            </a:pPr>
            <a:r>
              <a:rPr lang="en-US" sz="1200" dirty="0">
                <a:solidFill>
                  <a:srgbClr val="4F5D58"/>
                </a:solidFill>
                <a:latin typeface="Atkinson Hyperlegible Next" pitchFamily="34" charset="0"/>
                <a:ea typeface="Atkinson Hyperlegible Next" pitchFamily="34" charset="-122"/>
                <a:cs typeface="Atkinson Hyperlegible Next" pitchFamily="34" charset="-120"/>
              </a:rPr>
              <a:t>no longer used</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Never compare text with ==</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asks "same object?" To ask "same characters?", call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equals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88920"/>
            <a:ext cx="5486400" cy="2697480"/>
          </a:xfrm>
          <a:prstGeom prst="roundRect">
            <a:avLst>
              <a:gd name="adj" fmla="val 4068"/>
            </a:avLst>
          </a:prstGeom>
          <a:solidFill>
            <a:srgbClr val="EEF3F1"/>
          </a:solidFill>
          <a:ln w="12700">
            <a:solidFill>
              <a:srgbClr val="E6E1D6"/>
            </a:solidFill>
            <a:prstDash val="solid"/>
          </a:ln>
        </p:spPr>
      </p:sp>
      <p:sp>
        <p:nvSpPr>
          <p:cNvPr id="12" name="Text 7"/>
          <p:cNvSpPr/>
          <p:nvPr/>
        </p:nvSpPr>
        <p:spPr>
          <a:xfrm>
            <a:off x="822960" y="297180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a:t>
            </a:r>
            <a:endParaRPr lang="en-US" sz="1050" dirty="0"/>
          </a:p>
        </p:txBody>
      </p:sp>
      <p:sp>
        <p:nvSpPr>
          <p:cNvPr id="13" name="Text 8"/>
          <p:cNvSpPr/>
          <p:nvPr/>
        </p:nvSpPr>
        <p:spPr>
          <a:xfrm>
            <a:off x="822960" y="3291840"/>
            <a:ext cx="4937760" cy="2011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typed = new String("hop42");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saved = new String("hop42");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(typed == saved)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System.out.println("Welcome");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System.out.println("Try again");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6172200" y="2788920"/>
            <a:ext cx="5440680" cy="2697480"/>
          </a:xfrm>
          <a:prstGeom prst="roundRect">
            <a:avLst>
              <a:gd name="adj" fmla="val 4068"/>
            </a:avLst>
          </a:prstGeom>
          <a:solidFill>
            <a:srgbClr val="EEF3F1"/>
          </a:solidFill>
          <a:ln w="12700">
            <a:solidFill>
              <a:srgbClr val="E6E1D6"/>
            </a:solidFill>
            <a:prstDash val="solid"/>
          </a:ln>
        </p:spPr>
      </p:sp>
      <p:sp>
        <p:nvSpPr>
          <p:cNvPr id="15" name="Text 10"/>
          <p:cNvSpPr/>
          <p:nvPr/>
        </p:nvSpPr>
        <p:spPr>
          <a:xfrm>
            <a:off x="6446520" y="297180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EQUALS</a:t>
            </a:r>
            <a:endParaRPr lang="en-US" sz="1050" dirty="0"/>
          </a:p>
        </p:txBody>
      </p:sp>
      <p:sp>
        <p:nvSpPr>
          <p:cNvPr id="16" name="Text 11"/>
          <p:cNvSpPr/>
          <p:nvPr/>
        </p:nvSpPr>
        <p:spPr>
          <a:xfrm>
            <a:off x="6446520" y="3291840"/>
            <a:ext cx="4892040" cy="2011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typed = new String("hop42");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saved = new String("hop42");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(typed.equals(saved))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System.out.println("Welcome");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System.out.println("Try again");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Shape 12"/>
          <p:cNvSpPr/>
          <p:nvPr/>
        </p:nvSpPr>
        <p:spPr>
          <a:xfrm>
            <a:off x="548640" y="5577840"/>
            <a:ext cx="5486400" cy="457200"/>
          </a:xfrm>
          <a:prstGeom prst="roundRect">
            <a:avLst>
              <a:gd name="adj" fmla="val 20000"/>
            </a:avLst>
          </a:prstGeom>
          <a:solidFill>
            <a:srgbClr val="1F2B28"/>
          </a:solidFill>
          <a:ln w="12700">
            <a:solidFill>
              <a:srgbClr val="1F2B28"/>
            </a:solidFill>
            <a:prstDash val="solid"/>
          </a:ln>
        </p:spPr>
      </p:sp>
      <p:sp>
        <p:nvSpPr>
          <p:cNvPr id="18" name="Text 13"/>
          <p:cNvSpPr/>
          <p:nvPr/>
        </p:nvSpPr>
        <p:spPr>
          <a:xfrm>
            <a:off x="822960" y="5577840"/>
            <a:ext cx="5029200" cy="457200"/>
          </a:xfrm>
          <a:prstGeom prst="rect">
            <a:avLst/>
          </a:prstGeom>
          <a:noFill/>
          <a:ln/>
        </p:spPr>
        <p:txBody>
          <a:bodyPr wrap="square" lIns="0" tIns="0" rIns="0" bIns="0" rtlCol="0" anchor="ctr"/>
          <a:lstStyle/>
          <a:p>
            <a:pPr indent="0" marL="0">
              <a:buNone/>
            </a:pPr>
            <a:r>
              <a:rPr lang="en-US" sz="1100" b="1" dirty="0">
                <a:solidFill>
                  <a:srgbClr val="8FE0C8"/>
                </a:solidFill>
                <a:latin typeface="Atkinson Hyperlegible Next" pitchFamily="34" charset="0"/>
                <a:ea typeface="Atkinson Hyperlegible Next" pitchFamily="34" charset="-122"/>
                <a:cs typeface="Atkinson Hyperlegible Next" pitchFamily="34" charset="-120"/>
              </a:rPr>
              <a:t>OUTPUT  </a:t>
            </a:r>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Try again</a:t>
            </a:r>
            <a:endParaRPr lang="en-US" sz="1700" dirty="0"/>
          </a:p>
        </p:txBody>
      </p:sp>
      <p:sp>
        <p:nvSpPr>
          <p:cNvPr id="19" name="Shape 14"/>
          <p:cNvSpPr/>
          <p:nvPr/>
        </p:nvSpPr>
        <p:spPr>
          <a:xfrm>
            <a:off x="6172200" y="5577840"/>
            <a:ext cx="5440680" cy="457200"/>
          </a:xfrm>
          <a:prstGeom prst="roundRect">
            <a:avLst>
              <a:gd name="adj" fmla="val 20000"/>
            </a:avLst>
          </a:prstGeom>
          <a:solidFill>
            <a:srgbClr val="1F2B28"/>
          </a:solidFill>
          <a:ln w="12700">
            <a:solidFill>
              <a:srgbClr val="1F2B28"/>
            </a:solidFill>
            <a:prstDash val="solid"/>
          </a:ln>
        </p:spPr>
      </p:sp>
      <p:sp>
        <p:nvSpPr>
          <p:cNvPr id="20" name="Text 15"/>
          <p:cNvSpPr/>
          <p:nvPr/>
        </p:nvSpPr>
        <p:spPr>
          <a:xfrm>
            <a:off x="6446520" y="5577840"/>
            <a:ext cx="4937760" cy="457200"/>
          </a:xfrm>
          <a:prstGeom prst="rect">
            <a:avLst/>
          </a:prstGeom>
          <a:noFill/>
          <a:ln/>
        </p:spPr>
        <p:txBody>
          <a:bodyPr wrap="square" lIns="0" tIns="0" rIns="0" bIns="0" rtlCol="0" anchor="ctr"/>
          <a:lstStyle/>
          <a:p>
            <a:pPr indent="0" marL="0">
              <a:buNone/>
            </a:pPr>
            <a:r>
              <a:rPr lang="en-US" sz="1100" b="1" dirty="0">
                <a:solidFill>
                  <a:srgbClr val="8FE0C8"/>
                </a:solidFill>
                <a:latin typeface="Atkinson Hyperlegible Next" pitchFamily="34" charset="0"/>
                <a:ea typeface="Atkinson Hyperlegible Next" pitchFamily="34" charset="-122"/>
                <a:cs typeface="Atkinson Hyperlegible Next" pitchFamily="34" charset="-120"/>
              </a:rPr>
              <a:t>OUTPUT  </a:t>
            </a:r>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Welcome</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Each class decides what "equal" means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2651760"/>
                <a:gridCol w="3108960"/>
                <a:gridCol w="5333695"/>
              </a:tblGrid>
              <a:tr h="64008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Comparison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Question it answers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For two Strings, true when…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a == b</a:t>
                      </a:r>
                      <a:endParaRPr lang="en-US" sz="19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Same object?</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and b hold the same reference</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a != b</a:t>
                      </a:r>
                      <a:endParaRPr lang="en-US" sz="19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Different objects?</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and b refer to different objects</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900" dirty="0">
                          <a:solidFill>
                            <a:srgbClr val="1F2B28"/>
                          </a:solidFill>
                          <a:latin typeface="Atkinson Hyperlegible Mono" pitchFamily="34" charset="0"/>
                          <a:ea typeface="Atkinson Hyperlegible Mono" pitchFamily="34" charset="-122"/>
                          <a:cs typeface="Atkinson Hyperlegible Mono" pitchFamily="34" charset="-120"/>
                        </a:rPr>
                        <a:t>a.equals(b)</a:t>
                      </a:r>
                      <a:endParaRPr lang="en-US" sz="19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Same contents?</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characters match exactly</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434840"/>
            <a:ext cx="11094415" cy="1554480"/>
          </a:xfrm>
          <a:prstGeom prst="roundRect">
            <a:avLst>
              <a:gd name="adj" fmla="val 11765"/>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690872"/>
            <a:ext cx="566928" cy="566928"/>
          </a:xfrm>
          <a:prstGeom prst="rect">
            <a:avLst/>
          </a:prstGeom>
        </p:spPr>
      </p:pic>
      <p:sp>
        <p:nvSpPr>
          <p:cNvPr id="11" name="Text 5"/>
          <p:cNvSpPr/>
          <p:nvPr/>
        </p:nvSpPr>
        <p:spPr>
          <a:xfrm>
            <a:off x="1600200" y="4572000"/>
            <a:ext cx="9768535" cy="12801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Classes often define their own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equals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method, which decides when two objects count as equivalent, usually by comparing their attributes.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equals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compares the characters.</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Is anybody there? Check for null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5120640" cy="2148840"/>
          </a:xfrm>
          <a:prstGeom prst="roundRect">
            <a:avLst>
              <a:gd name="adj" fmla="val 851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3794760" cy="1874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 == null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true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when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x</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refers to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no object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Check it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before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calling a method, or the program crashes with a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NullPointerException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1" name="Shape 6"/>
          <p:cNvSpPr/>
          <p:nvPr/>
        </p:nvSpPr>
        <p:spPr>
          <a:xfrm>
            <a:off x="548640" y="3886200"/>
            <a:ext cx="5120640" cy="2103120"/>
          </a:xfrm>
          <a:prstGeom prst="roundRect">
            <a:avLst>
              <a:gd name="adj" fmla="val 8696"/>
            </a:avLst>
          </a:prstGeom>
          <a:solidFill>
            <a:srgbClr val="FFF1DD"/>
          </a:solidFill>
          <a:ln w="12700">
            <a:solidFill>
              <a:srgbClr val="FFF1DD"/>
            </a:solidFill>
            <a:prstDash val="solid"/>
          </a:ln>
        </p:spPr>
      </p:sp>
      <p:pic>
        <p:nvPicPr>
          <p:cNvPr id="12" name="Image 2" descr="/private/tmp/claude-501/-Users-jamemclaughlin-Projects-HopperLearn/c79be0e7-6e47-4000-8505-888903230d9a/scratchpad/slides21/assets/image-7-1.png">    </p:cNvPr>
          <p:cNvPicPr>
            <a:picLocks noChangeAspect="1"/>
          </p:cNvPicPr>
          <p:nvPr/>
        </p:nvPicPr>
        <p:blipFill>
          <a:blip r:embed="rId3"/>
          <a:stretch>
            <a:fillRect/>
          </a:stretch>
        </p:blipFill>
        <p:spPr>
          <a:xfrm>
            <a:off x="822960" y="4142232"/>
            <a:ext cx="566928" cy="566928"/>
          </a:xfrm>
          <a:prstGeom prst="rect">
            <a:avLst/>
          </a:prstGeom>
        </p:spPr>
      </p:pic>
      <p:sp>
        <p:nvSpPr>
          <p:cNvPr id="13" name="Text 7"/>
          <p:cNvSpPr/>
          <p:nvPr/>
        </p:nvSpPr>
        <p:spPr>
          <a:xfrm>
            <a:off x="1600200" y="4023360"/>
            <a:ext cx="3794760" cy="1828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empty string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not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null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It is a real object that has no characters.</a:t>
            </a:r>
            <a:endParaRPr lang="en-US" sz="1700" dirty="0"/>
          </a:p>
        </p:txBody>
      </p:sp>
      <p:sp>
        <p:nvSpPr>
          <p:cNvPr id="14" name="Shape 8"/>
          <p:cNvSpPr/>
          <p:nvPr/>
        </p:nvSpPr>
        <p:spPr>
          <a:xfrm>
            <a:off x="6035040" y="1554480"/>
            <a:ext cx="5577840" cy="2377440"/>
          </a:xfrm>
          <a:prstGeom prst="roundRect">
            <a:avLst>
              <a:gd name="adj" fmla="val 4615"/>
            </a:avLst>
          </a:prstGeom>
          <a:solidFill>
            <a:srgbClr val="EEF3F1"/>
          </a:solidFill>
          <a:ln w="12700">
            <a:solidFill>
              <a:srgbClr val="E6E1D6"/>
            </a:solidFill>
            <a:prstDash val="solid"/>
          </a:ln>
        </p:spPr>
      </p:sp>
      <p:sp>
        <p:nvSpPr>
          <p:cNvPr id="15" name="Text 9"/>
          <p:cNvSpPr/>
          <p:nvPr/>
        </p:nvSpPr>
        <p:spPr>
          <a:xfrm>
            <a:off x="6309360" y="1737360"/>
            <a:ext cx="5029200" cy="20116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pick = null;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System.out.println(pick == null);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System.out.println(pick != null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&amp;&amp; pick.equals("blue"));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pick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System.out.println(pick == null);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System.out.println(pick.length());</a:t>
            </a:r>
            <a:endParaRPr lang="en-US" sz="1600" dirty="0"/>
          </a:p>
        </p:txBody>
      </p:sp>
      <p:sp>
        <p:nvSpPr>
          <p:cNvPr id="16" name="Shape 10"/>
          <p:cNvSpPr/>
          <p:nvPr/>
        </p:nvSpPr>
        <p:spPr>
          <a:xfrm>
            <a:off x="6035040" y="4069080"/>
            <a:ext cx="5577840" cy="1920240"/>
          </a:xfrm>
          <a:prstGeom prst="roundRect">
            <a:avLst>
              <a:gd name="adj" fmla="val 5714"/>
            </a:avLst>
          </a:prstGeom>
          <a:solidFill>
            <a:srgbClr val="1F2B28"/>
          </a:solidFill>
          <a:ln w="12700">
            <a:solidFill>
              <a:srgbClr val="1F2B28"/>
            </a:solidFill>
            <a:prstDash val="solid"/>
          </a:ln>
        </p:spPr>
      </p:sp>
      <p:sp>
        <p:nvSpPr>
          <p:cNvPr id="17" name="Text 11"/>
          <p:cNvSpPr/>
          <p:nvPr/>
        </p:nvSpPr>
        <p:spPr>
          <a:xfrm>
            <a:off x="6309360" y="4206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8" name="Text 12"/>
          <p:cNvSpPr/>
          <p:nvPr/>
        </p:nvSpPr>
        <p:spPr>
          <a:xfrm>
            <a:off x="6309360" y="4480560"/>
            <a:ext cx="5029200" cy="1417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true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false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what each line prints, or "crash" if it crashes.</a:t>
            </a:r>
            <a:endParaRPr lang="en-US" sz="2200" dirty="0"/>
          </a:p>
        </p:txBody>
      </p:sp>
      <p:sp>
        <p:nvSpPr>
          <p:cNvPr id="12" name="Shape 8"/>
          <p:cNvSpPr/>
          <p:nvPr/>
        </p:nvSpPr>
        <p:spPr>
          <a:xfrm>
            <a:off x="868680" y="2971800"/>
            <a:ext cx="10454335" cy="2834640"/>
          </a:xfrm>
          <a:prstGeom prst="roundRect">
            <a:avLst>
              <a:gd name="adj" fmla="val 3871"/>
            </a:avLst>
          </a:prstGeom>
          <a:solidFill>
            <a:srgbClr val="EEF3F1"/>
          </a:solidFill>
          <a:ln w="12700">
            <a:solidFill>
              <a:srgbClr val="E6E1D6"/>
            </a:solidFill>
            <a:prstDash val="solid"/>
          </a:ln>
        </p:spPr>
      </p:sp>
      <p:sp>
        <p:nvSpPr>
          <p:cNvPr id="13" name="Text 9"/>
          <p:cNvSpPr/>
          <p:nvPr/>
        </p:nvSpPr>
        <p:spPr>
          <a:xfrm>
            <a:off x="1143000" y="3154680"/>
            <a:ext cx="9905695" cy="24688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a = new String("hop");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b = a;</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c = null;</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A */ System.out.println(a == b);</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B */ System.out.println(a.equals(new String("hop")));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C */ System.out.println(c == null || c.length() &gt; 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D */ System.out.println(c.length() &gt; 2 || c == null);</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Equivalent</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Two Boolean expressions with the same value in every case.</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Truth table</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table of every combination of true and false values.</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De Morgan's laws</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&amp;&amp; b) is !a || !b, and</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 b) is !a &amp;&amp; !b.</a:t>
            </a:r>
            <a:endParaRPr lang="en-US" sz="16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Alias</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second variable that refers to the same object.</a:t>
            </a:r>
            <a:endParaRPr lang="en-US" sz="16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b="1" dirty="0">
                <a:solidFill>
                  <a:srgbClr val="1F2B28"/>
                </a:solidFill>
                <a:latin typeface="Atkinson Hyperlegible Mono" pitchFamily="34" charset="0"/>
                <a:ea typeface="Atkinson Hyperlegible Mono" pitchFamily="34" charset="-122"/>
                <a:cs typeface="Atkinson Hyperlegible Mono" pitchFamily="34" charset="-120"/>
              </a:rPr>
              <a:t>null</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value meaning a variable refers to no object.</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b="1" dirty="0">
                <a:solidFill>
                  <a:srgbClr val="1F2B28"/>
                </a:solidFill>
                <a:latin typeface="Atkinson Hyperlegible Mono" pitchFamily="34" charset="0"/>
                <a:ea typeface="Atkinson Hyperlegible Mono" pitchFamily="34" charset="-122"/>
                <a:cs typeface="Atkinson Hyperlegible Mono" pitchFamily="34" charset="-120"/>
              </a:rPr>
              <a:t>equals</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method that decides when two objects count as equivalent.</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or equal?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2.6 Comparing Boolean Expressions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Tell your partner one way two conditions can be "the same," and one way two Strings can be "the same."</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Two conditions are equivalent when ______. Two Strings are == when ______, but equals when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Same or Equal?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2.6: Comparing Boolean Expressions</dc:title>
  <dc:subject>PptxGenJS Presentation</dc:subject>
  <dc:creator>Hopper</dc:creator>
  <cp:lastModifiedBy>Hopper</cp:lastModifiedBy>
  <cp:revision>1</cp:revision>
  <dcterms:created xsi:type="dcterms:W3CDTF">2026-10-16T16:52:54Z</dcterms:created>
  <dcterms:modified xsi:type="dcterms:W3CDTF">2026-10-16T16:52:54Z</dcterms:modified>
</cp:coreProperties>
</file>