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2.4 builds on 2.3. An if statement's body can hold any statements, including another if: that is a nested if. Then multiway selection: an if, else if, else chain that picks at most one of many branches. No new keywords; else if is an else whose body is another if. Joining two conditions with &amp;&amp; and || waits for Topic 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Sunny Saturday: park. Rainy Sunday: movie. Sunny Tuesday: school, and nobody even asks about the weather. The second question is only asked when the first answer was yes. That is exactly how a nested if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2 has a practical payoff: a guard keeps a risky check, like dividing, from crashing the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if body can hold any statements, including another if statement.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inner if is just one of the statements in the outer body. 15 &gt;= 13 is true, so Java enters the outer body, prints Teen section, then reaches the inner if and checks hasCard. If age were 10, Java would skip the whole outer body and never look at hasCard. Welcome is after the outer closing brace, so it runs either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team with 0 players would make points / players divide by zero. Put the safety check outside: players &gt; 0 is false, so Java skips the whole outer body and the division never happens. The program just prints Done. The outer condition is called a guard because it protects what is inside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two checks, swapped. Now the division is the outer condition, so Java evaluates it first, divides by 0, and crashes before the inner guard gets a chance. Nothing prints, not even Done. Exact message wording can vary by Java version. The safety check must be the outer condition.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nested if can sit in either branch, and every else belongs to exactly one if.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time the inner if-else is in the else body. 40 &gt;= 60 is false, so Java goes to the else body and only then asks about rain. Follow the tree: there are three possible results, and exactly one path through the tree runs each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students predict Get a pass first for a 14-year-old. But that else belongs to if (hasPass), and it is inside the outer body. 14 &gt;= 16 is false, so Java skips the whole outer body, inner else included. Only Done prints. To say something to drivers who are too young, the outer if needs its own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 ignores indentation. With no braces, an else pairs with the nearest earlier if that does not already have an else, here if (n &gt; 5). n is 3: the outer condition is true, the inner one is false, so the else runs and prints a message that makes no sense. Braces make the pairing you mean. Use braces on every body and this never comes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(9, true) Ready; (9, false) Nap first; (6, true) Sleep more. For 6 hours, Java never checks rested at all, because the inner if-else is skipped with the outer body. The outer else is the one that prints Sleep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there are more than two choices, chain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 checks the conditions top to bottom and runs the body of the first one that is true, then skips the rest of the chain. 72 &gt; 80 is false; 72 &gt; 65 is true, so it prints Warning and never looks at the else. At most one body in a chain runs. else if is not a new keyword: it is an else whose body is another if.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condition is checked only when every condition above it was false. With speed &gt; 65 first, a speed of 90 matches it and stops there, so Ticket can never print: no speed reaches that branch. Put the most demanding condition first, as on the previous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3 coins, neither condition is true. On the left there is no trailing else, so nothing in the chain runs; only the line after the chain prints. On the right, the trailing else runs when no condition was true. Include it when one branch must always happen; leave it off when doing nothing is 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an if has its plain else, that if statement is complete, so the else if after it has no if to join. Move the plain else and its body to the end. And remember: an else never has a condition. If a branch needs one, it is an else if.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25 pounds gives 25.0; 20 gives 12.0 (20 is not more than 20); 5 gives 6.0 (5 is not more than 5); 1 gives 6.0. The boundary values 20 and 5 fall to the next branch down. cost gets a value on every path, so it can be declared without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answer: if (temp &lt; 0) Freezing; else if (temp &lt;= 15) Cold; else if (temp &lt;= 25) Mild; else Hot. Checked with -3, 0, 15, 16, 25, 26: Freezing, Cold, Cold, Mild, Mild, Hot. Each else if only needs the upper limit, because the conditions above it already ruled out lower values. Other correct orders exist, such as starting from Hot with temp &gt; 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students point to the matching part of a slide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a nested if asks a second question only after the first answer was true; a chain picks the first true condition out of several. Then hand out the Branches on Branches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2  ·  TOPIC 2.4</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Branches on Branches</a:t>
            </a:r>
            <a:endParaRPr lang="en-US" sz="50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Nested if statements and else if chains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2.4</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question inside a question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this plan say on a sunny Tuesday? A rainy Sunday?</a:t>
            </a:r>
            <a:endParaRPr lang="en-US" sz="2200" dirty="0"/>
          </a:p>
        </p:txBody>
      </p:sp>
      <p:sp>
        <p:nvSpPr>
          <p:cNvPr id="12" name="Shape 8"/>
          <p:cNvSpPr/>
          <p:nvPr/>
        </p:nvSpPr>
        <p:spPr>
          <a:xfrm>
            <a:off x="868680" y="2971800"/>
            <a:ext cx="6583680" cy="2697480"/>
          </a:xfrm>
          <a:prstGeom prst="roundRect">
            <a:avLst>
              <a:gd name="adj" fmla="val 5085"/>
            </a:avLst>
          </a:prstGeom>
          <a:solidFill>
            <a:srgbClr val="FFFFFF"/>
          </a:solidFill>
          <a:ln w="12700">
            <a:solidFill>
              <a:srgbClr val="FFFFFF"/>
            </a:solidFill>
            <a:prstDash val="solid"/>
          </a:ln>
        </p:spPr>
      </p:sp>
      <p:sp>
        <p:nvSpPr>
          <p:cNvPr id="13" name="Text 9"/>
          <p:cNvSpPr/>
          <p:nvPr/>
        </p:nvSpPr>
        <p:spPr>
          <a:xfrm>
            <a:off x="1188720" y="3200400"/>
            <a:ext cx="54864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HOPPER'S DAY PLAN</a:t>
            </a:r>
            <a:endParaRPr lang="en-US" sz="1050" dirty="0"/>
          </a:p>
        </p:txBody>
      </p:sp>
      <p:sp>
        <p:nvSpPr>
          <p:cNvPr id="14" name="Text 10"/>
          <p:cNvSpPr/>
          <p:nvPr/>
        </p:nvSpPr>
        <p:spPr>
          <a:xfrm>
            <a:off x="1188720" y="3520440"/>
            <a:ext cx="6035040" cy="2011680"/>
          </a:xfrm>
          <a:prstGeom prst="rect">
            <a:avLst/>
          </a:prstGeom>
          <a:noFill/>
          <a:ln/>
        </p:spPr>
        <p:txBody>
          <a:bodyPr wrap="square" lIns="0" tIns="0" rIns="0" bIns="0" rtlCol="0" anchor="t"/>
          <a:lstStyle/>
          <a:p>
            <a:pPr indent="0" marL="0">
              <a:spcAft>
                <a:spcPts val="6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If it is the weekend:</a:t>
            </a:r>
            <a:endParaRPr lang="en-US" sz="2000" dirty="0"/>
          </a:p>
          <a:p>
            <a:pPr indent="0" marL="0">
              <a:spcAft>
                <a:spcPts val="6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        if it is sunny, go to the park;</a:t>
            </a:r>
            <a:endParaRPr lang="en-US" sz="2000" dirty="0"/>
          </a:p>
          <a:p>
            <a:pPr indent="0" marL="0">
              <a:spcAft>
                <a:spcPts val="6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        otherwise, watch a movie.</a:t>
            </a:r>
            <a:endParaRPr lang="en-US" sz="2000" dirty="0"/>
          </a:p>
          <a:p>
            <a:pPr indent="0" marL="0">
              <a:spcAft>
                <a:spcPts val="6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Otherwise, go to school.</a:t>
            </a:r>
            <a:endParaRPr lang="en-US" sz="2000" dirty="0"/>
          </a:p>
        </p:txBody>
      </p:sp>
      <p:sp>
        <p:nvSpPr>
          <p:cNvPr id="15" name="Text 11"/>
          <p:cNvSpPr/>
          <p:nvPr/>
        </p:nvSpPr>
        <p:spPr>
          <a:xfrm>
            <a:off x="7772400" y="3154680"/>
            <a:ext cx="3566160" cy="22860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Talk with a partner. On which days does the plan ask about the weather at all?</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an if or if-else inside another one, and say which conditions Java checks.</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an inner condition is checked only inside its branch, and use that as a guard.</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Work out which if an else belongs to, and use braces to pair them the way you mean.</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an if, else if, else chain and explain why at most one branch runs.</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Order the conditions in a chain, and decide when a trailing else is needed.</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An if inside an if</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inner if lives in the outer body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6126480" cy="3017520"/>
          </a:xfrm>
          <a:prstGeom prst="roundRect">
            <a:avLst>
              <a:gd name="adj" fmla="val 3636"/>
            </a:avLst>
          </a:prstGeom>
          <a:solidFill>
            <a:srgbClr val="EEF3F1"/>
          </a:solidFill>
          <a:ln w="12700">
            <a:solidFill>
              <a:srgbClr val="E6E1D6"/>
            </a:solidFill>
            <a:prstDash val="solid"/>
          </a:ln>
        </p:spPr>
      </p:sp>
      <p:sp>
        <p:nvSpPr>
          <p:cNvPr id="9" name="Text 5"/>
          <p:cNvSpPr/>
          <p:nvPr/>
        </p:nvSpPr>
        <p:spPr>
          <a:xfrm>
            <a:off x="822960" y="1737360"/>
            <a:ext cx="55778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LIBRARY CHECK</a:t>
            </a:r>
            <a:endParaRPr lang="en-US" sz="1050" dirty="0"/>
          </a:p>
        </p:txBody>
      </p:sp>
      <p:sp>
        <p:nvSpPr>
          <p:cNvPr id="10" name="Text 6"/>
          <p:cNvSpPr/>
          <p:nvPr/>
        </p:nvSpPr>
        <p:spPr>
          <a:xfrm>
            <a:off x="822960" y="2057400"/>
            <a:ext cx="5577840" cy="23317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age = 15;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hasCard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(age &gt;= 13)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System.out.println("Teen section");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(hasCard)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System.out.println("You can borrow");</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System.out.println("Welcome");</a:t>
            </a:r>
            <a:endParaRPr lang="en-US" sz="1500" dirty="0"/>
          </a:p>
        </p:txBody>
      </p:sp>
      <p:sp>
        <p:nvSpPr>
          <p:cNvPr id="11" name="Shape 7"/>
          <p:cNvSpPr/>
          <p:nvPr/>
        </p:nvSpPr>
        <p:spPr>
          <a:xfrm>
            <a:off x="548640" y="4663440"/>
            <a:ext cx="6126480" cy="1417320"/>
          </a:xfrm>
          <a:prstGeom prst="roundRect">
            <a:avLst>
              <a:gd name="adj" fmla="val 7742"/>
            </a:avLst>
          </a:prstGeom>
          <a:solidFill>
            <a:srgbClr val="1F2B28"/>
          </a:solidFill>
          <a:ln w="12700">
            <a:solidFill>
              <a:srgbClr val="1F2B28"/>
            </a:solidFill>
            <a:prstDash val="solid"/>
          </a:ln>
        </p:spPr>
      </p:sp>
      <p:sp>
        <p:nvSpPr>
          <p:cNvPr id="12" name="Text 8"/>
          <p:cNvSpPr/>
          <p:nvPr/>
        </p:nvSpPr>
        <p:spPr>
          <a:xfrm>
            <a:off x="822960" y="4800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074920"/>
            <a:ext cx="5577840" cy="9144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Teen section</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You can borrow</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Welcome</a:t>
            </a:r>
            <a:endParaRPr lang="en-US" sz="2000" dirty="0"/>
          </a:p>
        </p:txBody>
      </p:sp>
      <p:sp>
        <p:nvSpPr>
          <p:cNvPr id="14" name="Shape 10"/>
          <p:cNvSpPr/>
          <p:nvPr/>
        </p:nvSpPr>
        <p:spPr>
          <a:xfrm>
            <a:off x="6949440" y="1554480"/>
            <a:ext cx="4690872" cy="2377440"/>
          </a:xfrm>
          <a:prstGeom prst="roundRect">
            <a:avLst>
              <a:gd name="adj" fmla="val 7692"/>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223760" y="1810512"/>
            <a:ext cx="566928" cy="566928"/>
          </a:xfrm>
          <a:prstGeom prst="rect">
            <a:avLst/>
          </a:prstGeom>
        </p:spPr>
      </p:pic>
      <p:sp>
        <p:nvSpPr>
          <p:cNvPr id="16" name="Text 11"/>
          <p:cNvSpPr/>
          <p:nvPr/>
        </p:nvSpPr>
        <p:spPr>
          <a:xfrm>
            <a:off x="8001000" y="1691640"/>
            <a:ext cx="3364992" cy="21031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nested if</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an if inside another if's body. Its condition is checked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only when the outer condition is true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949440" y="4114800"/>
          <a:ext cx="4690872" cy="914400"/>
        </p:xfrm>
        <a:graphic>
          <a:graphicData uri="http://schemas.openxmlformats.org/drawingml/2006/table">
            <a:tbl>
              <a:tblPr/>
              <a:tblGrid>
                <a:gridCol w="1554480"/>
                <a:gridCol w="3136392"/>
              </a:tblGrid>
              <a:tr h="530352">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If age is…</a:t>
                      </a:r>
                      <a:endParaRPr lang="en-US" sz="15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Checks hasCard?</a:t>
                      </a:r>
                      <a:endParaRPr lang="en-US" sz="15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30352">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Yes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10</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Next" pitchFamily="34" charset="0"/>
                          <a:ea typeface="Atkinson Hyperlegible Next" pitchFamily="34" charset="-122"/>
                          <a:cs typeface="Atkinson Hyperlegible Next" pitchFamily="34" charset="-120"/>
                        </a:rPr>
                        <a:t>No: whole body skipped</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guard keeps a risky check safe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6126480" cy="3017520"/>
          </a:xfrm>
          <a:prstGeom prst="roundRect">
            <a:avLst>
              <a:gd name="adj" fmla="val 3636"/>
            </a:avLst>
          </a:prstGeom>
          <a:solidFill>
            <a:srgbClr val="EEF3F1"/>
          </a:solidFill>
          <a:ln w="12700">
            <a:solidFill>
              <a:srgbClr val="E6E1D6"/>
            </a:solidFill>
            <a:prstDash val="solid"/>
          </a:ln>
        </p:spPr>
      </p:sp>
      <p:sp>
        <p:nvSpPr>
          <p:cNvPr id="9" name="Text 5"/>
          <p:cNvSpPr/>
          <p:nvPr/>
        </p:nvSpPr>
        <p:spPr>
          <a:xfrm>
            <a:off x="822960" y="1737360"/>
            <a:ext cx="55778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GUARD OUTSIDE</a:t>
            </a:r>
            <a:endParaRPr lang="en-US" sz="1050" dirty="0"/>
          </a:p>
        </p:txBody>
      </p:sp>
      <p:sp>
        <p:nvSpPr>
          <p:cNvPr id="10" name="Text 6"/>
          <p:cNvSpPr/>
          <p:nvPr/>
        </p:nvSpPr>
        <p:spPr>
          <a:xfrm>
            <a:off x="822960" y="2057400"/>
            <a:ext cx="5577840" cy="23317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players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points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if (players &gt; 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(points / players &gt; 10)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System.out.println("Strong team");</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System.out.println("Done");</a:t>
            </a:r>
            <a:endParaRPr lang="en-US" sz="1600" dirty="0"/>
          </a:p>
        </p:txBody>
      </p:sp>
      <p:sp>
        <p:nvSpPr>
          <p:cNvPr id="11" name="Shape 7"/>
          <p:cNvSpPr/>
          <p:nvPr/>
        </p:nvSpPr>
        <p:spPr>
          <a:xfrm>
            <a:off x="548640" y="4709160"/>
            <a:ext cx="612648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48463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120640"/>
            <a:ext cx="55778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Done</a:t>
            </a:r>
            <a:endParaRPr lang="en-US" sz="2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949440" y="1554480"/>
          <a:ext cx="4690872" cy="914400"/>
        </p:xfrm>
        <a:graphic>
          <a:graphicData uri="http://schemas.openxmlformats.org/drawingml/2006/table">
            <a:tbl>
              <a:tblPr/>
              <a:tblGrid>
                <a:gridCol w="822960"/>
                <a:gridCol w="3867912"/>
              </a:tblGrid>
              <a:tr h="54864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Step</a:t>
                      </a:r>
                      <a:endParaRPr lang="en-US" sz="15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What Java does</a:t>
                      </a:r>
                      <a:endParaRPr lang="en-US" sz="15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players &gt; 0  -&gt;  0 &gt; 0  -&gt;  false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Skips the outer body. No division.</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Prints Done.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6949440" y="3977640"/>
            <a:ext cx="4690872" cy="1600200"/>
          </a:xfrm>
          <a:prstGeom prst="roundRect">
            <a:avLst>
              <a:gd name="adj" fmla="val 11429"/>
            </a:avLst>
          </a:prstGeom>
          <a:solidFill>
            <a:srgbClr val="E3F0FF"/>
          </a:solidFill>
          <a:ln w="12700">
            <a:solidFill>
              <a:srgbClr val="E3F0FF"/>
            </a:solidFill>
            <a:prstDash val="solid"/>
          </a:ln>
        </p:spPr>
      </p:sp>
      <p:pic>
        <p:nvPicPr>
          <p:cNvPr id="16"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223760" y="4233672"/>
            <a:ext cx="566928" cy="566928"/>
          </a:xfrm>
          <a:prstGeom prst="rect">
            <a:avLst/>
          </a:prstGeom>
        </p:spPr>
      </p:pic>
      <p:sp>
        <p:nvSpPr>
          <p:cNvPr id="17" name="Text 11"/>
          <p:cNvSpPr/>
          <p:nvPr/>
        </p:nvSpPr>
        <p:spPr>
          <a:xfrm>
            <a:off x="8001000" y="4114800"/>
            <a:ext cx="3364992" cy="13258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guard</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is an outer condition that makes sure the inner check is safe to run.</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guard only protects what is inside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Put the safety check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outside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 inner guard is too late: the outer condition has already run.</a:t>
            </a:r>
            <a:endParaRPr lang="en-US" sz="1800" dirty="0"/>
          </a:p>
        </p:txBody>
      </p:sp>
      <p:sp>
        <p:nvSpPr>
          <p:cNvPr id="11" name="Shape 6"/>
          <p:cNvSpPr/>
          <p:nvPr/>
        </p:nvSpPr>
        <p:spPr>
          <a:xfrm>
            <a:off x="548640" y="2788920"/>
            <a:ext cx="6126480" cy="3246120"/>
          </a:xfrm>
          <a:prstGeom prst="roundRect">
            <a:avLst>
              <a:gd name="adj" fmla="val 3380"/>
            </a:avLst>
          </a:prstGeom>
          <a:solidFill>
            <a:srgbClr val="EEF3F1"/>
          </a:solidFill>
          <a:ln w="12700">
            <a:solidFill>
              <a:srgbClr val="E6E1D6"/>
            </a:solidFill>
            <a:prstDash val="solid"/>
          </a:ln>
        </p:spPr>
      </p:sp>
      <p:sp>
        <p:nvSpPr>
          <p:cNvPr id="12" name="Text 7"/>
          <p:cNvSpPr/>
          <p:nvPr/>
        </p:nvSpPr>
        <p:spPr>
          <a:xfrm>
            <a:off x="822960" y="2971800"/>
            <a:ext cx="55778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GUARD INSIDE: CRASHES</a:t>
            </a:r>
            <a:endParaRPr lang="en-US" sz="1050" dirty="0"/>
          </a:p>
        </p:txBody>
      </p:sp>
      <p:sp>
        <p:nvSpPr>
          <p:cNvPr id="13" name="Text 8"/>
          <p:cNvSpPr/>
          <p:nvPr/>
        </p:nvSpPr>
        <p:spPr>
          <a:xfrm>
            <a:off x="822960" y="3291840"/>
            <a:ext cx="5577840" cy="25603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players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points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if (points / players &gt; 10)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(players &gt; 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System.out.println("Strong team");</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System.out.println("Done");</a:t>
            </a:r>
            <a:endParaRPr lang="en-US" sz="1600" dirty="0"/>
          </a:p>
        </p:txBody>
      </p:sp>
      <p:sp>
        <p:nvSpPr>
          <p:cNvPr id="14" name="Shape 9"/>
          <p:cNvSpPr/>
          <p:nvPr/>
        </p:nvSpPr>
        <p:spPr>
          <a:xfrm>
            <a:off x="6949440" y="2788920"/>
            <a:ext cx="4690872" cy="1783080"/>
          </a:xfrm>
          <a:prstGeom prst="roundRect">
            <a:avLst>
              <a:gd name="adj" fmla="val 6154"/>
            </a:avLst>
          </a:prstGeom>
          <a:solidFill>
            <a:srgbClr val="1F2B28"/>
          </a:solidFill>
          <a:ln w="12700">
            <a:solidFill>
              <a:srgbClr val="1F2B28"/>
            </a:solidFill>
            <a:prstDash val="solid"/>
          </a:ln>
        </p:spPr>
      </p:sp>
      <p:sp>
        <p:nvSpPr>
          <p:cNvPr id="15" name="Text 10"/>
          <p:cNvSpPr/>
          <p:nvPr/>
        </p:nvSpPr>
        <p:spPr>
          <a:xfrm>
            <a:off x="7223760" y="2926080"/>
            <a:ext cx="4142232"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PROGRAM STOPS</a:t>
            </a:r>
            <a:endParaRPr lang="en-US" sz="1050" dirty="0"/>
          </a:p>
        </p:txBody>
      </p:sp>
      <p:sp>
        <p:nvSpPr>
          <p:cNvPr id="16" name="Text 11"/>
          <p:cNvSpPr/>
          <p:nvPr/>
        </p:nvSpPr>
        <p:spPr>
          <a:xfrm>
            <a:off x="7223760" y="3246120"/>
            <a:ext cx="4142232" cy="123444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Exception in thread "main"</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java.lang.ArithmeticException:</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 by zero</a:t>
            </a:r>
            <a:endParaRPr lang="en-US" sz="1500" dirty="0"/>
          </a:p>
        </p:txBody>
      </p:sp>
      <p:sp>
        <p:nvSpPr>
          <p:cNvPr id="17" name="Text 12"/>
          <p:cNvSpPr/>
          <p:nvPr/>
        </p:nvSpPr>
        <p:spPr>
          <a:xfrm>
            <a:off x="6949440" y="4800600"/>
            <a:ext cx="4690872" cy="45720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Nothing prints, not even Done.</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Which branch, which else?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Nesting in the else branch</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5486400" cy="3474720"/>
          </a:xfrm>
          <a:prstGeom prst="roundRect">
            <a:avLst>
              <a:gd name="adj" fmla="val 3158"/>
            </a:avLst>
          </a:prstGeom>
          <a:solidFill>
            <a:srgbClr val="EEF3F1"/>
          </a:solidFill>
          <a:ln w="12700">
            <a:solidFill>
              <a:srgbClr val="E6E1D6"/>
            </a:solidFill>
            <a:prstDash val="solid"/>
          </a:ln>
        </p:spPr>
      </p:sp>
      <p:sp>
        <p:nvSpPr>
          <p:cNvPr id="9" name="Text 5"/>
          <p:cNvSpPr/>
          <p:nvPr/>
        </p:nvSpPr>
        <p:spPr>
          <a:xfrm>
            <a:off x="822960" y="1737360"/>
            <a:ext cx="4937760" cy="3108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temp = 40;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raining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(temp &gt;= 60)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System.out.println("T-shirt");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(raining)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System.out.println("Raincoat");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System.out.println("Sweater");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548640" y="5166360"/>
            <a:ext cx="5486400" cy="868680"/>
          </a:xfrm>
          <a:prstGeom prst="roundRect">
            <a:avLst>
              <a:gd name="adj" fmla="val 12632"/>
            </a:avLst>
          </a:prstGeom>
          <a:solidFill>
            <a:srgbClr val="1F2B28"/>
          </a:solidFill>
          <a:ln w="12700">
            <a:solidFill>
              <a:srgbClr val="1F2B28"/>
            </a:solidFill>
            <a:prstDash val="solid"/>
          </a:ln>
        </p:spPr>
      </p:sp>
      <p:sp>
        <p:nvSpPr>
          <p:cNvPr id="11" name="Text 7"/>
          <p:cNvSpPr/>
          <p:nvPr/>
        </p:nvSpPr>
        <p:spPr>
          <a:xfrm>
            <a:off x="822960" y="53035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5577840"/>
            <a:ext cx="493776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Raincoat</a:t>
            </a:r>
            <a:endParaRPr lang="en-US" sz="2000" dirty="0"/>
          </a:p>
        </p:txBody>
      </p:sp>
      <p:sp>
        <p:nvSpPr>
          <p:cNvPr id="13" name="Shape 9"/>
          <p:cNvSpPr/>
          <p:nvPr/>
        </p:nvSpPr>
        <p:spPr>
          <a:xfrm>
            <a:off x="8321040" y="1508760"/>
            <a:ext cx="2377440" cy="1005840"/>
          </a:xfrm>
          <a:prstGeom prst="diamond">
            <a:avLst/>
          </a:prstGeom>
          <a:solidFill>
            <a:srgbClr val="FFE28A"/>
          </a:solidFill>
          <a:ln w="19050">
            <a:solidFill>
              <a:srgbClr val="F2B705"/>
            </a:solidFill>
            <a:prstDash val="solid"/>
          </a:ln>
        </p:spPr>
      </p:sp>
      <p:sp>
        <p:nvSpPr>
          <p:cNvPr id="14" name="Text 10"/>
          <p:cNvSpPr/>
          <p:nvPr/>
        </p:nvSpPr>
        <p:spPr>
          <a:xfrm>
            <a:off x="8641080" y="1508760"/>
            <a:ext cx="1737360" cy="1005840"/>
          </a:xfrm>
          <a:prstGeom prst="rect">
            <a:avLst/>
          </a:prstGeom>
          <a:noFill/>
          <a:ln/>
        </p:spPr>
        <p:txBody>
          <a:bodyPr wrap="square" lIns="0" tIns="0" rIns="0" bIns="0" rtlCol="0" anchor="ctr"/>
          <a:lstStyle/>
          <a:p>
            <a:pPr algn="ctr" indent="0" marL="0">
              <a:buNone/>
            </a:pPr>
            <a:r>
              <a:rPr lang="en-US" sz="1400" b="1" dirty="0">
                <a:solidFill>
                  <a:srgbClr val="1F2B28"/>
                </a:solidFill>
                <a:latin typeface="Atkinson Hyperlegible Next" pitchFamily="34" charset="0"/>
                <a:ea typeface="Atkinson Hyperlegible Next" pitchFamily="34" charset="-122"/>
                <a:cs typeface="Atkinson Hyperlegible Next" pitchFamily="34" charset="-120"/>
              </a:rPr>
              <a:t>temp &gt;= 60?</a:t>
            </a:r>
            <a:endParaRPr lang="en-US" sz="1400" dirty="0"/>
          </a:p>
        </p:txBody>
      </p:sp>
      <p:sp>
        <p:nvSpPr>
          <p:cNvPr id="15" name="Shape 11"/>
          <p:cNvSpPr/>
          <p:nvPr/>
        </p:nvSpPr>
        <p:spPr>
          <a:xfrm>
            <a:off x="10698480" y="2011680"/>
            <a:ext cx="274320" cy="914"/>
          </a:xfrm>
          <a:prstGeom prst="line">
            <a:avLst/>
          </a:prstGeom>
          <a:noFill/>
          <a:ln w="19050">
            <a:solidFill>
              <a:srgbClr val="1F2B28"/>
            </a:solidFill>
            <a:prstDash val="solid"/>
          </a:ln>
        </p:spPr>
      </p:sp>
      <p:sp>
        <p:nvSpPr>
          <p:cNvPr id="16" name="Shape 12"/>
          <p:cNvSpPr/>
          <p:nvPr/>
        </p:nvSpPr>
        <p:spPr>
          <a:xfrm>
            <a:off x="10972800" y="2011680"/>
            <a:ext cx="914" cy="685800"/>
          </a:xfrm>
          <a:prstGeom prst="line">
            <a:avLst/>
          </a:prstGeom>
          <a:noFill/>
          <a:ln w="19050">
            <a:solidFill>
              <a:srgbClr val="1F2B28"/>
            </a:solidFill>
            <a:prstDash val="solid"/>
            <a:tailEnd type="triangle"/>
          </a:ln>
        </p:spPr>
      </p:sp>
      <p:sp>
        <p:nvSpPr>
          <p:cNvPr id="17" name="Text 13"/>
          <p:cNvSpPr/>
          <p:nvPr/>
        </p:nvSpPr>
        <p:spPr>
          <a:xfrm>
            <a:off x="10744200" y="1719072"/>
            <a:ext cx="731520" cy="274320"/>
          </a:xfrm>
          <a:prstGeom prst="rect">
            <a:avLst/>
          </a:prstGeom>
          <a:noFill/>
          <a:ln/>
        </p:spPr>
        <p:txBody>
          <a:bodyPr wrap="square" lIns="0" tIns="0" rIns="0" bIns="0" rtlCol="0" anchor="ctr"/>
          <a:lstStyle/>
          <a:p>
            <a:pPr indent="0" marL="0">
              <a:buNone/>
            </a:pPr>
            <a:r>
              <a:rPr lang="en-US" sz="1200" b="1" dirty="0">
                <a:solidFill>
                  <a:srgbClr val="0B5A4D"/>
                </a:solidFill>
                <a:latin typeface="Atkinson Hyperlegible Next" pitchFamily="34" charset="0"/>
                <a:ea typeface="Atkinson Hyperlegible Next" pitchFamily="34" charset="-122"/>
                <a:cs typeface="Atkinson Hyperlegible Next" pitchFamily="34" charset="-120"/>
              </a:rPr>
              <a:t>true</a:t>
            </a:r>
            <a:endParaRPr lang="en-US" sz="1200" dirty="0"/>
          </a:p>
        </p:txBody>
      </p:sp>
      <p:sp>
        <p:nvSpPr>
          <p:cNvPr id="18" name="Shape 14"/>
          <p:cNvSpPr/>
          <p:nvPr/>
        </p:nvSpPr>
        <p:spPr>
          <a:xfrm>
            <a:off x="10378440" y="2697480"/>
            <a:ext cx="1188720" cy="594360"/>
          </a:xfrm>
          <a:prstGeom prst="roundRect">
            <a:avLst>
              <a:gd name="adj" fmla="val 12308"/>
            </a:avLst>
          </a:prstGeom>
          <a:solidFill>
            <a:srgbClr val="FFFFFF"/>
          </a:solidFill>
          <a:ln w="15875">
            <a:solidFill>
              <a:srgbClr val="868F8A"/>
            </a:solidFill>
            <a:prstDash val="solid"/>
          </a:ln>
        </p:spPr>
      </p:sp>
      <p:sp>
        <p:nvSpPr>
          <p:cNvPr id="19" name="Text 15"/>
          <p:cNvSpPr/>
          <p:nvPr/>
        </p:nvSpPr>
        <p:spPr>
          <a:xfrm>
            <a:off x="10378440" y="2697480"/>
            <a:ext cx="1188720" cy="59436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T-shirt</a:t>
            </a:r>
            <a:endParaRPr lang="en-US" sz="1500" dirty="0"/>
          </a:p>
        </p:txBody>
      </p:sp>
      <p:sp>
        <p:nvSpPr>
          <p:cNvPr id="20" name="Shape 16"/>
          <p:cNvSpPr/>
          <p:nvPr/>
        </p:nvSpPr>
        <p:spPr>
          <a:xfrm>
            <a:off x="7772400" y="2011680"/>
            <a:ext cx="548640" cy="914"/>
          </a:xfrm>
          <a:prstGeom prst="line">
            <a:avLst/>
          </a:prstGeom>
          <a:noFill/>
          <a:ln w="19050">
            <a:solidFill>
              <a:srgbClr val="1F2B28"/>
            </a:solidFill>
            <a:prstDash val="solid"/>
          </a:ln>
        </p:spPr>
      </p:sp>
      <p:sp>
        <p:nvSpPr>
          <p:cNvPr id="21" name="Shape 17"/>
          <p:cNvSpPr/>
          <p:nvPr/>
        </p:nvSpPr>
        <p:spPr>
          <a:xfrm>
            <a:off x="7772400" y="2011680"/>
            <a:ext cx="914" cy="685800"/>
          </a:xfrm>
          <a:prstGeom prst="line">
            <a:avLst/>
          </a:prstGeom>
          <a:noFill/>
          <a:ln w="19050">
            <a:solidFill>
              <a:srgbClr val="1F2B28"/>
            </a:solidFill>
            <a:prstDash val="solid"/>
            <a:tailEnd type="triangle"/>
          </a:ln>
        </p:spPr>
      </p:sp>
      <p:sp>
        <p:nvSpPr>
          <p:cNvPr id="22" name="Text 18"/>
          <p:cNvSpPr/>
          <p:nvPr/>
        </p:nvSpPr>
        <p:spPr>
          <a:xfrm>
            <a:off x="7818120" y="1719072"/>
            <a:ext cx="731520" cy="274320"/>
          </a:xfrm>
          <a:prstGeom prst="rect">
            <a:avLst/>
          </a:prstGeom>
          <a:noFill/>
          <a:ln/>
        </p:spPr>
        <p:txBody>
          <a:bodyPr wrap="square" lIns="0" tIns="0" rIns="0" bIns="0" rtlCol="0" anchor="ctr"/>
          <a:lstStyle/>
          <a:p>
            <a:pPr indent="0" marL="0">
              <a:buNone/>
            </a:pPr>
            <a:r>
              <a:rPr lang="en-US" sz="1200" b="1" dirty="0">
                <a:solidFill>
                  <a:srgbClr val="8A4B0F"/>
                </a:solidFill>
                <a:latin typeface="Atkinson Hyperlegible Next" pitchFamily="34" charset="0"/>
                <a:ea typeface="Atkinson Hyperlegible Next" pitchFamily="34" charset="-122"/>
                <a:cs typeface="Atkinson Hyperlegible Next" pitchFamily="34" charset="-120"/>
              </a:rPr>
              <a:t>false</a:t>
            </a:r>
            <a:endParaRPr lang="en-US" sz="1200" dirty="0"/>
          </a:p>
        </p:txBody>
      </p:sp>
      <p:sp>
        <p:nvSpPr>
          <p:cNvPr id="23" name="Shape 19"/>
          <p:cNvSpPr/>
          <p:nvPr/>
        </p:nvSpPr>
        <p:spPr>
          <a:xfrm>
            <a:off x="6949440" y="2697480"/>
            <a:ext cx="1645920" cy="960120"/>
          </a:xfrm>
          <a:prstGeom prst="diamond">
            <a:avLst/>
          </a:prstGeom>
          <a:solidFill>
            <a:srgbClr val="FFE28A"/>
          </a:solidFill>
          <a:ln w="19050">
            <a:solidFill>
              <a:srgbClr val="F2B705"/>
            </a:solidFill>
            <a:prstDash val="solid"/>
          </a:ln>
        </p:spPr>
      </p:sp>
      <p:sp>
        <p:nvSpPr>
          <p:cNvPr id="24" name="Text 20"/>
          <p:cNvSpPr/>
          <p:nvPr/>
        </p:nvSpPr>
        <p:spPr>
          <a:xfrm>
            <a:off x="7269480" y="2697480"/>
            <a:ext cx="1005840" cy="960120"/>
          </a:xfrm>
          <a:prstGeom prst="rect">
            <a:avLst/>
          </a:prstGeom>
          <a:noFill/>
          <a:ln/>
        </p:spPr>
        <p:txBody>
          <a:bodyPr wrap="square" lIns="0" tIns="0" rIns="0" bIns="0" rtlCol="0" anchor="ctr"/>
          <a:lstStyle/>
          <a:p>
            <a:pPr algn="ctr" indent="0" marL="0">
              <a:buNone/>
            </a:pPr>
            <a:r>
              <a:rPr lang="en-US" sz="1400" b="1" dirty="0">
                <a:solidFill>
                  <a:srgbClr val="1F2B28"/>
                </a:solidFill>
                <a:latin typeface="Atkinson Hyperlegible Next" pitchFamily="34" charset="0"/>
                <a:ea typeface="Atkinson Hyperlegible Next" pitchFamily="34" charset="-122"/>
                <a:cs typeface="Atkinson Hyperlegible Next" pitchFamily="34" charset="-120"/>
              </a:rPr>
              <a:t>raining?</a:t>
            </a:r>
            <a:endParaRPr lang="en-US" sz="1400" dirty="0"/>
          </a:p>
        </p:txBody>
      </p:sp>
      <p:sp>
        <p:nvSpPr>
          <p:cNvPr id="25" name="Shape 21"/>
          <p:cNvSpPr/>
          <p:nvPr/>
        </p:nvSpPr>
        <p:spPr>
          <a:xfrm>
            <a:off x="8595360" y="3177540"/>
            <a:ext cx="365760" cy="914"/>
          </a:xfrm>
          <a:prstGeom prst="line">
            <a:avLst/>
          </a:prstGeom>
          <a:noFill/>
          <a:ln w="19050">
            <a:solidFill>
              <a:srgbClr val="1F2B28"/>
            </a:solidFill>
            <a:prstDash val="solid"/>
          </a:ln>
        </p:spPr>
      </p:sp>
      <p:sp>
        <p:nvSpPr>
          <p:cNvPr id="26" name="Shape 22"/>
          <p:cNvSpPr/>
          <p:nvPr/>
        </p:nvSpPr>
        <p:spPr>
          <a:xfrm>
            <a:off x="8961120" y="3177540"/>
            <a:ext cx="914" cy="1028700"/>
          </a:xfrm>
          <a:prstGeom prst="line">
            <a:avLst/>
          </a:prstGeom>
          <a:noFill/>
          <a:ln w="19050">
            <a:solidFill>
              <a:srgbClr val="1F2B28"/>
            </a:solidFill>
            <a:prstDash val="solid"/>
            <a:tailEnd type="triangle"/>
          </a:ln>
        </p:spPr>
      </p:sp>
      <p:sp>
        <p:nvSpPr>
          <p:cNvPr id="27" name="Text 23"/>
          <p:cNvSpPr/>
          <p:nvPr/>
        </p:nvSpPr>
        <p:spPr>
          <a:xfrm>
            <a:off x="9006840" y="2880360"/>
            <a:ext cx="731520" cy="274320"/>
          </a:xfrm>
          <a:prstGeom prst="rect">
            <a:avLst/>
          </a:prstGeom>
          <a:noFill/>
          <a:ln/>
        </p:spPr>
        <p:txBody>
          <a:bodyPr wrap="square" lIns="0" tIns="0" rIns="0" bIns="0" rtlCol="0" anchor="ctr"/>
          <a:lstStyle/>
          <a:p>
            <a:pPr indent="0" marL="0">
              <a:buNone/>
            </a:pPr>
            <a:r>
              <a:rPr lang="en-US" sz="1200" b="1" dirty="0">
                <a:solidFill>
                  <a:srgbClr val="0B5A4D"/>
                </a:solidFill>
                <a:latin typeface="Atkinson Hyperlegible Next" pitchFamily="34" charset="0"/>
                <a:ea typeface="Atkinson Hyperlegible Next" pitchFamily="34" charset="-122"/>
                <a:cs typeface="Atkinson Hyperlegible Next" pitchFamily="34" charset="-120"/>
              </a:rPr>
              <a:t>true</a:t>
            </a:r>
            <a:endParaRPr lang="en-US" sz="1200" dirty="0"/>
          </a:p>
        </p:txBody>
      </p:sp>
      <p:sp>
        <p:nvSpPr>
          <p:cNvPr id="28" name="Shape 24"/>
          <p:cNvSpPr/>
          <p:nvPr/>
        </p:nvSpPr>
        <p:spPr>
          <a:xfrm>
            <a:off x="8321040" y="4206240"/>
            <a:ext cx="1280160" cy="594360"/>
          </a:xfrm>
          <a:prstGeom prst="roundRect">
            <a:avLst>
              <a:gd name="adj" fmla="val 12308"/>
            </a:avLst>
          </a:prstGeom>
          <a:solidFill>
            <a:srgbClr val="FFE28A"/>
          </a:solidFill>
          <a:ln w="15875">
            <a:solidFill>
              <a:srgbClr val="F2B705"/>
            </a:solidFill>
            <a:prstDash val="solid"/>
          </a:ln>
        </p:spPr>
      </p:sp>
      <p:sp>
        <p:nvSpPr>
          <p:cNvPr id="29" name="Text 25"/>
          <p:cNvSpPr/>
          <p:nvPr/>
        </p:nvSpPr>
        <p:spPr>
          <a:xfrm>
            <a:off x="8321040" y="4206240"/>
            <a:ext cx="1280160" cy="59436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Raincoat</a:t>
            </a:r>
            <a:endParaRPr lang="en-US" sz="1500" dirty="0"/>
          </a:p>
        </p:txBody>
      </p:sp>
      <p:sp>
        <p:nvSpPr>
          <p:cNvPr id="30" name="Shape 26"/>
          <p:cNvSpPr/>
          <p:nvPr/>
        </p:nvSpPr>
        <p:spPr>
          <a:xfrm>
            <a:off x="6766560" y="3177540"/>
            <a:ext cx="182880" cy="914"/>
          </a:xfrm>
          <a:prstGeom prst="line">
            <a:avLst/>
          </a:prstGeom>
          <a:noFill/>
          <a:ln w="19050">
            <a:solidFill>
              <a:srgbClr val="1F2B28"/>
            </a:solidFill>
            <a:prstDash val="solid"/>
          </a:ln>
        </p:spPr>
      </p:sp>
      <p:sp>
        <p:nvSpPr>
          <p:cNvPr id="31" name="Shape 27"/>
          <p:cNvSpPr/>
          <p:nvPr/>
        </p:nvSpPr>
        <p:spPr>
          <a:xfrm>
            <a:off x="6766560" y="3177540"/>
            <a:ext cx="914" cy="1028700"/>
          </a:xfrm>
          <a:prstGeom prst="line">
            <a:avLst/>
          </a:prstGeom>
          <a:noFill/>
          <a:ln w="19050">
            <a:solidFill>
              <a:srgbClr val="1F2B28"/>
            </a:solidFill>
            <a:prstDash val="solid"/>
            <a:tailEnd type="triangle"/>
          </a:ln>
        </p:spPr>
      </p:sp>
      <p:sp>
        <p:nvSpPr>
          <p:cNvPr id="32" name="Text 28"/>
          <p:cNvSpPr/>
          <p:nvPr/>
        </p:nvSpPr>
        <p:spPr>
          <a:xfrm>
            <a:off x="6355080" y="2880360"/>
            <a:ext cx="731520" cy="274320"/>
          </a:xfrm>
          <a:prstGeom prst="rect">
            <a:avLst/>
          </a:prstGeom>
          <a:noFill/>
          <a:ln/>
        </p:spPr>
        <p:txBody>
          <a:bodyPr wrap="square" lIns="0" tIns="0" rIns="0" bIns="0" rtlCol="0" anchor="ctr"/>
          <a:lstStyle/>
          <a:p>
            <a:pPr indent="0" marL="0">
              <a:buNone/>
            </a:pPr>
            <a:r>
              <a:rPr lang="en-US" sz="1200" b="1" dirty="0">
                <a:solidFill>
                  <a:srgbClr val="8A4B0F"/>
                </a:solidFill>
                <a:latin typeface="Atkinson Hyperlegible Next" pitchFamily="34" charset="0"/>
                <a:ea typeface="Atkinson Hyperlegible Next" pitchFamily="34" charset="-122"/>
                <a:cs typeface="Atkinson Hyperlegible Next" pitchFamily="34" charset="-120"/>
              </a:rPr>
              <a:t>false</a:t>
            </a:r>
            <a:endParaRPr lang="en-US" sz="1200" dirty="0"/>
          </a:p>
        </p:txBody>
      </p:sp>
      <p:sp>
        <p:nvSpPr>
          <p:cNvPr id="33" name="Shape 29"/>
          <p:cNvSpPr/>
          <p:nvPr/>
        </p:nvSpPr>
        <p:spPr>
          <a:xfrm>
            <a:off x="6172200" y="4206240"/>
            <a:ext cx="1188720" cy="594360"/>
          </a:xfrm>
          <a:prstGeom prst="roundRect">
            <a:avLst>
              <a:gd name="adj" fmla="val 12308"/>
            </a:avLst>
          </a:prstGeom>
          <a:solidFill>
            <a:srgbClr val="FFFFFF"/>
          </a:solidFill>
          <a:ln w="15875">
            <a:solidFill>
              <a:srgbClr val="868F8A"/>
            </a:solidFill>
            <a:prstDash val="solid"/>
          </a:ln>
        </p:spPr>
      </p:sp>
      <p:sp>
        <p:nvSpPr>
          <p:cNvPr id="34" name="Text 30"/>
          <p:cNvSpPr/>
          <p:nvPr/>
        </p:nvSpPr>
        <p:spPr>
          <a:xfrm>
            <a:off x="6172200" y="4206240"/>
            <a:ext cx="1188720" cy="59436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Sweater</a:t>
            </a:r>
            <a:endParaRPr lang="en-US" sz="1500" dirty="0"/>
          </a:p>
        </p:txBody>
      </p:sp>
      <p:sp>
        <p:nvSpPr>
          <p:cNvPr id="35" name="Text 31"/>
          <p:cNvSpPr/>
          <p:nvPr/>
        </p:nvSpPr>
        <p:spPr>
          <a:xfrm>
            <a:off x="6172200" y="5120640"/>
            <a:ext cx="5468112" cy="365760"/>
          </a:xfrm>
          <a:prstGeom prst="rect">
            <a:avLst/>
          </a:prstGeom>
          <a:noFill/>
          <a:ln/>
        </p:spPr>
        <p:txBody>
          <a:bodyPr wrap="square" lIns="0" tIns="0" rIns="0" bIns="0" rtlCol="0" anchor="ctr"/>
          <a:lstStyle/>
          <a:p>
            <a:pPr algn="ctr" indent="0" marL="0">
              <a:buNone/>
            </a:pPr>
            <a:r>
              <a:rPr lang="en-US" sz="1500" i="1" dirty="0">
                <a:solidFill>
                  <a:srgbClr val="4F5D58"/>
                </a:solidFill>
                <a:latin typeface="Atkinson Hyperlegible Next" pitchFamily="34" charset="0"/>
                <a:ea typeface="Atkinson Hyperlegible Next" pitchFamily="34" charset="-122"/>
                <a:cs typeface="Atkinson Hyperlegible Next" pitchFamily="34" charset="-120"/>
              </a:rPr>
              <a:t>One path runs. Three possible results.</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inner else answers only its own if</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else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not "otherwise, for anything that failed." Each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else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answers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exactly one if</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743200"/>
            <a:ext cx="6400800" cy="3337560"/>
          </a:xfrm>
          <a:prstGeom prst="roundRect">
            <a:avLst>
              <a:gd name="adj" fmla="val 3288"/>
            </a:avLst>
          </a:prstGeom>
          <a:solidFill>
            <a:srgbClr val="EEF3F1"/>
          </a:solidFill>
          <a:ln w="12700">
            <a:solidFill>
              <a:srgbClr val="E6E1D6"/>
            </a:solidFill>
            <a:prstDash val="solid"/>
          </a:ln>
        </p:spPr>
      </p:sp>
      <p:sp>
        <p:nvSpPr>
          <p:cNvPr id="12" name="Text 7"/>
          <p:cNvSpPr/>
          <p:nvPr/>
        </p:nvSpPr>
        <p:spPr>
          <a:xfrm>
            <a:off x="822960" y="2926080"/>
            <a:ext cx="5852160" cy="2971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age = 14;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hasPass = false;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(age &gt;= 16)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(hasPass)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System.out.println("Drive on");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System.out.println("Get a pass first");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System.out.println("Done");</a:t>
            </a:r>
            <a:endParaRPr lang="en-US" sz="1500" dirty="0"/>
          </a:p>
        </p:txBody>
      </p:sp>
      <p:sp>
        <p:nvSpPr>
          <p:cNvPr id="13" name="Shape 8"/>
          <p:cNvSpPr/>
          <p:nvPr/>
        </p:nvSpPr>
        <p:spPr>
          <a:xfrm>
            <a:off x="7223760" y="2743200"/>
            <a:ext cx="4416552" cy="868680"/>
          </a:xfrm>
          <a:prstGeom prst="roundRect">
            <a:avLst>
              <a:gd name="adj" fmla="val 12632"/>
            </a:avLst>
          </a:prstGeom>
          <a:solidFill>
            <a:srgbClr val="1F2B28"/>
          </a:solidFill>
          <a:ln w="12700">
            <a:solidFill>
              <a:srgbClr val="1F2B28"/>
            </a:solidFill>
            <a:prstDash val="solid"/>
          </a:ln>
        </p:spPr>
      </p:sp>
      <p:sp>
        <p:nvSpPr>
          <p:cNvPr id="14" name="Text 9"/>
          <p:cNvSpPr/>
          <p:nvPr/>
        </p:nvSpPr>
        <p:spPr>
          <a:xfrm>
            <a:off x="7498080" y="28803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0"/>
          <p:cNvSpPr/>
          <p:nvPr/>
        </p:nvSpPr>
        <p:spPr>
          <a:xfrm>
            <a:off x="7498080" y="3154680"/>
            <a:ext cx="3867912"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Done</a:t>
            </a:r>
            <a:endParaRPr lang="en-US" sz="2000" dirty="0"/>
          </a:p>
        </p:txBody>
      </p:sp>
      <p:sp>
        <p:nvSpPr>
          <p:cNvPr id="16" name="Text 11"/>
          <p:cNvSpPr/>
          <p:nvPr/>
        </p:nvSpPr>
        <p:spPr>
          <a:xfrm>
            <a:off x="7223760" y="3840480"/>
            <a:ext cx="4416552" cy="11887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inner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else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runs only when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age &gt;= 16</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true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and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hasPass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false.</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Without braces, an else finds the nearest if</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11094415" cy="868680"/>
          </a:xfrm>
          <a:prstGeom prst="roundRect">
            <a:avLst>
              <a:gd name="adj" fmla="val 21053"/>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764792"/>
            <a:ext cx="566928" cy="566928"/>
          </a:xfrm>
          <a:prstGeom prst="rect">
            <a:avLst/>
          </a:prstGeom>
        </p:spPr>
      </p:pic>
      <p:sp>
        <p:nvSpPr>
          <p:cNvPr id="10" name="Text 5"/>
          <p:cNvSpPr/>
          <p:nvPr/>
        </p:nvSpPr>
        <p:spPr>
          <a:xfrm>
            <a:off x="1600200" y="1645920"/>
            <a:ext cx="9768535" cy="5943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No braces? An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else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pairs with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nearest earlier if without an else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whatever the indentation says.</a:t>
            </a:r>
            <a:endParaRPr lang="en-US" sz="1800" dirty="0"/>
          </a:p>
        </p:txBody>
      </p:sp>
      <p:sp>
        <p:nvSpPr>
          <p:cNvPr id="11" name="Shape 6"/>
          <p:cNvSpPr/>
          <p:nvPr/>
        </p:nvSpPr>
        <p:spPr>
          <a:xfrm>
            <a:off x="548640" y="2514600"/>
            <a:ext cx="5440680" cy="2697480"/>
          </a:xfrm>
          <a:prstGeom prst="roundRect">
            <a:avLst>
              <a:gd name="adj" fmla="val 4068"/>
            </a:avLst>
          </a:prstGeom>
          <a:solidFill>
            <a:srgbClr val="EEF3F1"/>
          </a:solidFill>
          <a:ln w="12700">
            <a:solidFill>
              <a:srgbClr val="E6E1D6"/>
            </a:solidFill>
            <a:prstDash val="solid"/>
          </a:ln>
        </p:spPr>
      </p:sp>
      <p:sp>
        <p:nvSpPr>
          <p:cNvPr id="12" name="Text 7"/>
          <p:cNvSpPr/>
          <p:nvPr/>
        </p:nvSpPr>
        <p:spPr>
          <a:xfrm>
            <a:off x="822960" y="269748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LOOKS LIKE IT PAIRS WITH THE OUTER IF</a:t>
            </a:r>
            <a:endParaRPr lang="en-US" sz="1050" dirty="0"/>
          </a:p>
        </p:txBody>
      </p:sp>
      <p:sp>
        <p:nvSpPr>
          <p:cNvPr id="13" name="Text 8"/>
          <p:cNvSpPr/>
          <p:nvPr/>
        </p:nvSpPr>
        <p:spPr>
          <a:xfrm>
            <a:off x="822960" y="3017520"/>
            <a:ext cx="4892040" cy="20116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n = 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(n &gt;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(n &gt;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System.out.println("big");</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else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System.out.println("not positive?");</a:t>
            </a:r>
            <a:endParaRPr lang="en-US" sz="1500" dirty="0"/>
          </a:p>
        </p:txBody>
      </p:sp>
      <p:sp>
        <p:nvSpPr>
          <p:cNvPr id="14" name="Shape 9"/>
          <p:cNvSpPr/>
          <p:nvPr/>
        </p:nvSpPr>
        <p:spPr>
          <a:xfrm>
            <a:off x="548640" y="5303520"/>
            <a:ext cx="5440680" cy="822960"/>
          </a:xfrm>
          <a:prstGeom prst="roundRect">
            <a:avLst>
              <a:gd name="adj" fmla="val 13333"/>
            </a:avLst>
          </a:prstGeom>
          <a:solidFill>
            <a:srgbClr val="1F2B28"/>
          </a:solidFill>
          <a:ln w="12700">
            <a:solidFill>
              <a:srgbClr val="1F2B28"/>
            </a:solidFill>
            <a:prstDash val="solid"/>
          </a:ln>
        </p:spPr>
      </p:sp>
      <p:sp>
        <p:nvSpPr>
          <p:cNvPr id="15" name="Text 10"/>
          <p:cNvSpPr/>
          <p:nvPr/>
        </p:nvSpPr>
        <p:spPr>
          <a:xfrm>
            <a:off x="822960" y="54406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5715000"/>
            <a:ext cx="4892040" cy="3200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not positive?</a:t>
            </a:r>
            <a:endParaRPr lang="en-US" sz="2000" dirty="0"/>
          </a:p>
        </p:txBody>
      </p:sp>
      <p:sp>
        <p:nvSpPr>
          <p:cNvPr id="17" name="Shape 12"/>
          <p:cNvSpPr/>
          <p:nvPr/>
        </p:nvSpPr>
        <p:spPr>
          <a:xfrm>
            <a:off x="6199632" y="2514600"/>
            <a:ext cx="5440680" cy="2697480"/>
          </a:xfrm>
          <a:prstGeom prst="roundRect">
            <a:avLst>
              <a:gd name="adj" fmla="val 4068"/>
            </a:avLst>
          </a:prstGeom>
          <a:solidFill>
            <a:srgbClr val="EEF3F1"/>
          </a:solidFill>
          <a:ln w="12700">
            <a:solidFill>
              <a:srgbClr val="E6E1D6"/>
            </a:solidFill>
            <a:prstDash val="solid"/>
          </a:ln>
        </p:spPr>
      </p:sp>
      <p:sp>
        <p:nvSpPr>
          <p:cNvPr id="18" name="Text 13"/>
          <p:cNvSpPr/>
          <p:nvPr/>
        </p:nvSpPr>
        <p:spPr>
          <a:xfrm>
            <a:off x="6473952" y="269748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BRACES MAKE IT MEAN WHAT IT SAYS</a:t>
            </a:r>
            <a:endParaRPr lang="en-US" sz="1050" dirty="0"/>
          </a:p>
        </p:txBody>
      </p:sp>
      <p:sp>
        <p:nvSpPr>
          <p:cNvPr id="19" name="Text 14"/>
          <p:cNvSpPr/>
          <p:nvPr/>
        </p:nvSpPr>
        <p:spPr>
          <a:xfrm>
            <a:off x="6473952" y="3017520"/>
            <a:ext cx="4892040" cy="2011680"/>
          </a:xfrm>
          <a:prstGeom prst="rect">
            <a:avLst/>
          </a:prstGeom>
          <a:noFill/>
          <a:ln/>
        </p:spPr>
        <p:txBody>
          <a:bodyPr wrap="square" lIns="0" tIns="0" rIns="0" bIns="0" rtlCol="0" anchor="t"/>
          <a:lstStyle/>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int n = 3;</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if (n &gt; 0)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if (n &gt; 5)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System.out.println("big");</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System.out.println("not positive");</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System.out.println("end");</a:t>
            </a:r>
            <a:endParaRPr lang="en-US" sz="1400" dirty="0"/>
          </a:p>
        </p:txBody>
      </p:sp>
      <p:sp>
        <p:nvSpPr>
          <p:cNvPr id="20" name="Shape 15"/>
          <p:cNvSpPr/>
          <p:nvPr/>
        </p:nvSpPr>
        <p:spPr>
          <a:xfrm>
            <a:off x="6199632" y="5303520"/>
            <a:ext cx="5440680" cy="822960"/>
          </a:xfrm>
          <a:prstGeom prst="roundRect">
            <a:avLst>
              <a:gd name="adj" fmla="val 13333"/>
            </a:avLst>
          </a:prstGeom>
          <a:solidFill>
            <a:srgbClr val="1F2B28"/>
          </a:solidFill>
          <a:ln w="12700">
            <a:solidFill>
              <a:srgbClr val="1F2B28"/>
            </a:solidFill>
            <a:prstDash val="solid"/>
          </a:ln>
        </p:spPr>
      </p:sp>
      <p:sp>
        <p:nvSpPr>
          <p:cNvPr id="21" name="Text 16"/>
          <p:cNvSpPr/>
          <p:nvPr/>
        </p:nvSpPr>
        <p:spPr>
          <a:xfrm>
            <a:off x="6473952" y="54406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6473952" y="5715000"/>
            <a:ext cx="4892040" cy="3200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end</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Ready for the game?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prints for each player?</a:t>
            </a:r>
            <a:endParaRPr lang="en-US" sz="2200" dirty="0"/>
          </a:p>
        </p:txBody>
      </p:sp>
      <p:sp>
        <p:nvSpPr>
          <p:cNvPr id="12" name="Shape 8"/>
          <p:cNvSpPr/>
          <p:nvPr/>
        </p:nvSpPr>
        <p:spPr>
          <a:xfrm>
            <a:off x="868680" y="2971800"/>
            <a:ext cx="5852160" cy="3017520"/>
          </a:xfrm>
          <a:prstGeom prst="roundRect">
            <a:avLst>
              <a:gd name="adj" fmla="val 3636"/>
            </a:avLst>
          </a:prstGeom>
          <a:solidFill>
            <a:srgbClr val="EEF3F1"/>
          </a:solidFill>
          <a:ln w="12700">
            <a:solidFill>
              <a:srgbClr val="E6E1D6"/>
            </a:solidFill>
            <a:prstDash val="solid"/>
          </a:ln>
        </p:spPr>
      </p:sp>
      <p:sp>
        <p:nvSpPr>
          <p:cNvPr id="13" name="Text 9"/>
          <p:cNvSpPr/>
          <p:nvPr/>
        </p:nvSpPr>
        <p:spPr>
          <a:xfrm>
            <a:off x="1143000" y="3154680"/>
            <a:ext cx="5303520" cy="26517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(hours &gt;= 8)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(rested)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System.out.println("Ready");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System.out.println("Nap first");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System.out.println("Sleep more");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995160" y="2971800"/>
          <a:ext cx="4343400" cy="914400"/>
        </p:xfrm>
        <a:graphic>
          <a:graphicData uri="http://schemas.openxmlformats.org/drawingml/2006/table">
            <a:tbl>
              <a:tblPr/>
              <a:tblGrid>
                <a:gridCol w="1097280"/>
                <a:gridCol w="1234440"/>
                <a:gridCol w="2011680"/>
              </a:tblGrid>
              <a:tr h="59436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hours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rested</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Prints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94360">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9</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true</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9</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false</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6</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true</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Multiway selection: else if</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first true condition wins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5669280" cy="3108960"/>
          </a:xfrm>
          <a:prstGeom prst="roundRect">
            <a:avLst>
              <a:gd name="adj" fmla="val 3529"/>
            </a:avLst>
          </a:prstGeom>
          <a:solidFill>
            <a:srgbClr val="EEF3F1"/>
          </a:solidFill>
          <a:ln w="12700">
            <a:solidFill>
              <a:srgbClr val="E6E1D6"/>
            </a:solidFill>
            <a:prstDash val="solid"/>
          </a:ln>
        </p:spPr>
      </p:sp>
      <p:sp>
        <p:nvSpPr>
          <p:cNvPr id="9" name="Text 5"/>
          <p:cNvSpPr/>
          <p:nvPr/>
        </p:nvSpPr>
        <p:spPr>
          <a:xfrm>
            <a:off x="822960" y="173736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SPEED CHECK</a:t>
            </a:r>
            <a:endParaRPr lang="en-US" sz="1050" dirty="0"/>
          </a:p>
        </p:txBody>
      </p:sp>
      <p:sp>
        <p:nvSpPr>
          <p:cNvPr id="10" name="Text 6"/>
          <p:cNvSpPr/>
          <p:nvPr/>
        </p:nvSpPr>
        <p:spPr>
          <a:xfrm>
            <a:off x="822960" y="2057400"/>
            <a:ext cx="5120640" cy="24231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speed = 72;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if (speed &gt; 80)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System.out.println("Ticket");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else if (speed &gt; 65)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System.out.println("Warning");</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System.out.println("Safe");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1" name="Shape 7"/>
          <p:cNvSpPr/>
          <p:nvPr/>
        </p:nvSpPr>
        <p:spPr>
          <a:xfrm>
            <a:off x="548640" y="4800600"/>
            <a:ext cx="566928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4937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212080"/>
            <a:ext cx="51206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Warning</a:t>
            </a:r>
            <a:endParaRPr lang="en-US" sz="20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6492240" y="1554480"/>
          <a:ext cx="5148072" cy="914400"/>
        </p:xfrm>
        <a:graphic>
          <a:graphicData uri="http://schemas.openxmlformats.org/drawingml/2006/table">
            <a:tbl>
              <a:tblPr/>
              <a:tblGrid>
                <a:gridCol w="1691640"/>
                <a:gridCol w="1371600"/>
                <a:gridCol w="2084832"/>
              </a:tblGrid>
              <a:tr h="54864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Check</a:t>
                      </a:r>
                      <a:endParaRPr lang="en-US" sz="15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Result</a:t>
                      </a:r>
                      <a:endParaRPr lang="en-US" sz="15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Then</a:t>
                      </a:r>
                      <a:endParaRPr lang="en-US" sz="15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72 &gt; 80</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go on</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72 &gt; 65</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run, then stop</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else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skipped</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6492240" y="3977640"/>
            <a:ext cx="5148072" cy="1691640"/>
          </a:xfrm>
          <a:prstGeom prst="roundRect">
            <a:avLst>
              <a:gd name="adj" fmla="val 10811"/>
            </a:avLst>
          </a:prstGeom>
          <a:solidFill>
            <a:srgbClr val="E3F0FF"/>
          </a:solidFill>
          <a:ln w="12700">
            <a:solidFill>
              <a:srgbClr val="E3F0FF"/>
            </a:solidFill>
            <a:prstDash val="solid"/>
          </a:ln>
        </p:spPr>
      </p:sp>
      <p:pic>
        <p:nvPicPr>
          <p:cNvPr id="16"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6766560" y="4233672"/>
            <a:ext cx="566928" cy="566928"/>
          </a:xfrm>
          <a:prstGeom prst="rect">
            <a:avLst/>
          </a:prstGeom>
        </p:spPr>
      </p:pic>
      <p:sp>
        <p:nvSpPr>
          <p:cNvPr id="17" name="Text 11"/>
          <p:cNvSpPr/>
          <p:nvPr/>
        </p:nvSpPr>
        <p:spPr>
          <a:xfrm>
            <a:off x="7543800" y="4114800"/>
            <a:ext cx="3822192" cy="14173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In 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multiway selection</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at most one body runs: the one for the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first</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true condition.</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Order matters in a chain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broad condition first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swallows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every value meant for the branches below it.</a:t>
            </a:r>
            <a:endParaRPr lang="en-US" sz="1800" dirty="0"/>
          </a:p>
        </p:txBody>
      </p:sp>
      <p:sp>
        <p:nvSpPr>
          <p:cNvPr id="11" name="Shape 6"/>
          <p:cNvSpPr/>
          <p:nvPr/>
        </p:nvSpPr>
        <p:spPr>
          <a:xfrm>
            <a:off x="548640" y="2743200"/>
            <a:ext cx="6126480" cy="3017520"/>
          </a:xfrm>
          <a:prstGeom prst="roundRect">
            <a:avLst>
              <a:gd name="adj" fmla="val 3636"/>
            </a:avLst>
          </a:prstGeom>
          <a:solidFill>
            <a:srgbClr val="EEF3F1"/>
          </a:solidFill>
          <a:ln w="12700">
            <a:solidFill>
              <a:srgbClr val="E6E1D6"/>
            </a:solidFill>
            <a:prstDash val="solid"/>
          </a:ln>
        </p:spPr>
      </p:sp>
      <p:sp>
        <p:nvSpPr>
          <p:cNvPr id="12" name="Text 7"/>
          <p:cNvSpPr/>
          <p:nvPr/>
        </p:nvSpPr>
        <p:spPr>
          <a:xfrm>
            <a:off x="822960" y="2926080"/>
            <a:ext cx="55778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CONDITIONS IN THE WRONG ORDER</a:t>
            </a:r>
            <a:endParaRPr lang="en-US" sz="1050" dirty="0"/>
          </a:p>
        </p:txBody>
      </p:sp>
      <p:sp>
        <p:nvSpPr>
          <p:cNvPr id="13" name="Text 8"/>
          <p:cNvSpPr/>
          <p:nvPr/>
        </p:nvSpPr>
        <p:spPr>
          <a:xfrm>
            <a:off x="822960" y="3246120"/>
            <a:ext cx="5577840" cy="23317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speed = 90;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if (speed &gt; 65)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System.out.println("Warning");</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else if (speed &gt; 80)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System.out.println("Ticket");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System.out.println("Safe");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4" name="Shape 9"/>
          <p:cNvSpPr/>
          <p:nvPr/>
        </p:nvSpPr>
        <p:spPr>
          <a:xfrm>
            <a:off x="6949440" y="2743200"/>
            <a:ext cx="4690872" cy="868680"/>
          </a:xfrm>
          <a:prstGeom prst="roundRect">
            <a:avLst>
              <a:gd name="adj" fmla="val 12632"/>
            </a:avLst>
          </a:prstGeom>
          <a:solidFill>
            <a:srgbClr val="1F2B28"/>
          </a:solidFill>
          <a:ln w="12700">
            <a:solidFill>
              <a:srgbClr val="1F2B28"/>
            </a:solidFill>
            <a:prstDash val="solid"/>
          </a:ln>
        </p:spPr>
      </p:sp>
      <p:sp>
        <p:nvSpPr>
          <p:cNvPr id="15" name="Text 10"/>
          <p:cNvSpPr/>
          <p:nvPr/>
        </p:nvSpPr>
        <p:spPr>
          <a:xfrm>
            <a:off x="7223760" y="28803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223760" y="3154680"/>
            <a:ext cx="4142232"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Warning</a:t>
            </a:r>
            <a:endParaRPr lang="en-US" sz="2000" dirty="0"/>
          </a:p>
        </p:txBody>
      </p:sp>
      <p:sp>
        <p:nvSpPr>
          <p:cNvPr id="17" name="Text 12"/>
          <p:cNvSpPr/>
          <p:nvPr/>
        </p:nvSpPr>
        <p:spPr>
          <a:xfrm>
            <a:off x="6949440" y="3840480"/>
            <a:ext cx="4690872" cy="146304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90 is over 80, but it never gets that far.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Ticket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unreachable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any speed over 80 is also over 65.</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trailing else catches the rest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5440680" cy="3108960"/>
          </a:xfrm>
          <a:prstGeom prst="roundRect">
            <a:avLst>
              <a:gd name="adj" fmla="val 3529"/>
            </a:avLst>
          </a:prstGeom>
          <a:solidFill>
            <a:srgbClr val="EEF3F1"/>
          </a:solidFill>
          <a:ln w="12700">
            <a:solidFill>
              <a:srgbClr val="E6E1D6"/>
            </a:solidFill>
            <a:prstDash val="solid"/>
          </a:ln>
        </p:spPr>
      </p:sp>
      <p:sp>
        <p:nvSpPr>
          <p:cNvPr id="9" name="Text 5"/>
          <p:cNvSpPr/>
          <p:nvPr/>
        </p:nvSpPr>
        <p:spPr>
          <a:xfrm>
            <a:off x="822960"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NO TRAILING ELSE</a:t>
            </a:r>
            <a:endParaRPr lang="en-US" sz="1050" dirty="0"/>
          </a:p>
        </p:txBody>
      </p:sp>
      <p:sp>
        <p:nvSpPr>
          <p:cNvPr id="10" name="Text 6"/>
          <p:cNvSpPr/>
          <p:nvPr/>
        </p:nvSpPr>
        <p:spPr>
          <a:xfrm>
            <a:off x="822960" y="2057400"/>
            <a:ext cx="4892040" cy="24231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coins = 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(coins &gt;= 100)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System.out.println("Gold chest");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if (coins &gt;= 50)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System.out.println("Silver chest");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System.out.println("Coins: " + coins);</a:t>
            </a:r>
            <a:endParaRPr lang="en-US" sz="1500" dirty="0"/>
          </a:p>
        </p:txBody>
      </p:sp>
      <p:sp>
        <p:nvSpPr>
          <p:cNvPr id="11" name="Shape 7"/>
          <p:cNvSpPr/>
          <p:nvPr/>
        </p:nvSpPr>
        <p:spPr>
          <a:xfrm>
            <a:off x="548640" y="4800600"/>
            <a:ext cx="5440680" cy="1234440"/>
          </a:xfrm>
          <a:prstGeom prst="roundRect">
            <a:avLst>
              <a:gd name="adj" fmla="val 8889"/>
            </a:avLst>
          </a:prstGeom>
          <a:solidFill>
            <a:srgbClr val="1F2B28"/>
          </a:solidFill>
          <a:ln w="12700">
            <a:solidFill>
              <a:srgbClr val="1F2B28"/>
            </a:solidFill>
            <a:prstDash val="solid"/>
          </a:ln>
        </p:spPr>
      </p:sp>
      <p:sp>
        <p:nvSpPr>
          <p:cNvPr id="12" name="Text 8"/>
          <p:cNvSpPr/>
          <p:nvPr/>
        </p:nvSpPr>
        <p:spPr>
          <a:xfrm>
            <a:off x="822960" y="4937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212080"/>
            <a:ext cx="489204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Coins: 3</a:t>
            </a:r>
            <a:endParaRPr lang="en-US" sz="2000" dirty="0"/>
          </a:p>
        </p:txBody>
      </p:sp>
      <p:sp>
        <p:nvSpPr>
          <p:cNvPr id="14" name="Shape 10"/>
          <p:cNvSpPr/>
          <p:nvPr/>
        </p:nvSpPr>
        <p:spPr>
          <a:xfrm>
            <a:off x="6199632" y="1554480"/>
            <a:ext cx="5440680" cy="3108960"/>
          </a:xfrm>
          <a:prstGeom prst="roundRect">
            <a:avLst>
              <a:gd name="adj" fmla="val 3529"/>
            </a:avLst>
          </a:prstGeom>
          <a:solidFill>
            <a:srgbClr val="EEF3F1"/>
          </a:solidFill>
          <a:ln w="12700">
            <a:solidFill>
              <a:srgbClr val="E6E1D6"/>
            </a:solidFill>
            <a:prstDash val="solid"/>
          </a:ln>
        </p:spPr>
      </p:sp>
      <p:sp>
        <p:nvSpPr>
          <p:cNvPr id="15" name="Text 11"/>
          <p:cNvSpPr/>
          <p:nvPr/>
        </p:nvSpPr>
        <p:spPr>
          <a:xfrm>
            <a:off x="6473952"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WITH A TRAILING ELSE</a:t>
            </a:r>
            <a:endParaRPr lang="en-US" sz="1050" dirty="0"/>
          </a:p>
        </p:txBody>
      </p:sp>
      <p:sp>
        <p:nvSpPr>
          <p:cNvPr id="16" name="Text 12"/>
          <p:cNvSpPr/>
          <p:nvPr/>
        </p:nvSpPr>
        <p:spPr>
          <a:xfrm>
            <a:off x="6473952" y="2057400"/>
            <a:ext cx="4892040" cy="2423160"/>
          </a:xfrm>
          <a:prstGeom prst="rect">
            <a:avLst/>
          </a:prstGeom>
          <a:noFill/>
          <a:ln/>
        </p:spPr>
        <p:txBody>
          <a:bodyPr wrap="square" lIns="0" tIns="0" rIns="0" bIns="0" rtlCol="0" anchor="t"/>
          <a:lstStyle/>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int coins = 3;</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if (coins &gt;= 100)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System.out.println("Gold chest");</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else if (coins &gt;= 50)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System.out.println("Silver chest");</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System.out.println("No chest");</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System.out.println("Coins: " + coins);</a:t>
            </a:r>
            <a:endParaRPr lang="en-US" sz="1400" dirty="0"/>
          </a:p>
        </p:txBody>
      </p:sp>
      <p:sp>
        <p:nvSpPr>
          <p:cNvPr id="17" name="Shape 13"/>
          <p:cNvSpPr/>
          <p:nvPr/>
        </p:nvSpPr>
        <p:spPr>
          <a:xfrm>
            <a:off x="6199632" y="4800600"/>
            <a:ext cx="5440680" cy="1234440"/>
          </a:xfrm>
          <a:prstGeom prst="roundRect">
            <a:avLst>
              <a:gd name="adj" fmla="val 8889"/>
            </a:avLst>
          </a:prstGeom>
          <a:solidFill>
            <a:srgbClr val="1F2B28"/>
          </a:solidFill>
          <a:ln w="12700">
            <a:solidFill>
              <a:srgbClr val="1F2B28"/>
            </a:solidFill>
            <a:prstDash val="solid"/>
          </a:ln>
        </p:spPr>
      </p:sp>
      <p:sp>
        <p:nvSpPr>
          <p:cNvPr id="18" name="Text 14"/>
          <p:cNvSpPr/>
          <p:nvPr/>
        </p:nvSpPr>
        <p:spPr>
          <a:xfrm>
            <a:off x="6473952" y="4937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473952" y="5212080"/>
            <a:ext cx="489204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No chest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Coins: 3</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plain else goes last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plain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else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ends the chain. Nothing can be attached after it, and it never takes a condition.</a:t>
            </a:r>
            <a:endParaRPr lang="en-US" sz="1800" dirty="0"/>
          </a:p>
        </p:txBody>
      </p:sp>
      <p:sp>
        <p:nvSpPr>
          <p:cNvPr id="11" name="Shape 6"/>
          <p:cNvSpPr/>
          <p:nvPr/>
        </p:nvSpPr>
        <p:spPr>
          <a:xfrm>
            <a:off x="548640" y="2743200"/>
            <a:ext cx="6126480" cy="3246120"/>
          </a:xfrm>
          <a:prstGeom prst="roundRect">
            <a:avLst>
              <a:gd name="adj" fmla="val 3380"/>
            </a:avLst>
          </a:prstGeom>
          <a:solidFill>
            <a:srgbClr val="EEF3F1"/>
          </a:solidFill>
          <a:ln w="12700">
            <a:solidFill>
              <a:srgbClr val="E6E1D6"/>
            </a:solidFill>
            <a:prstDash val="solid"/>
          </a:ln>
        </p:spPr>
      </p:sp>
      <p:sp>
        <p:nvSpPr>
          <p:cNvPr id="12" name="Text 7"/>
          <p:cNvSpPr/>
          <p:nvPr/>
        </p:nvSpPr>
        <p:spPr>
          <a:xfrm>
            <a:off x="822960" y="2926080"/>
            <a:ext cx="55778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3" name="Text 8"/>
          <p:cNvSpPr/>
          <p:nvPr/>
        </p:nvSpPr>
        <p:spPr>
          <a:xfrm>
            <a:off x="822960" y="3246120"/>
            <a:ext cx="5577840" cy="25603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coins = 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(coins &gt;= 100)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System.out.println("Gold chest");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System.out.println("No chest");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if (coins &gt;= 50)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System.out.println("Silver chest");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9"/>
          <p:cNvSpPr/>
          <p:nvPr/>
        </p:nvSpPr>
        <p:spPr>
          <a:xfrm>
            <a:off x="6949440" y="2743200"/>
            <a:ext cx="4690872" cy="1188720"/>
          </a:xfrm>
          <a:prstGeom prst="roundRect">
            <a:avLst>
              <a:gd name="adj" fmla="val 9231"/>
            </a:avLst>
          </a:prstGeom>
          <a:solidFill>
            <a:srgbClr val="1F2B28"/>
          </a:solidFill>
          <a:ln w="12700">
            <a:solidFill>
              <a:srgbClr val="1F2B28"/>
            </a:solidFill>
            <a:prstDash val="solid"/>
          </a:ln>
        </p:spPr>
      </p:sp>
      <p:sp>
        <p:nvSpPr>
          <p:cNvPr id="15" name="Text 10"/>
          <p:cNvSpPr/>
          <p:nvPr/>
        </p:nvSpPr>
        <p:spPr>
          <a:xfrm>
            <a:off x="7223760" y="2880360"/>
            <a:ext cx="4142232"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7223760" y="3200400"/>
            <a:ext cx="4142232" cy="64008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error: 'else' without 'if'</a:t>
            </a:r>
            <a:endParaRPr lang="en-US" sz="1500" dirty="0"/>
          </a:p>
        </p:txBody>
      </p:sp>
      <p:sp>
        <p:nvSpPr>
          <p:cNvPr id="17" name="Text 12"/>
          <p:cNvSpPr/>
          <p:nvPr/>
        </p:nvSpPr>
        <p:spPr>
          <a:xfrm>
            <a:off x="6949440" y="4160520"/>
            <a:ext cx="4690872" cy="822960"/>
          </a:xfrm>
          <a:prstGeom prst="rect">
            <a:avLst/>
          </a:prstGeom>
          <a:noFill/>
          <a:ln/>
        </p:spPr>
        <p:txBody>
          <a:bodyPr wrap="square" lIns="0" tIns="0" rIns="0" bIns="0" rtlCol="0" anchor="t"/>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move the plain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else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and its body to the end of the chain.</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Shipping tiers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prints for each weight?</a:t>
            </a:r>
            <a:endParaRPr lang="en-US" sz="2200" dirty="0"/>
          </a:p>
        </p:txBody>
      </p:sp>
      <p:sp>
        <p:nvSpPr>
          <p:cNvPr id="12" name="Shape 8"/>
          <p:cNvSpPr/>
          <p:nvPr/>
        </p:nvSpPr>
        <p:spPr>
          <a:xfrm>
            <a:off x="868680" y="2971800"/>
            <a:ext cx="5669280" cy="3017520"/>
          </a:xfrm>
          <a:prstGeom prst="roundRect">
            <a:avLst>
              <a:gd name="adj" fmla="val 3636"/>
            </a:avLst>
          </a:prstGeom>
          <a:solidFill>
            <a:srgbClr val="EEF3F1"/>
          </a:solidFill>
          <a:ln w="12700">
            <a:solidFill>
              <a:srgbClr val="E6E1D6"/>
            </a:solidFill>
            <a:prstDash val="solid"/>
          </a:ln>
        </p:spPr>
      </p:sp>
      <p:sp>
        <p:nvSpPr>
          <p:cNvPr id="13" name="Text 9"/>
          <p:cNvSpPr/>
          <p:nvPr/>
        </p:nvSpPr>
        <p:spPr>
          <a:xfrm>
            <a:off x="1143000" y="3154680"/>
            <a:ext cx="5120640" cy="26517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double cost;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(pounds &gt; 20)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cost = 25.0;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if (pounds &gt; 5)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cost = 12.0;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cost = 6.0;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System.out.println(cost);</a:t>
            </a:r>
            <a:endParaRPr lang="en-US" sz="15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6949440" y="2971800"/>
          <a:ext cx="4389120" cy="914400"/>
        </p:xfrm>
        <a:graphic>
          <a:graphicData uri="http://schemas.openxmlformats.org/drawingml/2006/table">
            <a:tbl>
              <a:tblPr/>
              <a:tblGrid>
                <a:gridCol w="1828800"/>
                <a:gridCol w="256032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pounds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Prints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25</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20</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9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chain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one if, else if, else chain that prints the right word for an int temp.</a:t>
            </a:r>
            <a:endParaRPr lang="en-US" sz="2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868680" y="2971800"/>
          <a:ext cx="4754880" cy="914400"/>
        </p:xfrm>
        <a:graphic>
          <a:graphicData uri="http://schemas.openxmlformats.org/drawingml/2006/table">
            <a:tbl>
              <a:tblPr/>
              <a:tblGrid>
                <a:gridCol w="2194560"/>
                <a:gridCol w="2560320"/>
              </a:tblGrid>
              <a:tr h="548640">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temp</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Prints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below 0</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Freezing</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 to 15</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Cold</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16 to 25</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Mild</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above 25</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Hot</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3" name="Shape 8"/>
          <p:cNvSpPr/>
          <p:nvPr/>
        </p:nvSpPr>
        <p:spPr>
          <a:xfrm>
            <a:off x="5943600" y="2971800"/>
            <a:ext cx="5394960" cy="2834640"/>
          </a:xfrm>
          <a:prstGeom prst="roundRect">
            <a:avLst>
              <a:gd name="adj" fmla="val 4839"/>
            </a:avLst>
          </a:prstGeom>
          <a:solidFill>
            <a:srgbClr val="FFFFFF"/>
          </a:solidFill>
          <a:ln w="12700">
            <a:solidFill>
              <a:srgbClr val="FFFFFF"/>
            </a:solidFill>
            <a:prstDash val="solid"/>
          </a:ln>
        </p:spPr>
      </p:sp>
      <p:sp>
        <p:nvSpPr>
          <p:cNvPr id="14" name="Text 9"/>
          <p:cNvSpPr/>
          <p:nvPr/>
        </p:nvSpPr>
        <p:spPr>
          <a:xfrm>
            <a:off x="6217920" y="3200400"/>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CODE</a:t>
            </a:r>
            <a:endParaRPr lang="en-US" sz="1050" dirty="0"/>
          </a:p>
        </p:txBody>
      </p:sp>
      <p:sp>
        <p:nvSpPr>
          <p:cNvPr id="15" name="Text 10"/>
          <p:cNvSpPr/>
          <p:nvPr/>
        </p:nvSpPr>
        <p:spPr>
          <a:xfrm>
            <a:off x="6217920" y="4983480"/>
            <a:ext cx="4846320" cy="640080"/>
          </a:xfrm>
          <a:prstGeom prst="rect">
            <a:avLst/>
          </a:prstGeom>
          <a:noFill/>
          <a:ln/>
        </p:spPr>
        <p:txBody>
          <a:bodyPr wrap="square" lIns="0" tIns="0" rIns="0" bIns="0" rtlCol="0" anchor="ctr"/>
          <a:lstStyle/>
          <a:p>
            <a:pPr indent="0" marL="0">
              <a:buNone/>
            </a:pPr>
            <a:r>
              <a:rPr lang="en-US" sz="1500" i="1" dirty="0">
                <a:solidFill>
                  <a:srgbClr val="4F5D58"/>
                </a:solidFill>
                <a:latin typeface="Atkinson Hyperlegible Next" pitchFamily="34" charset="0"/>
                <a:ea typeface="Atkinson Hyperlegible Next" pitchFamily="34" charset="-122"/>
                <a:cs typeface="Atkinson Hyperlegible Next" pitchFamily="34" charset="-120"/>
              </a:rPr>
              <a:t>Hint: put the conditions in an order where each one only needs one comparison.</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Nested if</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if statement inside the body of another if or else.</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Guard</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outer condition that makes an inner check safe to run.</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1DD"/>
          </a:solidFill>
          <a:ln w="12700">
            <a:solidFill>
              <a:srgbClr val="FFF1DD"/>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Dangling else</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With no braces, an else pairs with the nearest unpaired if.</a:t>
            </a:r>
            <a:endParaRPr lang="en-US" sz="1700" dirty="0"/>
          </a:p>
        </p:txBody>
      </p:sp>
      <p:sp>
        <p:nvSpPr>
          <p:cNvPr id="17" name="Shape 13"/>
          <p:cNvSpPr/>
          <p:nvPr/>
        </p:nvSpPr>
        <p:spPr>
          <a:xfrm>
            <a:off x="548640" y="3840480"/>
            <a:ext cx="352044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Multiway selection</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if, else if, else chain. At most one body runs.</a:t>
            </a:r>
            <a:endParaRPr lang="en-US" sz="17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else if</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Checked only when every condition above it was false.</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Trailing else</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Runs when no condition in the chain was true.</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Nest or chain?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2.4 Nested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when you would nest one if inside another, and when you would use an else if chain.</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An inner condition is checked only when ______, but in a chain Java runs the body of the ______ true condition.</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Branches on Branches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2.4: Nested if Statements</dc:title>
  <dc:subject>PptxGenJS Presentation</dc:subject>
  <dc:creator>Hopper</dc:creator>
  <cp:lastModifiedBy>Hopper</cp:lastModifiedBy>
  <cp:revision>1</cp:revision>
  <dcterms:created xsi:type="dcterms:W3CDTF">2026-10-16T17:01:09Z</dcterms:created>
  <dcterms:modified xsi:type="dcterms:W3CDTF">2026-10-16T17:01:09Z</dcterms:modified>
</cp:coreProperties>
</file>