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2.3 is the first time Java code makes a decision. In 2.1 students described selection in words; in 2.2 they wrote the true-or-false question as a Boolean expression. Today the if statement uses that expression to choose which code runs: one-way if and two-way if-else. Chains of else if and ifs inside ifs wait for Topic 2.4; joining conditions with &amp;&amp; and || waits for 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pairs 2 minutes. Every Unit 1 program ran every line exactly once, so this one always charges 7.99. The fix needs a way to skip line 3 when the total is under 50, or to run a different line. That is what a selection statement does, and it is today's topic.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5 is the subtle one: two separate if statements behave differently from one if-else.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Selection statements change the usual top-to-bottom flow.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parts: the keyword if, the condition in parentheses (a Boolean expression from 2.2), and the body in braces. 62.5 &gt;= 50 is true, so the body runs and shipping becomes 0.0. The println after the closing brace is not part of the if; it runs either way. Selection statements change sequential execution: some statements run, some are skipped.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total is 30.0. 30.0 &gt;= 50 is false, so Java skips the body and jumps to the statement after the closing brace. Follow the false arrow: the shipping box is skipped and shipping keeps 7.99. The program does not stop at a false condition; it just skips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lines end with a semicolon, so students type one after if (...) out of habit. Java reads it as the end of the if statement, with an empty body. The braces below are now just a block that always runs, so the warning prints at 80 percent. It compiles with no error, which is why it is so hard to spot. Fix: delete the semicolon.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can go in the parentheses, and what counts as the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 Boolean expression works: a boolean variable on its own, a method call that returns a boolean such as equals, or a comparison. A single = assigns instead of comparing, so its value is an int, and Java will not treat a number as true or false. Error wording can vary by Java version.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Without braces, the body is only the one statement right after the condition. Java ignores indentation completely. lives == 0 is false, so Game over is skipped, but Try again? is not part of the if and always runs. Braces fix it. Good habit: always use braces, even for one statement.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12000 gives 55; 10000 gives 55 (at least includes the boundary); 9999 gives 5. The points += 5 line is after the closing brace, so it runs every time, even when the body is skipped.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there are two different things to do, one for true and one for false.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 checks the condition once. 42 == 37 is false, so the else body runs and the if body is skipped. Then both paths join, and the thank-you line runs either way. else has no condition: it runs exactly when the if condition is false. This is two-way selection; a plain if is one-way.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stray semicolon from Part 1 compiled silently. With an else, it does not compile: the semicolon ends the if statement, the braces become a separate block, and by the time Java reaches else, there is no if for it to belong to. An else must come right after the closing brace of the if body.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hour gives 0; 2 hours gives 0 (&lt;= includes 2); 5 hours gives 15. Each time exactly one body sets cost, so cost always has a value before the println. Ask: why could cost be declared without a starting value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Choosing between separate if statements and an if-else.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Same score, same two messages. On the left, two separate if statements: each condition is checked in turn, so both bodies run (several, or none, can run). On the right, one if-else: exactly one body runs. Use if-else when exactly one of two things must happen; use separate ifs when the decisions are independent.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Java checks every path before the program runs. It does not use the fact that age is 16. If the condition were false, the body would be skipped and ticket would have no value at the println, so it refuses to compile. An if-else that sets ticket in both bodies gives it a value on every path. A starting value in the declaration would also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Version A prints Shop open, then 13. The first body adds 5, and the second if checks the new value, 13. Version B prints only 13: an else runs only when the first condition is false, and 8 &lt; 10 was true. A later separate if sees any change an earlier body made.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have students find that part in a code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a one-way if may skip its body; an if-else always runs exactly one of its two bodies. Then hand out the Fork in the Code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slideLayout" Target="../slideLayouts/slideLayout1.xml"/><Relationship Id="rId4"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2  ·  TOPIC 2.3</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Fork in the Code</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if statements: one-way and two-way selection</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2.3</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Every line, every time?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Shipping should be free on orders of $50 or more. What is wrong here?</a:t>
            </a:r>
            <a:endParaRPr lang="en-US" sz="2200" dirty="0"/>
          </a:p>
        </p:txBody>
      </p:sp>
      <p:sp>
        <p:nvSpPr>
          <p:cNvPr id="12" name="Shape 8"/>
          <p:cNvSpPr/>
          <p:nvPr/>
        </p:nvSpPr>
        <p:spPr>
          <a:xfrm>
            <a:off x="868680" y="2971800"/>
            <a:ext cx="6583680" cy="1691640"/>
          </a:xfrm>
          <a:prstGeom prst="roundRect">
            <a:avLst>
              <a:gd name="adj" fmla="val 6486"/>
            </a:avLst>
          </a:prstGeom>
          <a:solidFill>
            <a:srgbClr val="EEF3F1"/>
          </a:solidFill>
          <a:ln w="12700">
            <a:solidFill>
              <a:srgbClr val="E6E1D6"/>
            </a:solidFill>
            <a:prstDash val="solid"/>
          </a:ln>
        </p:spPr>
      </p:sp>
      <p:sp>
        <p:nvSpPr>
          <p:cNvPr id="13" name="Text 9"/>
          <p:cNvSpPr/>
          <p:nvPr/>
        </p:nvSpPr>
        <p:spPr>
          <a:xfrm>
            <a:off x="1143000" y="3154680"/>
            <a:ext cx="6035040" cy="132588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total = 62.5;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double shipping = 7.99;</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System.out.println("Shipping: " + shipping);</a:t>
            </a:r>
            <a:endParaRPr lang="en-US" sz="1700" dirty="0"/>
          </a:p>
        </p:txBody>
      </p:sp>
      <p:sp>
        <p:nvSpPr>
          <p:cNvPr id="14" name="Text 10"/>
          <p:cNvSpPr/>
          <p:nvPr/>
        </p:nvSpPr>
        <p:spPr>
          <a:xfrm>
            <a:off x="7772400" y="3063240"/>
            <a:ext cx="3566160" cy="2377440"/>
          </a:xfrm>
          <a:prstGeom prst="rect">
            <a:avLst/>
          </a:prstGeom>
          <a:noFill/>
          <a:ln/>
        </p:spPr>
        <p:txBody>
          <a:bodyPr wrap="square" lIns="0" tIns="0" rIns="0" bIns="0" rtlCol="0" anchor="t"/>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Talk with a partner. Which line needs to happen only sometimes? How could Java know when?</a:t>
            </a:r>
            <a:endParaRPr lang="en-US" sz="1800" dirty="0"/>
          </a:p>
        </p:txBody>
      </p:sp>
      <p:sp>
        <p:nvSpPr>
          <p:cNvPr id="15" name="Text 11"/>
          <p:cNvSpPr/>
          <p:nvPr/>
        </p:nvSpPr>
        <p:spPr>
          <a:xfrm>
            <a:off x="868680" y="4892040"/>
            <a:ext cx="6583680" cy="548640"/>
          </a:xfrm>
          <a:prstGeom prst="rect">
            <a:avLst/>
          </a:prstGeom>
          <a:noFill/>
          <a:ln/>
        </p:spPr>
        <p:txBody>
          <a:bodyPr wrap="square" lIns="0" tIns="0" rIns="0" bIns="0" rtlCol="0" anchor="ctr"/>
          <a:lstStyle/>
          <a:p>
            <a:pPr indent="0" marL="0">
              <a:buNone/>
            </a:pPr>
            <a:r>
              <a:rPr lang="en-US" sz="1700" i="1" dirty="0">
                <a:solidFill>
                  <a:srgbClr val="4F5D58"/>
                </a:solidFill>
                <a:latin typeface="Atkinson Hyperlegible Next" pitchFamily="34" charset="0"/>
                <a:ea typeface="Atkinson Hyperlegible Next" pitchFamily="34" charset="-122"/>
                <a:cs typeface="Atkinson Hyperlegible Next" pitchFamily="34" charset="-120"/>
              </a:rPr>
              <a:t>Every statement runs once, top to bottom. No matter the total.</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how an if statement changes the top-to-bottom order statements run in.</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 one-way if and say whether its body runs for a given value.</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Write a condition and a body correctly, with braces around a body of several statements.</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Trace an if-else and explain why exactly one of its two bodies runs.</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Choose between one-way and two-way selection, and trace separate if statements.</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Skipping code: the one-way if</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Run the body only when the condition is true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6126480" cy="2743200"/>
          </a:xfrm>
          <a:prstGeom prst="roundRect">
            <a:avLst>
              <a:gd name="adj" fmla="val 4000"/>
            </a:avLst>
          </a:prstGeom>
          <a:solidFill>
            <a:srgbClr val="EEF3F1"/>
          </a:solidFill>
          <a:ln w="12700">
            <a:solidFill>
              <a:srgbClr val="E6E1D6"/>
            </a:solidFill>
            <a:prstDash val="solid"/>
          </a:ln>
        </p:spPr>
      </p:sp>
      <p:sp>
        <p:nvSpPr>
          <p:cNvPr id="9" name="Text 5"/>
          <p:cNvSpPr/>
          <p:nvPr/>
        </p:nvSpPr>
        <p:spPr>
          <a:xfrm>
            <a:off x="822960" y="1737360"/>
            <a:ext cx="55778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FREE SHIPPING</a:t>
            </a:r>
            <a:endParaRPr lang="en-US" sz="1050" dirty="0"/>
          </a:p>
        </p:txBody>
      </p:sp>
      <p:sp>
        <p:nvSpPr>
          <p:cNvPr id="10" name="Text 6"/>
          <p:cNvSpPr/>
          <p:nvPr/>
        </p:nvSpPr>
        <p:spPr>
          <a:xfrm>
            <a:off x="822960" y="2057400"/>
            <a:ext cx="5577840" cy="2057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total = 62.5;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shipping = 7.99;</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(total &gt;= 50)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shipping = 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System.out.println("Shipping: " + shipping);</a:t>
            </a:r>
            <a:endParaRPr lang="en-US" sz="1500" dirty="0"/>
          </a:p>
        </p:txBody>
      </p:sp>
      <p:sp>
        <p:nvSpPr>
          <p:cNvPr id="11" name="Shape 7"/>
          <p:cNvSpPr/>
          <p:nvPr/>
        </p:nvSpPr>
        <p:spPr>
          <a:xfrm>
            <a:off x="548640" y="4480560"/>
            <a:ext cx="61264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6177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892040"/>
            <a:ext cx="55778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Shipping: 0.0</a:t>
            </a:r>
            <a:endParaRPr lang="en-US" sz="2000" dirty="0"/>
          </a:p>
        </p:txBody>
      </p:sp>
      <p:sp>
        <p:nvSpPr>
          <p:cNvPr id="14" name="Shape 10"/>
          <p:cNvSpPr/>
          <p:nvPr/>
        </p:nvSpPr>
        <p:spPr>
          <a:xfrm>
            <a:off x="6858000" y="1554480"/>
            <a:ext cx="4782312" cy="1097280"/>
          </a:xfrm>
          <a:prstGeom prst="roundRect">
            <a:avLst>
              <a:gd name="adj" fmla="val 12500"/>
            </a:avLst>
          </a:prstGeom>
          <a:solidFill>
            <a:srgbClr val="E3F0FF"/>
          </a:solidFill>
          <a:ln w="12700">
            <a:solidFill>
              <a:srgbClr val="E3F0FF"/>
            </a:solidFill>
            <a:prstDash val="solid"/>
          </a:ln>
        </p:spPr>
      </p:sp>
      <p:sp>
        <p:nvSpPr>
          <p:cNvPr id="15" name="Text 11"/>
          <p:cNvSpPr/>
          <p:nvPr/>
        </p:nvSpPr>
        <p:spPr>
          <a:xfrm>
            <a:off x="7132320" y="1664208"/>
            <a:ext cx="4297680" cy="365760"/>
          </a:xfrm>
          <a:prstGeom prst="rect">
            <a:avLst/>
          </a:prstGeom>
          <a:noFill/>
          <a:ln/>
        </p:spPr>
        <p:txBody>
          <a:bodyPr wrap="square" lIns="0" tIns="0" rIns="0" bIns="0" rtlCol="0" anchor="ctr"/>
          <a:lstStyle/>
          <a:p>
            <a:pPr indent="0" marL="0">
              <a:buNone/>
            </a:pPr>
            <a:r>
              <a:rPr lang="en-US" sz="1600" b="1" dirty="0">
                <a:solidFill>
                  <a:srgbClr val="1D4F9E"/>
                </a:solidFill>
                <a:latin typeface="Atkinson Hyperlegible Mono" pitchFamily="34" charset="0"/>
                <a:ea typeface="Atkinson Hyperlegible Mono" pitchFamily="34" charset="-122"/>
                <a:cs typeface="Atkinson Hyperlegible Mono" pitchFamily="34" charset="-120"/>
              </a:rPr>
              <a:t>if (total &gt;= 50)</a:t>
            </a:r>
            <a:endParaRPr lang="en-US" sz="1600" dirty="0"/>
          </a:p>
        </p:txBody>
      </p:sp>
      <p:sp>
        <p:nvSpPr>
          <p:cNvPr id="16" name="Text 12"/>
          <p:cNvSpPr/>
          <p:nvPr/>
        </p:nvSpPr>
        <p:spPr>
          <a:xfrm>
            <a:off x="7132320" y="2029968"/>
            <a:ext cx="4297680" cy="5029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condition: a Boolean expression in parentheses.</a:t>
            </a:r>
            <a:endParaRPr lang="en-US" sz="1600" dirty="0"/>
          </a:p>
        </p:txBody>
      </p:sp>
      <p:sp>
        <p:nvSpPr>
          <p:cNvPr id="17" name="Shape 13"/>
          <p:cNvSpPr/>
          <p:nvPr/>
        </p:nvSpPr>
        <p:spPr>
          <a:xfrm>
            <a:off x="6858000" y="2834640"/>
            <a:ext cx="4782312" cy="1097280"/>
          </a:xfrm>
          <a:prstGeom prst="roundRect">
            <a:avLst>
              <a:gd name="adj" fmla="val 12500"/>
            </a:avLst>
          </a:prstGeom>
          <a:solidFill>
            <a:srgbClr val="DDF5EE"/>
          </a:solidFill>
          <a:ln w="12700">
            <a:solidFill>
              <a:srgbClr val="DDF5EE"/>
            </a:solidFill>
            <a:prstDash val="solid"/>
          </a:ln>
        </p:spPr>
      </p:sp>
      <p:sp>
        <p:nvSpPr>
          <p:cNvPr id="18" name="Text 14"/>
          <p:cNvSpPr/>
          <p:nvPr/>
        </p:nvSpPr>
        <p:spPr>
          <a:xfrm>
            <a:off x="7132320" y="2944368"/>
            <a:ext cx="4297680" cy="365760"/>
          </a:xfrm>
          <a:prstGeom prst="rect">
            <a:avLst/>
          </a:prstGeom>
          <a:noFill/>
          <a:ln/>
        </p:spPr>
        <p:txBody>
          <a:bodyPr wrap="square" lIns="0" tIns="0" rIns="0" bIns="0" rtlCol="0" anchor="ctr"/>
          <a:lstStyle/>
          <a:p>
            <a:pPr indent="0" marL="0">
              <a:buNone/>
            </a:pPr>
            <a:r>
              <a:rPr lang="en-US" sz="1600" b="1" dirty="0">
                <a:solidFill>
                  <a:srgbClr val="0B5A4D"/>
                </a:solidFill>
                <a:latin typeface="Atkinson Hyperlegible Mono" pitchFamily="34" charset="0"/>
                <a:ea typeface="Atkinson Hyperlegible Mono" pitchFamily="34" charset="-122"/>
                <a:cs typeface="Atkinson Hyperlegible Mono" pitchFamily="34" charset="-120"/>
              </a:rPr>
              <a:t>{ shipping = 0.0; }</a:t>
            </a:r>
            <a:endParaRPr lang="en-US" sz="1600" dirty="0"/>
          </a:p>
        </p:txBody>
      </p:sp>
      <p:sp>
        <p:nvSpPr>
          <p:cNvPr id="19" name="Text 15"/>
          <p:cNvSpPr/>
          <p:nvPr/>
        </p:nvSpPr>
        <p:spPr>
          <a:xfrm>
            <a:off x="7132320" y="3310128"/>
            <a:ext cx="4297680" cy="5029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body: runs only when the condition is true.</a:t>
            </a:r>
            <a:endParaRPr lang="en-US" sz="1600" dirty="0"/>
          </a:p>
        </p:txBody>
      </p:sp>
      <p:sp>
        <p:nvSpPr>
          <p:cNvPr id="20" name="Shape 16"/>
          <p:cNvSpPr/>
          <p:nvPr/>
        </p:nvSpPr>
        <p:spPr>
          <a:xfrm>
            <a:off x="6858000" y="4114800"/>
            <a:ext cx="4782312" cy="1097280"/>
          </a:xfrm>
          <a:prstGeom prst="roundRect">
            <a:avLst>
              <a:gd name="adj" fmla="val 12500"/>
            </a:avLst>
          </a:prstGeom>
          <a:solidFill>
            <a:srgbClr val="FFF5C7"/>
          </a:solidFill>
          <a:ln w="12700">
            <a:solidFill>
              <a:srgbClr val="FFF5C7"/>
            </a:solidFill>
            <a:prstDash val="solid"/>
          </a:ln>
        </p:spPr>
      </p:sp>
      <p:sp>
        <p:nvSpPr>
          <p:cNvPr id="21" name="Text 17"/>
          <p:cNvSpPr/>
          <p:nvPr/>
        </p:nvSpPr>
        <p:spPr>
          <a:xfrm>
            <a:off x="7132320" y="4224528"/>
            <a:ext cx="4297680" cy="365760"/>
          </a:xfrm>
          <a:prstGeom prst="rect">
            <a:avLst/>
          </a:prstGeom>
          <a:noFill/>
          <a:ln/>
        </p:spPr>
        <p:txBody>
          <a:bodyPr wrap="square" lIns="0" tIns="0" rIns="0" bIns="0" rtlCol="0" anchor="ctr"/>
          <a:lstStyle/>
          <a:p>
            <a:pPr indent="0" marL="0">
              <a:buNone/>
            </a:pPr>
            <a:r>
              <a:rPr lang="en-US" sz="1600" b="1" dirty="0">
                <a:solidFill>
                  <a:srgbClr val="8A4B0F"/>
                </a:solidFill>
                <a:latin typeface="Atkinson Hyperlegible Mono" pitchFamily="34" charset="0"/>
                <a:ea typeface="Atkinson Hyperlegible Mono" pitchFamily="34" charset="-122"/>
                <a:cs typeface="Atkinson Hyperlegible Mono" pitchFamily="34" charset="-120"/>
              </a:rPr>
              <a:t>after the }</a:t>
            </a:r>
            <a:endParaRPr lang="en-US" sz="1600" dirty="0"/>
          </a:p>
        </p:txBody>
      </p:sp>
      <p:sp>
        <p:nvSpPr>
          <p:cNvPr id="22" name="Text 18"/>
          <p:cNvSpPr/>
          <p:nvPr/>
        </p:nvSpPr>
        <p:spPr>
          <a:xfrm>
            <a:off x="7132320" y="4590288"/>
            <a:ext cx="4297680" cy="50292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The rest of the program: runs either way.</a:t>
            </a:r>
            <a:endParaRPr lang="en-US" sz="1600" dirty="0"/>
          </a:p>
        </p:txBody>
      </p:sp>
      <p:sp>
        <p:nvSpPr>
          <p:cNvPr id="23" name="Text 19"/>
          <p:cNvSpPr/>
          <p:nvPr/>
        </p:nvSpPr>
        <p:spPr>
          <a:xfrm>
            <a:off x="6858000" y="5440680"/>
            <a:ext cx="4782312" cy="457200"/>
          </a:xfrm>
          <a:prstGeom prst="rect">
            <a:avLst/>
          </a:prstGeom>
          <a:noFill/>
          <a:ln/>
        </p:spPr>
        <p:txBody>
          <a:bodyPr wrap="square" lIns="0" tIns="0" rIns="0" bIns="0" rtlCol="0" anchor="ctr"/>
          <a:lstStyle/>
          <a:p>
            <a:pPr indent="0" marL="0">
              <a:buNone/>
            </a:pPr>
            <a:r>
              <a:rPr lang="en-US" sz="1600" b="1" dirty="0">
                <a:solidFill>
                  <a:srgbClr val="4F5D58"/>
                </a:solidFill>
                <a:latin typeface="Atkinson Hyperlegible Next" pitchFamily="34" charset="0"/>
                <a:ea typeface="Atkinson Hyperlegible Next" pitchFamily="34" charset="-122"/>
                <a:cs typeface="Atkinson Hyperlegible Next" pitchFamily="34" charset="-120"/>
              </a:rPr>
              <a:t>Flow of control</a:t>
            </a:r>
            <a:pPr indent="0" marL="0">
              <a:buNone/>
            </a:pPr>
            <a:r>
              <a:rPr lang="en-US" sz="1600" dirty="0">
                <a:solidFill>
                  <a:srgbClr val="4F5D58"/>
                </a:solidFill>
                <a:latin typeface="Atkinson Hyperlegible Next" pitchFamily="34" charset="0"/>
                <a:ea typeface="Atkinson Hyperlegible Next" pitchFamily="34" charset="-122"/>
                <a:cs typeface="Atkinson Hyperlegible Next" pitchFamily="34" charset="-120"/>
              </a:rPr>
              <a:t>: the order statements actually run in.</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When the condition is false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217920" cy="2743200"/>
          </a:xfrm>
          <a:prstGeom prst="roundRect">
            <a:avLst>
              <a:gd name="adj" fmla="val 4000"/>
            </a:avLst>
          </a:prstGeom>
          <a:solidFill>
            <a:srgbClr val="EEF3F1"/>
          </a:solidFill>
          <a:ln w="12700">
            <a:solidFill>
              <a:srgbClr val="E6E1D6"/>
            </a:solidFill>
            <a:prstDash val="solid"/>
          </a:ln>
        </p:spPr>
      </p:sp>
      <p:sp>
        <p:nvSpPr>
          <p:cNvPr id="9" name="Text 5"/>
          <p:cNvSpPr/>
          <p:nvPr/>
        </p:nvSpPr>
        <p:spPr>
          <a:xfrm>
            <a:off x="822960" y="1737360"/>
            <a:ext cx="5669280" cy="23774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total = 30.0;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double shipping = 7.99;</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(total &gt;= 50)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shipping = 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System.out.println("Shipping: " + shipping);</a:t>
            </a:r>
            <a:endParaRPr lang="en-US" sz="1500" dirty="0"/>
          </a:p>
        </p:txBody>
      </p:sp>
      <p:sp>
        <p:nvSpPr>
          <p:cNvPr id="10" name="Shape 6"/>
          <p:cNvSpPr/>
          <p:nvPr/>
        </p:nvSpPr>
        <p:spPr>
          <a:xfrm>
            <a:off x="548640" y="4480560"/>
            <a:ext cx="6217920" cy="868680"/>
          </a:xfrm>
          <a:prstGeom prst="roundRect">
            <a:avLst>
              <a:gd name="adj" fmla="val 12632"/>
            </a:avLst>
          </a:prstGeom>
          <a:solidFill>
            <a:srgbClr val="1F2B28"/>
          </a:solidFill>
          <a:ln w="12700">
            <a:solidFill>
              <a:srgbClr val="1F2B28"/>
            </a:solidFill>
            <a:prstDash val="solid"/>
          </a:ln>
        </p:spPr>
      </p:sp>
      <p:sp>
        <p:nvSpPr>
          <p:cNvPr id="11" name="Text 7"/>
          <p:cNvSpPr/>
          <p:nvPr/>
        </p:nvSpPr>
        <p:spPr>
          <a:xfrm>
            <a:off x="822960" y="46177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4892040"/>
            <a:ext cx="566928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Shipping: 7.99</a:t>
            </a:r>
            <a:endParaRPr lang="en-US" sz="2000" dirty="0"/>
          </a:p>
        </p:txBody>
      </p:sp>
      <p:sp>
        <p:nvSpPr>
          <p:cNvPr id="13" name="Shape 9"/>
          <p:cNvSpPr/>
          <p:nvPr/>
        </p:nvSpPr>
        <p:spPr>
          <a:xfrm>
            <a:off x="7680960" y="1463040"/>
            <a:ext cx="1463040" cy="548640"/>
          </a:xfrm>
          <a:prstGeom prst="ellipse">
            <a:avLst/>
          </a:prstGeom>
          <a:solidFill>
            <a:srgbClr val="DDF5EE"/>
          </a:solidFill>
          <a:ln w="15875">
            <a:solidFill>
              <a:srgbClr val="0E7C6B"/>
            </a:solidFill>
            <a:prstDash val="solid"/>
          </a:ln>
        </p:spPr>
      </p:sp>
      <p:sp>
        <p:nvSpPr>
          <p:cNvPr id="14" name="Text 10"/>
          <p:cNvSpPr/>
          <p:nvPr/>
        </p:nvSpPr>
        <p:spPr>
          <a:xfrm>
            <a:off x="7680960" y="1463040"/>
            <a:ext cx="1463040" cy="548640"/>
          </a:xfrm>
          <a:prstGeom prst="rect">
            <a:avLst/>
          </a:prstGeom>
          <a:noFill/>
          <a:ln/>
        </p:spPr>
        <p:txBody>
          <a:bodyPr wrap="square" lIns="0" tIns="0" rIns="0" bIns="0" rtlCol="0" anchor="ctr"/>
          <a:lstStyle/>
          <a:p>
            <a:pPr algn="ctr" indent="0" marL="0">
              <a:buNone/>
            </a:pPr>
            <a:r>
              <a:rPr lang="en-US" sz="1400" b="1" dirty="0">
                <a:solidFill>
                  <a:srgbClr val="0B5A4D"/>
                </a:solidFill>
                <a:latin typeface="Atkinson Hyperlegible Next" pitchFamily="34" charset="0"/>
                <a:ea typeface="Atkinson Hyperlegible Next" pitchFamily="34" charset="-122"/>
                <a:cs typeface="Atkinson Hyperlegible Next" pitchFamily="34" charset="-120"/>
              </a:rPr>
              <a:t>Start</a:t>
            </a:r>
            <a:endParaRPr lang="en-US" sz="1400" dirty="0"/>
          </a:p>
        </p:txBody>
      </p:sp>
      <p:sp>
        <p:nvSpPr>
          <p:cNvPr id="15" name="Shape 11"/>
          <p:cNvSpPr/>
          <p:nvPr/>
        </p:nvSpPr>
        <p:spPr>
          <a:xfrm>
            <a:off x="8412480" y="2011680"/>
            <a:ext cx="914" cy="228600"/>
          </a:xfrm>
          <a:prstGeom prst="line">
            <a:avLst/>
          </a:prstGeom>
          <a:noFill/>
          <a:ln w="19050">
            <a:solidFill>
              <a:srgbClr val="1F2B28"/>
            </a:solidFill>
            <a:prstDash val="solid"/>
            <a:tailEnd type="triangle"/>
          </a:ln>
        </p:spPr>
      </p:sp>
      <p:sp>
        <p:nvSpPr>
          <p:cNvPr id="16" name="Shape 12"/>
          <p:cNvSpPr/>
          <p:nvPr/>
        </p:nvSpPr>
        <p:spPr>
          <a:xfrm>
            <a:off x="7040880" y="2240280"/>
            <a:ext cx="2743200" cy="1234440"/>
          </a:xfrm>
          <a:prstGeom prst="diamond">
            <a:avLst/>
          </a:prstGeom>
          <a:solidFill>
            <a:srgbClr val="FFE28A"/>
          </a:solidFill>
          <a:ln w="19050">
            <a:solidFill>
              <a:srgbClr val="F2B705"/>
            </a:solidFill>
            <a:prstDash val="solid"/>
          </a:ln>
        </p:spPr>
      </p:sp>
      <p:sp>
        <p:nvSpPr>
          <p:cNvPr id="17" name="Text 13"/>
          <p:cNvSpPr/>
          <p:nvPr/>
        </p:nvSpPr>
        <p:spPr>
          <a:xfrm>
            <a:off x="7360920" y="2240280"/>
            <a:ext cx="2103120" cy="1234440"/>
          </a:xfrm>
          <a:prstGeom prst="rect">
            <a:avLst/>
          </a:prstGeom>
          <a:noFill/>
          <a:ln/>
        </p:spPr>
        <p:txBody>
          <a:bodyPr wrap="square" lIns="0" tIns="0" rIns="0" bIns="0" rtlCol="0" anchor="ctr"/>
          <a:lstStyle/>
          <a:p>
            <a:pPr algn="ctr" indent="0" marL="0">
              <a:buNone/>
            </a:pPr>
            <a:r>
              <a:rPr lang="en-US" sz="1400" b="1" dirty="0">
                <a:solidFill>
                  <a:srgbClr val="1F2B28"/>
                </a:solidFill>
                <a:latin typeface="Atkinson Hyperlegible Next" pitchFamily="34" charset="0"/>
                <a:ea typeface="Atkinson Hyperlegible Next" pitchFamily="34" charset="-122"/>
                <a:cs typeface="Atkinson Hyperlegible Next" pitchFamily="34" charset="-120"/>
              </a:rPr>
              <a:t>total &gt;= 50?</a:t>
            </a:r>
            <a:endParaRPr lang="en-US" sz="1400" dirty="0"/>
          </a:p>
        </p:txBody>
      </p:sp>
      <p:sp>
        <p:nvSpPr>
          <p:cNvPr id="18" name="Shape 14"/>
          <p:cNvSpPr/>
          <p:nvPr/>
        </p:nvSpPr>
        <p:spPr>
          <a:xfrm>
            <a:off x="9784080" y="2857500"/>
            <a:ext cx="868680" cy="914"/>
          </a:xfrm>
          <a:prstGeom prst="line">
            <a:avLst/>
          </a:prstGeom>
          <a:noFill/>
          <a:ln w="19050">
            <a:solidFill>
              <a:srgbClr val="1F2B28"/>
            </a:solidFill>
            <a:prstDash val="solid"/>
          </a:ln>
        </p:spPr>
      </p:sp>
      <p:sp>
        <p:nvSpPr>
          <p:cNvPr id="19" name="Shape 15"/>
          <p:cNvSpPr/>
          <p:nvPr/>
        </p:nvSpPr>
        <p:spPr>
          <a:xfrm>
            <a:off x="10652760" y="2857500"/>
            <a:ext cx="914" cy="434340"/>
          </a:xfrm>
          <a:prstGeom prst="line">
            <a:avLst/>
          </a:prstGeom>
          <a:noFill/>
          <a:ln w="19050">
            <a:solidFill>
              <a:srgbClr val="1F2B28"/>
            </a:solidFill>
            <a:prstDash val="solid"/>
            <a:tailEnd type="triangle"/>
          </a:ln>
        </p:spPr>
      </p:sp>
      <p:sp>
        <p:nvSpPr>
          <p:cNvPr id="20" name="Text 16"/>
          <p:cNvSpPr/>
          <p:nvPr/>
        </p:nvSpPr>
        <p:spPr>
          <a:xfrm>
            <a:off x="9875520" y="2560320"/>
            <a:ext cx="731520" cy="274320"/>
          </a:xfrm>
          <a:prstGeom prst="rect">
            <a:avLst/>
          </a:prstGeom>
          <a:noFill/>
          <a:ln/>
        </p:spPr>
        <p:txBody>
          <a:bodyPr wrap="square" lIns="0" tIns="0" rIns="0" bIns="0" rtlCol="0" anchor="ctr"/>
          <a:lstStyle/>
          <a:p>
            <a:pP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true</a:t>
            </a:r>
            <a:endParaRPr lang="en-US" sz="1200" dirty="0"/>
          </a:p>
        </p:txBody>
      </p:sp>
      <p:sp>
        <p:nvSpPr>
          <p:cNvPr id="21" name="Shape 17"/>
          <p:cNvSpPr/>
          <p:nvPr/>
        </p:nvSpPr>
        <p:spPr>
          <a:xfrm>
            <a:off x="9738360" y="3291840"/>
            <a:ext cx="1828800" cy="731520"/>
          </a:xfrm>
          <a:prstGeom prst="roundRect">
            <a:avLst>
              <a:gd name="adj" fmla="val 10000"/>
            </a:avLst>
          </a:prstGeom>
          <a:solidFill>
            <a:srgbClr val="FFFFFF"/>
          </a:solidFill>
          <a:ln w="15875">
            <a:solidFill>
              <a:srgbClr val="868F8A"/>
            </a:solidFill>
            <a:prstDash val="solid"/>
          </a:ln>
        </p:spPr>
      </p:sp>
      <p:sp>
        <p:nvSpPr>
          <p:cNvPr id="22" name="Text 18"/>
          <p:cNvSpPr/>
          <p:nvPr/>
        </p:nvSpPr>
        <p:spPr>
          <a:xfrm>
            <a:off x="9738360" y="3291840"/>
            <a:ext cx="1828800" cy="7315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shipping = 0.0</a:t>
            </a:r>
            <a:endParaRPr lang="en-US" sz="1500" dirty="0"/>
          </a:p>
        </p:txBody>
      </p:sp>
      <p:sp>
        <p:nvSpPr>
          <p:cNvPr id="23" name="Shape 19"/>
          <p:cNvSpPr/>
          <p:nvPr/>
        </p:nvSpPr>
        <p:spPr>
          <a:xfrm>
            <a:off x="10652760" y="4023360"/>
            <a:ext cx="914" cy="502920"/>
          </a:xfrm>
          <a:prstGeom prst="line">
            <a:avLst/>
          </a:prstGeom>
          <a:noFill/>
          <a:ln w="19050">
            <a:solidFill>
              <a:srgbClr val="1F2B28"/>
            </a:solidFill>
            <a:prstDash val="solid"/>
          </a:ln>
        </p:spPr>
      </p:sp>
      <p:sp>
        <p:nvSpPr>
          <p:cNvPr id="24" name="Shape 20"/>
          <p:cNvSpPr/>
          <p:nvPr/>
        </p:nvSpPr>
        <p:spPr>
          <a:xfrm flipH="1">
            <a:off x="9601200" y="4526280"/>
            <a:ext cx="1051560" cy="914"/>
          </a:xfrm>
          <a:prstGeom prst="line">
            <a:avLst/>
          </a:prstGeom>
          <a:noFill/>
          <a:ln w="19050">
            <a:solidFill>
              <a:srgbClr val="1F2B28"/>
            </a:solidFill>
            <a:prstDash val="solid"/>
            <a:tailEnd type="triangle"/>
          </a:ln>
        </p:spPr>
      </p:sp>
      <p:sp>
        <p:nvSpPr>
          <p:cNvPr id="25" name="Shape 21"/>
          <p:cNvSpPr/>
          <p:nvPr/>
        </p:nvSpPr>
        <p:spPr>
          <a:xfrm>
            <a:off x="8412480" y="3474720"/>
            <a:ext cx="914" cy="777240"/>
          </a:xfrm>
          <a:prstGeom prst="line">
            <a:avLst/>
          </a:prstGeom>
          <a:noFill/>
          <a:ln w="19050">
            <a:solidFill>
              <a:srgbClr val="1F2B28"/>
            </a:solidFill>
            <a:prstDash val="solid"/>
            <a:tailEnd type="triangle"/>
          </a:ln>
        </p:spPr>
      </p:sp>
      <p:sp>
        <p:nvSpPr>
          <p:cNvPr id="26" name="Text 22"/>
          <p:cNvSpPr/>
          <p:nvPr/>
        </p:nvSpPr>
        <p:spPr>
          <a:xfrm>
            <a:off x="8503920" y="3611880"/>
            <a:ext cx="73152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false</a:t>
            </a:r>
            <a:endParaRPr lang="en-US" sz="1200" dirty="0"/>
          </a:p>
        </p:txBody>
      </p:sp>
      <p:sp>
        <p:nvSpPr>
          <p:cNvPr id="27" name="Shape 23"/>
          <p:cNvSpPr/>
          <p:nvPr/>
        </p:nvSpPr>
        <p:spPr>
          <a:xfrm>
            <a:off x="7223760" y="4251960"/>
            <a:ext cx="2377440" cy="548640"/>
          </a:xfrm>
          <a:prstGeom prst="roundRect">
            <a:avLst>
              <a:gd name="adj" fmla="val 13333"/>
            </a:avLst>
          </a:prstGeom>
          <a:solidFill>
            <a:srgbClr val="FFE28A"/>
          </a:solidFill>
          <a:ln w="15875">
            <a:solidFill>
              <a:srgbClr val="F2B705"/>
            </a:solidFill>
            <a:prstDash val="solid"/>
          </a:ln>
        </p:spPr>
      </p:sp>
      <p:sp>
        <p:nvSpPr>
          <p:cNvPr id="28" name="Text 24"/>
          <p:cNvSpPr/>
          <p:nvPr/>
        </p:nvSpPr>
        <p:spPr>
          <a:xfrm>
            <a:off x="7223760" y="4251960"/>
            <a:ext cx="2377440" cy="54864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print shipping</a:t>
            </a:r>
            <a:endParaRPr lang="en-US" sz="1500" dirty="0"/>
          </a:p>
        </p:txBody>
      </p:sp>
      <p:sp>
        <p:nvSpPr>
          <p:cNvPr id="29" name="Shape 25"/>
          <p:cNvSpPr/>
          <p:nvPr/>
        </p:nvSpPr>
        <p:spPr>
          <a:xfrm>
            <a:off x="8412480" y="4800600"/>
            <a:ext cx="914" cy="320040"/>
          </a:xfrm>
          <a:prstGeom prst="line">
            <a:avLst/>
          </a:prstGeom>
          <a:noFill/>
          <a:ln w="19050">
            <a:solidFill>
              <a:srgbClr val="1F2B28"/>
            </a:solidFill>
            <a:prstDash val="solid"/>
            <a:tailEnd type="triangle"/>
          </a:ln>
        </p:spPr>
      </p:sp>
      <p:sp>
        <p:nvSpPr>
          <p:cNvPr id="30" name="Shape 26"/>
          <p:cNvSpPr/>
          <p:nvPr/>
        </p:nvSpPr>
        <p:spPr>
          <a:xfrm>
            <a:off x="7680960" y="5120640"/>
            <a:ext cx="1463040" cy="457200"/>
          </a:xfrm>
          <a:prstGeom prst="ellipse">
            <a:avLst/>
          </a:prstGeom>
          <a:solidFill>
            <a:srgbClr val="DDF5EE"/>
          </a:solidFill>
          <a:ln w="15875">
            <a:solidFill>
              <a:srgbClr val="0E7C6B"/>
            </a:solidFill>
            <a:prstDash val="solid"/>
          </a:ln>
        </p:spPr>
      </p:sp>
      <p:sp>
        <p:nvSpPr>
          <p:cNvPr id="31" name="Text 27"/>
          <p:cNvSpPr/>
          <p:nvPr/>
        </p:nvSpPr>
        <p:spPr>
          <a:xfrm>
            <a:off x="7680960" y="5120640"/>
            <a:ext cx="1463040" cy="457200"/>
          </a:xfrm>
          <a:prstGeom prst="rect">
            <a:avLst/>
          </a:prstGeom>
          <a:noFill/>
          <a:ln/>
        </p:spPr>
        <p:txBody>
          <a:bodyPr wrap="square" lIns="0" tIns="0" rIns="0" bIns="0" rtlCol="0" anchor="ctr"/>
          <a:lstStyle/>
          <a:p>
            <a:pPr algn="ctr" indent="0" marL="0">
              <a:buNone/>
            </a:pPr>
            <a:r>
              <a:rPr lang="en-US" sz="1400" b="1" dirty="0">
                <a:solidFill>
                  <a:srgbClr val="0B5A4D"/>
                </a:solidFill>
                <a:latin typeface="Atkinson Hyperlegible Next" pitchFamily="34" charset="0"/>
                <a:ea typeface="Atkinson Hyperlegible Next" pitchFamily="34" charset="-122"/>
                <a:cs typeface="Atkinson Hyperlegible Next" pitchFamily="34" charset="-120"/>
              </a:rPr>
              <a:t>Stop</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semicolon after the condition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7</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if (...);</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ends the if statement right there. The braces after it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always run</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and Java won't warn you.</a:t>
            </a:r>
            <a:endParaRPr lang="en-US" sz="1800" dirty="0"/>
          </a:p>
        </p:txBody>
      </p:sp>
      <p:sp>
        <p:nvSpPr>
          <p:cNvPr id="11" name="Shape 6"/>
          <p:cNvSpPr/>
          <p:nvPr/>
        </p:nvSpPr>
        <p:spPr>
          <a:xfrm>
            <a:off x="548640" y="2788920"/>
            <a:ext cx="6766560" cy="2377440"/>
          </a:xfrm>
          <a:prstGeom prst="roundRect">
            <a:avLst>
              <a:gd name="adj" fmla="val 4615"/>
            </a:avLst>
          </a:prstGeom>
          <a:solidFill>
            <a:srgbClr val="EEF3F1"/>
          </a:solidFill>
          <a:ln w="12700">
            <a:solidFill>
              <a:srgbClr val="E6E1D6"/>
            </a:solidFill>
            <a:prstDash val="solid"/>
          </a:ln>
        </p:spPr>
      </p:sp>
      <p:sp>
        <p:nvSpPr>
          <p:cNvPr id="12" name="Text 7"/>
          <p:cNvSpPr/>
          <p:nvPr/>
        </p:nvSpPr>
        <p:spPr>
          <a:xfrm>
            <a:off x="822960" y="297180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COMPILES, BUT WRONG</a:t>
            </a:r>
            <a:endParaRPr lang="en-US" sz="1050" dirty="0"/>
          </a:p>
        </p:txBody>
      </p:sp>
      <p:sp>
        <p:nvSpPr>
          <p:cNvPr id="13" name="Text 8"/>
          <p:cNvSpPr/>
          <p:nvPr/>
        </p:nvSpPr>
        <p:spPr>
          <a:xfrm>
            <a:off x="822960" y="3291840"/>
            <a:ext cx="6217920" cy="16916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battery = 80;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(battery &lt; 20);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System.out.println("Plug in now!");</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System.out.println("Battery: " + battery);</a:t>
            </a:r>
            <a:endParaRPr lang="en-US" sz="1600" dirty="0"/>
          </a:p>
        </p:txBody>
      </p:sp>
      <p:sp>
        <p:nvSpPr>
          <p:cNvPr id="14" name="Shape 9"/>
          <p:cNvSpPr/>
          <p:nvPr/>
        </p:nvSpPr>
        <p:spPr>
          <a:xfrm>
            <a:off x="7543800" y="2788920"/>
            <a:ext cx="4096512" cy="1417320"/>
          </a:xfrm>
          <a:prstGeom prst="roundRect">
            <a:avLst>
              <a:gd name="adj" fmla="val 7742"/>
            </a:avLst>
          </a:prstGeom>
          <a:solidFill>
            <a:srgbClr val="1F2B28"/>
          </a:solidFill>
          <a:ln w="12700">
            <a:solidFill>
              <a:srgbClr val="1F2B28"/>
            </a:solidFill>
            <a:prstDash val="solid"/>
          </a:ln>
        </p:spPr>
      </p:sp>
      <p:sp>
        <p:nvSpPr>
          <p:cNvPr id="15" name="Text 10"/>
          <p:cNvSpPr/>
          <p:nvPr/>
        </p:nvSpPr>
        <p:spPr>
          <a:xfrm>
            <a:off x="7818120" y="2926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818120" y="3200400"/>
            <a:ext cx="3547872" cy="9144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Plug in now!</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Battery: 80</a:t>
            </a:r>
            <a:endParaRPr lang="en-US" sz="2000" dirty="0"/>
          </a:p>
        </p:txBody>
      </p:sp>
      <p:sp>
        <p:nvSpPr>
          <p:cNvPr id="17" name="Text 12"/>
          <p:cNvSpPr/>
          <p:nvPr/>
        </p:nvSpPr>
        <p:spPr>
          <a:xfrm>
            <a:off x="7543800" y="4389120"/>
            <a:ext cx="4096512" cy="777240"/>
          </a:xfrm>
          <a:prstGeom prst="rect">
            <a:avLst/>
          </a:prstGeom>
          <a:noFill/>
          <a:ln/>
        </p:spPr>
        <p:txBody>
          <a:bodyPr wrap="square" lIns="0" tIns="0" rIns="0" bIns="0" rtlCol="0" anchor="t"/>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delete the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so the braces are the body again.</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The condition and the body</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condition must be a boolean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5852160" cy="4526280"/>
          </a:xfrm>
          <a:prstGeom prst="roundRect">
            <a:avLst>
              <a:gd name="adj" fmla="val 2424"/>
            </a:avLst>
          </a:prstGeom>
          <a:solidFill>
            <a:srgbClr val="EEF3F1"/>
          </a:solidFill>
          <a:ln w="12700">
            <a:solidFill>
              <a:srgbClr val="E6E1D6"/>
            </a:solidFill>
            <a:prstDash val="solid"/>
          </a:ln>
        </p:spPr>
      </p:sp>
      <p:sp>
        <p:nvSpPr>
          <p:cNvPr id="9" name="Text 5"/>
          <p:cNvSpPr/>
          <p:nvPr/>
        </p:nvSpPr>
        <p:spPr>
          <a:xfrm>
            <a:off x="822960" y="1737360"/>
            <a:ext cx="53035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THREE KINDS OF CONDITION</a:t>
            </a:r>
            <a:endParaRPr lang="en-US" sz="1050" dirty="0"/>
          </a:p>
        </p:txBody>
      </p:sp>
      <p:sp>
        <p:nvSpPr>
          <p:cNvPr id="10" name="Text 6"/>
          <p:cNvSpPr/>
          <p:nvPr/>
        </p:nvSpPr>
        <p:spPr>
          <a:xfrm>
            <a:off x="822960" y="2057400"/>
            <a:ext cx="5303520" cy="384048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boolean raining = true;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day = "Sat";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score = 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(raining)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System.out.println("Umbrella");</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(day.equals("Sat"))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System.out.println("No school");</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(score == 100)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System.out.println("Perfect");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6675120" y="1554480"/>
            <a:ext cx="4965192" cy="1463040"/>
          </a:xfrm>
          <a:prstGeom prst="roundRect">
            <a:avLst>
              <a:gd name="adj" fmla="val 7500"/>
            </a:avLst>
          </a:prstGeom>
          <a:solidFill>
            <a:srgbClr val="1F2B28"/>
          </a:solidFill>
          <a:ln w="12700">
            <a:solidFill>
              <a:srgbClr val="1F2B28"/>
            </a:solidFill>
            <a:prstDash val="solid"/>
          </a:ln>
        </p:spPr>
      </p:sp>
      <p:sp>
        <p:nvSpPr>
          <p:cNvPr id="12" name="Text 8"/>
          <p:cNvSpPr/>
          <p:nvPr/>
        </p:nvSpPr>
        <p:spPr>
          <a:xfrm>
            <a:off x="694944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6949440" y="1965960"/>
            <a:ext cx="4416552" cy="9601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Umbrella</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No school</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Perfect</a:t>
            </a:r>
            <a:endParaRPr lang="en-US" sz="2000" dirty="0"/>
          </a:p>
        </p:txBody>
      </p:sp>
      <p:sp>
        <p:nvSpPr>
          <p:cNvPr id="14" name="Shape 10"/>
          <p:cNvSpPr/>
          <p:nvPr/>
        </p:nvSpPr>
        <p:spPr>
          <a:xfrm>
            <a:off x="6675120" y="3200400"/>
            <a:ext cx="4965192" cy="914400"/>
          </a:xfrm>
          <a:prstGeom prst="roundRect">
            <a:avLst>
              <a:gd name="adj" fmla="val 12000"/>
            </a:avLst>
          </a:prstGeom>
          <a:solidFill>
            <a:srgbClr val="EEF3F1"/>
          </a:solidFill>
          <a:ln w="12700">
            <a:solidFill>
              <a:srgbClr val="E6E1D6"/>
            </a:solidFill>
            <a:prstDash val="solid"/>
          </a:ln>
        </p:spPr>
      </p:sp>
      <p:sp>
        <p:nvSpPr>
          <p:cNvPr id="15" name="Text 11"/>
          <p:cNvSpPr/>
          <p:nvPr/>
        </p:nvSpPr>
        <p:spPr>
          <a:xfrm>
            <a:off x="6949440" y="3383280"/>
            <a:ext cx="4416552" cy="5486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(score = 100) {</a:t>
            </a:r>
            <a:endParaRPr lang="en-US" sz="1600" dirty="0"/>
          </a:p>
        </p:txBody>
      </p:sp>
      <p:sp>
        <p:nvSpPr>
          <p:cNvPr id="16" name="Text 12"/>
          <p:cNvSpPr/>
          <p:nvPr/>
        </p:nvSpPr>
        <p:spPr>
          <a:xfrm>
            <a:off x="6949440" y="3310128"/>
            <a:ext cx="4389120" cy="274320"/>
          </a:xfrm>
          <a:prstGeom prst="rect">
            <a:avLst/>
          </a:prstGeom>
          <a:noFill/>
          <a:ln/>
        </p:spPr>
        <p:txBody>
          <a:bodyPr wrap="square" lIns="0" tIns="0" rIns="0" bIns="0" rtlCol="0" anchor="ctr"/>
          <a:lstStyle/>
          <a:p>
            <a:pPr algn="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7" name="Shape 13"/>
          <p:cNvSpPr/>
          <p:nvPr/>
        </p:nvSpPr>
        <p:spPr>
          <a:xfrm>
            <a:off x="6675120" y="4297680"/>
            <a:ext cx="4965192" cy="1783080"/>
          </a:xfrm>
          <a:prstGeom prst="roundRect">
            <a:avLst>
              <a:gd name="adj" fmla="val 6154"/>
            </a:avLst>
          </a:prstGeom>
          <a:solidFill>
            <a:srgbClr val="1F2B28"/>
          </a:solidFill>
          <a:ln w="12700">
            <a:solidFill>
              <a:srgbClr val="1F2B28"/>
            </a:solidFill>
            <a:prstDash val="solid"/>
          </a:ln>
        </p:spPr>
      </p:sp>
      <p:sp>
        <p:nvSpPr>
          <p:cNvPr id="18" name="Text 14"/>
          <p:cNvSpPr/>
          <p:nvPr/>
        </p:nvSpPr>
        <p:spPr>
          <a:xfrm>
            <a:off x="6949440" y="443484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9" name="Text 15"/>
          <p:cNvSpPr/>
          <p:nvPr/>
        </p:nvSpPr>
        <p:spPr>
          <a:xfrm>
            <a:off x="6949440" y="4754880"/>
            <a:ext cx="4416552" cy="123444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incompatible types: int</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cannot be converted to boolean</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Indenting a line doesn't put it in the body</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No braces? The body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only the next statement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Java ignores indentation.</a:t>
            </a:r>
            <a:endParaRPr lang="en-US" sz="1800" dirty="0"/>
          </a:p>
        </p:txBody>
      </p:sp>
      <p:sp>
        <p:nvSpPr>
          <p:cNvPr id="11" name="Shape 6"/>
          <p:cNvSpPr/>
          <p:nvPr/>
        </p:nvSpPr>
        <p:spPr>
          <a:xfrm>
            <a:off x="548640" y="2788920"/>
            <a:ext cx="5440680" cy="2377440"/>
          </a:xfrm>
          <a:prstGeom prst="roundRect">
            <a:avLst>
              <a:gd name="adj" fmla="val 4615"/>
            </a:avLst>
          </a:prstGeom>
          <a:solidFill>
            <a:srgbClr val="EEF3F1"/>
          </a:solidFill>
          <a:ln w="12700">
            <a:solidFill>
              <a:srgbClr val="E6E1D6"/>
            </a:solidFill>
            <a:prstDash val="solid"/>
          </a:ln>
        </p:spPr>
      </p:sp>
      <p:sp>
        <p:nvSpPr>
          <p:cNvPr id="12" name="Text 7"/>
          <p:cNvSpPr/>
          <p:nvPr/>
        </p:nvSpPr>
        <p:spPr>
          <a:xfrm>
            <a:off x="822960" y="297180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 BRACES</a:t>
            </a:r>
            <a:endParaRPr lang="en-US" sz="1050" dirty="0"/>
          </a:p>
        </p:txBody>
      </p:sp>
      <p:sp>
        <p:nvSpPr>
          <p:cNvPr id="13" name="Text 8"/>
          <p:cNvSpPr/>
          <p:nvPr/>
        </p:nvSpPr>
        <p:spPr>
          <a:xfrm>
            <a:off x="822960" y="3291840"/>
            <a:ext cx="4892040" cy="169164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lives = 3;</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(lives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System.out.println("Game over");</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System.out.println("Try again?");</a:t>
            </a:r>
            <a:endParaRPr lang="en-US" sz="1600" dirty="0"/>
          </a:p>
        </p:txBody>
      </p:sp>
      <p:sp>
        <p:nvSpPr>
          <p:cNvPr id="14" name="Shape 9"/>
          <p:cNvSpPr/>
          <p:nvPr/>
        </p:nvSpPr>
        <p:spPr>
          <a:xfrm>
            <a:off x="548640" y="5303520"/>
            <a:ext cx="5440680" cy="777240"/>
          </a:xfrm>
          <a:prstGeom prst="roundRect">
            <a:avLst>
              <a:gd name="adj" fmla="val 14118"/>
            </a:avLst>
          </a:prstGeom>
          <a:solidFill>
            <a:srgbClr val="1F2B28"/>
          </a:solidFill>
          <a:ln w="12700">
            <a:solidFill>
              <a:srgbClr val="1F2B28"/>
            </a:solidFill>
            <a:prstDash val="solid"/>
          </a:ln>
        </p:spPr>
      </p:sp>
      <p:sp>
        <p:nvSpPr>
          <p:cNvPr id="15" name="Text 10"/>
          <p:cNvSpPr/>
          <p:nvPr/>
        </p:nvSpPr>
        <p:spPr>
          <a:xfrm>
            <a:off x="822960" y="54406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22960" y="5715000"/>
            <a:ext cx="4892040"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Try again?</a:t>
            </a:r>
            <a:endParaRPr lang="en-US" sz="2000" dirty="0"/>
          </a:p>
        </p:txBody>
      </p:sp>
      <p:sp>
        <p:nvSpPr>
          <p:cNvPr id="17" name="Shape 12"/>
          <p:cNvSpPr/>
          <p:nvPr/>
        </p:nvSpPr>
        <p:spPr>
          <a:xfrm>
            <a:off x="6199632" y="2788920"/>
            <a:ext cx="5440680" cy="2377440"/>
          </a:xfrm>
          <a:prstGeom prst="roundRect">
            <a:avLst>
              <a:gd name="adj" fmla="val 4615"/>
            </a:avLst>
          </a:prstGeom>
          <a:solidFill>
            <a:srgbClr val="EEF3F1"/>
          </a:solidFill>
          <a:ln w="12700">
            <a:solidFill>
              <a:srgbClr val="E6E1D6"/>
            </a:solidFill>
            <a:prstDash val="solid"/>
          </a:ln>
        </p:spPr>
      </p:sp>
      <p:sp>
        <p:nvSpPr>
          <p:cNvPr id="18" name="Text 13"/>
          <p:cNvSpPr/>
          <p:nvPr/>
        </p:nvSpPr>
        <p:spPr>
          <a:xfrm>
            <a:off x="6473952" y="297180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BRACES</a:t>
            </a:r>
            <a:endParaRPr lang="en-US" sz="1050" dirty="0"/>
          </a:p>
        </p:txBody>
      </p:sp>
      <p:sp>
        <p:nvSpPr>
          <p:cNvPr id="19" name="Text 14"/>
          <p:cNvSpPr/>
          <p:nvPr/>
        </p:nvSpPr>
        <p:spPr>
          <a:xfrm>
            <a:off x="6473952" y="3291840"/>
            <a:ext cx="4892040" cy="1691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lives = 3;</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(lives == 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System.out.println("Game over");</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System.out.println("Try again?");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System.out.println("Lives: " + lives);</a:t>
            </a:r>
            <a:endParaRPr lang="en-US" sz="1500" dirty="0"/>
          </a:p>
        </p:txBody>
      </p:sp>
      <p:sp>
        <p:nvSpPr>
          <p:cNvPr id="20" name="Shape 15"/>
          <p:cNvSpPr/>
          <p:nvPr/>
        </p:nvSpPr>
        <p:spPr>
          <a:xfrm>
            <a:off x="6199632" y="5303520"/>
            <a:ext cx="5440680" cy="777240"/>
          </a:xfrm>
          <a:prstGeom prst="roundRect">
            <a:avLst>
              <a:gd name="adj" fmla="val 14118"/>
            </a:avLst>
          </a:prstGeom>
          <a:solidFill>
            <a:srgbClr val="1F2B28"/>
          </a:solidFill>
          <a:ln w="12700">
            <a:solidFill>
              <a:srgbClr val="1F2B28"/>
            </a:solidFill>
            <a:prstDash val="solid"/>
          </a:ln>
        </p:spPr>
      </p:sp>
      <p:sp>
        <p:nvSpPr>
          <p:cNvPr id="21" name="Text 16"/>
          <p:cNvSpPr/>
          <p:nvPr/>
        </p:nvSpPr>
        <p:spPr>
          <a:xfrm>
            <a:off x="6473952" y="54406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22" name="Text 17"/>
          <p:cNvSpPr/>
          <p:nvPr/>
        </p:nvSpPr>
        <p:spPr>
          <a:xfrm>
            <a:off x="6473952" y="5715000"/>
            <a:ext cx="4892040"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Lives: 3</a:t>
            </a:r>
            <a:endParaRPr lang="en-US" sz="2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Step challenge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prints for each number of steps?</a:t>
            </a:r>
            <a:endParaRPr lang="en-US" sz="2200" dirty="0"/>
          </a:p>
        </p:txBody>
      </p:sp>
      <p:sp>
        <p:nvSpPr>
          <p:cNvPr id="12" name="Shape 8"/>
          <p:cNvSpPr/>
          <p:nvPr/>
        </p:nvSpPr>
        <p:spPr>
          <a:xfrm>
            <a:off x="868680" y="2971800"/>
            <a:ext cx="5669280" cy="2743200"/>
          </a:xfrm>
          <a:prstGeom prst="roundRect">
            <a:avLst>
              <a:gd name="adj" fmla="val 4000"/>
            </a:avLst>
          </a:prstGeom>
          <a:solidFill>
            <a:srgbClr val="EEF3F1"/>
          </a:solidFill>
          <a:ln w="12700">
            <a:solidFill>
              <a:srgbClr val="E6E1D6"/>
            </a:solidFill>
            <a:prstDash val="solid"/>
          </a:ln>
        </p:spPr>
      </p:sp>
      <p:sp>
        <p:nvSpPr>
          <p:cNvPr id="13" name="Text 9"/>
          <p:cNvSpPr/>
          <p:nvPr/>
        </p:nvSpPr>
        <p:spPr>
          <a:xfrm>
            <a:off x="1143000" y="3154680"/>
            <a:ext cx="5120640" cy="237744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points = 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if (steps &gt;= 10000)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points += 50;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points += 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System.out.println(points);</a:t>
            </a:r>
            <a:endParaRPr lang="en-US" sz="1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6949440" y="2971800"/>
          <a:ext cx="4389120" cy="914400"/>
        </p:xfrm>
        <a:graphic>
          <a:graphicData uri="http://schemas.openxmlformats.org/drawingml/2006/table">
            <a:tbl>
              <a:tblPr/>
              <a:tblGrid>
                <a:gridCol w="1828800"/>
                <a:gridCol w="2560320"/>
              </a:tblGrid>
              <a:tr h="59436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steps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Prints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94360">
                <a:tc>
                  <a:txBody>
                    <a:bodyP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12000</a:t>
                      </a:r>
                      <a:endParaRPr lang="en-US" sz="20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10000</a:t>
                      </a:r>
                      <a:endParaRPr lang="en-US" sz="20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9999</a:t>
                      </a:r>
                      <a:endParaRPr lang="en-US" sz="20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Two ways: if-else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if-else: exactly one body runs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5486400" cy="3200400"/>
          </a:xfrm>
          <a:prstGeom prst="roundRect">
            <a:avLst>
              <a:gd name="adj" fmla="val 3429"/>
            </a:avLst>
          </a:prstGeom>
          <a:solidFill>
            <a:srgbClr val="EEF3F1"/>
          </a:solidFill>
          <a:ln w="12700">
            <a:solidFill>
              <a:srgbClr val="E6E1D6"/>
            </a:solidFill>
            <a:prstDash val="solid"/>
          </a:ln>
        </p:spPr>
      </p:sp>
      <p:sp>
        <p:nvSpPr>
          <p:cNvPr id="9" name="Text 5"/>
          <p:cNvSpPr/>
          <p:nvPr/>
        </p:nvSpPr>
        <p:spPr>
          <a:xfrm>
            <a:off x="822960" y="1737360"/>
            <a:ext cx="4937760" cy="28346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guess = 42;</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secret = 37;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(guess == secret)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System.out.println("You got it!");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System.out.println("Not this time");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System.out.println("Thanks for playing");</a:t>
            </a:r>
            <a:endParaRPr lang="en-US" sz="1500" dirty="0"/>
          </a:p>
        </p:txBody>
      </p:sp>
      <p:sp>
        <p:nvSpPr>
          <p:cNvPr id="10" name="Shape 6"/>
          <p:cNvSpPr/>
          <p:nvPr/>
        </p:nvSpPr>
        <p:spPr>
          <a:xfrm>
            <a:off x="548640" y="4892040"/>
            <a:ext cx="5486400" cy="1143000"/>
          </a:xfrm>
          <a:prstGeom prst="roundRect">
            <a:avLst>
              <a:gd name="adj" fmla="val 9600"/>
            </a:avLst>
          </a:prstGeom>
          <a:solidFill>
            <a:srgbClr val="1F2B28"/>
          </a:solidFill>
          <a:ln w="12700">
            <a:solidFill>
              <a:srgbClr val="1F2B28"/>
            </a:solidFill>
            <a:prstDash val="solid"/>
          </a:ln>
        </p:spPr>
      </p:sp>
      <p:sp>
        <p:nvSpPr>
          <p:cNvPr id="11" name="Text 7"/>
          <p:cNvSpPr/>
          <p:nvPr/>
        </p:nvSpPr>
        <p:spPr>
          <a:xfrm>
            <a:off x="822960" y="50292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822960" y="5303520"/>
            <a:ext cx="4937760" cy="6400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Not this time</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Thanks for playing</a:t>
            </a:r>
            <a:endParaRPr lang="en-US" sz="2000" dirty="0"/>
          </a:p>
        </p:txBody>
      </p:sp>
      <p:sp>
        <p:nvSpPr>
          <p:cNvPr id="13" name="Shape 9"/>
          <p:cNvSpPr/>
          <p:nvPr/>
        </p:nvSpPr>
        <p:spPr>
          <a:xfrm>
            <a:off x="7635240" y="1554480"/>
            <a:ext cx="2560320" cy="1188720"/>
          </a:xfrm>
          <a:prstGeom prst="diamond">
            <a:avLst/>
          </a:prstGeom>
          <a:solidFill>
            <a:srgbClr val="FFE28A"/>
          </a:solidFill>
          <a:ln w="19050">
            <a:solidFill>
              <a:srgbClr val="F2B705"/>
            </a:solidFill>
            <a:prstDash val="solid"/>
          </a:ln>
        </p:spPr>
      </p:sp>
      <p:sp>
        <p:nvSpPr>
          <p:cNvPr id="14" name="Text 10"/>
          <p:cNvSpPr/>
          <p:nvPr/>
        </p:nvSpPr>
        <p:spPr>
          <a:xfrm>
            <a:off x="7955280" y="1554480"/>
            <a:ext cx="1920240" cy="1188720"/>
          </a:xfrm>
          <a:prstGeom prst="rect">
            <a:avLst/>
          </a:prstGeom>
          <a:noFill/>
          <a:ln/>
        </p:spPr>
        <p:txBody>
          <a:bodyPr wrap="square" lIns="0" tIns="0" rIns="0" bIns="0" rtlCol="0" anchor="ctr"/>
          <a:lstStyle/>
          <a:p>
            <a:pPr algn="ctr" indent="0" marL="0">
              <a:buNone/>
            </a:pPr>
            <a:r>
              <a:rPr lang="en-US" sz="1400" b="1" dirty="0">
                <a:solidFill>
                  <a:srgbClr val="1F2B28"/>
                </a:solidFill>
                <a:latin typeface="Atkinson Hyperlegible Next" pitchFamily="34" charset="0"/>
                <a:ea typeface="Atkinson Hyperlegible Next" pitchFamily="34" charset="-122"/>
                <a:cs typeface="Atkinson Hyperlegible Next" pitchFamily="34" charset="-120"/>
              </a:rPr>
              <a:t>guess == secret?</a:t>
            </a:r>
            <a:endParaRPr lang="en-US" sz="1400" dirty="0"/>
          </a:p>
        </p:txBody>
      </p:sp>
      <p:sp>
        <p:nvSpPr>
          <p:cNvPr id="15" name="Shape 11"/>
          <p:cNvSpPr/>
          <p:nvPr/>
        </p:nvSpPr>
        <p:spPr>
          <a:xfrm>
            <a:off x="10195560" y="2148840"/>
            <a:ext cx="640080" cy="914"/>
          </a:xfrm>
          <a:prstGeom prst="line">
            <a:avLst/>
          </a:prstGeom>
          <a:noFill/>
          <a:ln w="19050">
            <a:solidFill>
              <a:srgbClr val="1F2B28"/>
            </a:solidFill>
            <a:prstDash val="solid"/>
          </a:ln>
        </p:spPr>
      </p:sp>
      <p:sp>
        <p:nvSpPr>
          <p:cNvPr id="16" name="Shape 12"/>
          <p:cNvSpPr/>
          <p:nvPr/>
        </p:nvSpPr>
        <p:spPr>
          <a:xfrm>
            <a:off x="10835640" y="2148840"/>
            <a:ext cx="914" cy="868680"/>
          </a:xfrm>
          <a:prstGeom prst="line">
            <a:avLst/>
          </a:prstGeom>
          <a:noFill/>
          <a:ln w="19050">
            <a:solidFill>
              <a:srgbClr val="1F2B28"/>
            </a:solidFill>
            <a:prstDash val="solid"/>
            <a:tailEnd type="triangle"/>
          </a:ln>
        </p:spPr>
      </p:sp>
      <p:sp>
        <p:nvSpPr>
          <p:cNvPr id="17" name="Text 13"/>
          <p:cNvSpPr/>
          <p:nvPr/>
        </p:nvSpPr>
        <p:spPr>
          <a:xfrm>
            <a:off x="10287000" y="1828800"/>
            <a:ext cx="731520" cy="274320"/>
          </a:xfrm>
          <a:prstGeom prst="rect">
            <a:avLst/>
          </a:prstGeom>
          <a:noFill/>
          <a:ln/>
        </p:spPr>
        <p:txBody>
          <a:bodyPr wrap="square" lIns="0" tIns="0" rIns="0" bIns="0" rtlCol="0" anchor="ctr"/>
          <a:lstStyle/>
          <a:p>
            <a:pPr indent="0" marL="0">
              <a:buNone/>
            </a:pPr>
            <a:r>
              <a:rPr lang="en-US" sz="1200" b="1" dirty="0">
                <a:solidFill>
                  <a:srgbClr val="0B5A4D"/>
                </a:solidFill>
                <a:latin typeface="Atkinson Hyperlegible Next" pitchFamily="34" charset="0"/>
                <a:ea typeface="Atkinson Hyperlegible Next" pitchFamily="34" charset="-122"/>
                <a:cs typeface="Atkinson Hyperlegible Next" pitchFamily="34" charset="-120"/>
              </a:rPr>
              <a:t>true</a:t>
            </a:r>
            <a:endParaRPr lang="en-US" sz="1200" dirty="0"/>
          </a:p>
        </p:txBody>
      </p:sp>
      <p:sp>
        <p:nvSpPr>
          <p:cNvPr id="18" name="Shape 14"/>
          <p:cNvSpPr/>
          <p:nvPr/>
        </p:nvSpPr>
        <p:spPr>
          <a:xfrm>
            <a:off x="6995160" y="2148840"/>
            <a:ext cx="640080" cy="914"/>
          </a:xfrm>
          <a:prstGeom prst="line">
            <a:avLst/>
          </a:prstGeom>
          <a:noFill/>
          <a:ln w="19050">
            <a:solidFill>
              <a:srgbClr val="1F2B28"/>
            </a:solidFill>
            <a:prstDash val="solid"/>
          </a:ln>
        </p:spPr>
      </p:sp>
      <p:sp>
        <p:nvSpPr>
          <p:cNvPr id="19" name="Shape 15"/>
          <p:cNvSpPr/>
          <p:nvPr/>
        </p:nvSpPr>
        <p:spPr>
          <a:xfrm>
            <a:off x="6995160" y="2148840"/>
            <a:ext cx="914" cy="868680"/>
          </a:xfrm>
          <a:prstGeom prst="line">
            <a:avLst/>
          </a:prstGeom>
          <a:noFill/>
          <a:ln w="19050">
            <a:solidFill>
              <a:srgbClr val="1F2B28"/>
            </a:solidFill>
            <a:prstDash val="solid"/>
            <a:tailEnd type="triangle"/>
          </a:ln>
        </p:spPr>
      </p:sp>
      <p:sp>
        <p:nvSpPr>
          <p:cNvPr id="20" name="Text 16"/>
          <p:cNvSpPr/>
          <p:nvPr/>
        </p:nvSpPr>
        <p:spPr>
          <a:xfrm>
            <a:off x="6949440" y="1828800"/>
            <a:ext cx="731520" cy="274320"/>
          </a:xfrm>
          <a:prstGeom prst="rect">
            <a:avLst/>
          </a:prstGeom>
          <a:noFill/>
          <a:ln/>
        </p:spPr>
        <p:txBody>
          <a:bodyPr wrap="square" lIns="0" tIns="0" rIns="0" bIns="0" rtlCol="0" anchor="ctr"/>
          <a:lstStyle/>
          <a:p>
            <a:pPr indent="0" marL="0">
              <a:buNone/>
            </a:pPr>
            <a:r>
              <a:rPr lang="en-US" sz="1200" b="1" dirty="0">
                <a:solidFill>
                  <a:srgbClr val="8A4B0F"/>
                </a:solidFill>
                <a:latin typeface="Atkinson Hyperlegible Next" pitchFamily="34" charset="0"/>
                <a:ea typeface="Atkinson Hyperlegible Next" pitchFamily="34" charset="-122"/>
                <a:cs typeface="Atkinson Hyperlegible Next" pitchFamily="34" charset="-120"/>
              </a:rPr>
              <a:t>false</a:t>
            </a:r>
            <a:endParaRPr lang="en-US" sz="1200" dirty="0"/>
          </a:p>
        </p:txBody>
      </p:sp>
      <p:sp>
        <p:nvSpPr>
          <p:cNvPr id="21" name="Shape 17"/>
          <p:cNvSpPr/>
          <p:nvPr/>
        </p:nvSpPr>
        <p:spPr>
          <a:xfrm>
            <a:off x="10058400" y="3017520"/>
            <a:ext cx="1554480" cy="731520"/>
          </a:xfrm>
          <a:prstGeom prst="roundRect">
            <a:avLst>
              <a:gd name="adj" fmla="val 10000"/>
            </a:avLst>
          </a:prstGeom>
          <a:solidFill>
            <a:srgbClr val="FFFFFF"/>
          </a:solidFill>
          <a:ln w="15875">
            <a:solidFill>
              <a:srgbClr val="868F8A"/>
            </a:solidFill>
            <a:prstDash val="solid"/>
          </a:ln>
        </p:spPr>
      </p:sp>
      <p:sp>
        <p:nvSpPr>
          <p:cNvPr id="22" name="Text 18"/>
          <p:cNvSpPr/>
          <p:nvPr/>
        </p:nvSpPr>
        <p:spPr>
          <a:xfrm>
            <a:off x="10058400" y="3017520"/>
            <a:ext cx="1554480" cy="7315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"You got it!"</a:t>
            </a:r>
            <a:endParaRPr lang="en-US" sz="1500" dirty="0"/>
          </a:p>
        </p:txBody>
      </p:sp>
      <p:sp>
        <p:nvSpPr>
          <p:cNvPr id="23" name="Shape 19"/>
          <p:cNvSpPr/>
          <p:nvPr/>
        </p:nvSpPr>
        <p:spPr>
          <a:xfrm>
            <a:off x="6217920" y="3017520"/>
            <a:ext cx="1554480" cy="731520"/>
          </a:xfrm>
          <a:prstGeom prst="roundRect">
            <a:avLst>
              <a:gd name="adj" fmla="val 10000"/>
            </a:avLst>
          </a:prstGeom>
          <a:solidFill>
            <a:srgbClr val="FFE28A"/>
          </a:solidFill>
          <a:ln w="15875">
            <a:solidFill>
              <a:srgbClr val="F2B705"/>
            </a:solidFill>
            <a:prstDash val="solid"/>
          </a:ln>
        </p:spPr>
      </p:sp>
      <p:sp>
        <p:nvSpPr>
          <p:cNvPr id="24" name="Text 20"/>
          <p:cNvSpPr/>
          <p:nvPr/>
        </p:nvSpPr>
        <p:spPr>
          <a:xfrm>
            <a:off x="6217920" y="3017520"/>
            <a:ext cx="1554480" cy="73152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"Not this time"</a:t>
            </a:r>
            <a:endParaRPr lang="en-US" sz="1500" dirty="0"/>
          </a:p>
        </p:txBody>
      </p:sp>
      <p:sp>
        <p:nvSpPr>
          <p:cNvPr id="25" name="Shape 21"/>
          <p:cNvSpPr/>
          <p:nvPr/>
        </p:nvSpPr>
        <p:spPr>
          <a:xfrm>
            <a:off x="10835640" y="3749040"/>
            <a:ext cx="914" cy="365760"/>
          </a:xfrm>
          <a:prstGeom prst="line">
            <a:avLst/>
          </a:prstGeom>
          <a:noFill/>
          <a:ln w="19050">
            <a:solidFill>
              <a:srgbClr val="1F2B28"/>
            </a:solidFill>
            <a:prstDash val="solid"/>
          </a:ln>
        </p:spPr>
      </p:sp>
      <p:sp>
        <p:nvSpPr>
          <p:cNvPr id="26" name="Shape 22"/>
          <p:cNvSpPr/>
          <p:nvPr/>
        </p:nvSpPr>
        <p:spPr>
          <a:xfrm>
            <a:off x="6995160" y="3749040"/>
            <a:ext cx="914" cy="365760"/>
          </a:xfrm>
          <a:prstGeom prst="line">
            <a:avLst/>
          </a:prstGeom>
          <a:noFill/>
          <a:ln w="19050">
            <a:solidFill>
              <a:srgbClr val="1F2B28"/>
            </a:solidFill>
            <a:prstDash val="solid"/>
          </a:ln>
        </p:spPr>
      </p:sp>
      <p:sp>
        <p:nvSpPr>
          <p:cNvPr id="27" name="Shape 23"/>
          <p:cNvSpPr/>
          <p:nvPr/>
        </p:nvSpPr>
        <p:spPr>
          <a:xfrm>
            <a:off x="6995160" y="4114800"/>
            <a:ext cx="3840480" cy="914"/>
          </a:xfrm>
          <a:prstGeom prst="line">
            <a:avLst/>
          </a:prstGeom>
          <a:noFill/>
          <a:ln w="19050">
            <a:solidFill>
              <a:srgbClr val="1F2B28"/>
            </a:solidFill>
            <a:prstDash val="solid"/>
          </a:ln>
        </p:spPr>
      </p:sp>
      <p:sp>
        <p:nvSpPr>
          <p:cNvPr id="28" name="Shape 24"/>
          <p:cNvSpPr/>
          <p:nvPr/>
        </p:nvSpPr>
        <p:spPr>
          <a:xfrm>
            <a:off x="8915400" y="4114800"/>
            <a:ext cx="914" cy="320040"/>
          </a:xfrm>
          <a:prstGeom prst="line">
            <a:avLst/>
          </a:prstGeom>
          <a:noFill/>
          <a:ln w="19050">
            <a:solidFill>
              <a:srgbClr val="1F2B28"/>
            </a:solidFill>
            <a:prstDash val="solid"/>
            <a:tailEnd type="triangle"/>
          </a:ln>
        </p:spPr>
      </p:sp>
      <p:sp>
        <p:nvSpPr>
          <p:cNvPr id="29" name="Shape 25"/>
          <p:cNvSpPr/>
          <p:nvPr/>
        </p:nvSpPr>
        <p:spPr>
          <a:xfrm>
            <a:off x="7635240" y="4434840"/>
            <a:ext cx="2560320" cy="640080"/>
          </a:xfrm>
          <a:prstGeom prst="roundRect">
            <a:avLst>
              <a:gd name="adj" fmla="val 11429"/>
            </a:avLst>
          </a:prstGeom>
          <a:solidFill>
            <a:srgbClr val="FFFFFF"/>
          </a:solidFill>
          <a:ln w="15875">
            <a:solidFill>
              <a:srgbClr val="868F8A"/>
            </a:solidFill>
            <a:prstDash val="solid"/>
          </a:ln>
        </p:spPr>
      </p:sp>
      <p:sp>
        <p:nvSpPr>
          <p:cNvPr id="30" name="Text 26"/>
          <p:cNvSpPr/>
          <p:nvPr/>
        </p:nvSpPr>
        <p:spPr>
          <a:xfrm>
            <a:off x="7635240" y="4434840"/>
            <a:ext cx="2560320" cy="640080"/>
          </a:xfrm>
          <a:prstGeom prst="rect">
            <a:avLst/>
          </a:prstGeom>
          <a:noFill/>
          <a:ln/>
        </p:spPr>
        <p:txBody>
          <a:bodyPr wrap="square" lIns="25400" tIns="25400" rIns="25400" bIns="25400" rtlCol="0" anchor="ctr"/>
          <a:lstStyle/>
          <a:p>
            <a:pPr algn="ctr" indent="0" marL="0">
              <a:buNone/>
            </a:pPr>
            <a:r>
              <a:rPr lang="en-US" sz="1500" dirty="0">
                <a:solidFill>
                  <a:srgbClr val="1F2B28"/>
                </a:solidFill>
                <a:latin typeface="Atkinson Hyperlegible Next" pitchFamily="34" charset="0"/>
                <a:ea typeface="Atkinson Hyperlegible Next" pitchFamily="34" charset="-122"/>
                <a:cs typeface="Atkinson Hyperlegible Next" pitchFamily="34" charset="-120"/>
              </a:rPr>
              <a:t>"Thanks for playing"</a:t>
            </a:r>
            <a:endParaRPr lang="en-US" sz="1500" dirty="0"/>
          </a:p>
        </p:txBody>
      </p:sp>
      <p:sp>
        <p:nvSpPr>
          <p:cNvPr id="31" name="Text 27"/>
          <p:cNvSpPr/>
          <p:nvPr/>
        </p:nvSpPr>
        <p:spPr>
          <a:xfrm>
            <a:off x="6217920" y="5349240"/>
            <a:ext cx="5394960" cy="365760"/>
          </a:xfrm>
          <a:prstGeom prst="rect">
            <a:avLst/>
          </a:prstGeom>
          <a:noFill/>
          <a:ln/>
        </p:spPr>
        <p:txBody>
          <a:bodyPr wrap="square" lIns="0" tIns="0" rIns="0" bIns="0" rtlCol="0" anchor="ctr"/>
          <a:lstStyle/>
          <a:p>
            <a:pPr algn="ctr" indent="0" marL="0">
              <a:buNone/>
            </a:pPr>
            <a:r>
              <a:rPr lang="en-US" sz="1500" i="1" dirty="0">
                <a:solidFill>
                  <a:srgbClr val="4F5D58"/>
                </a:solidFill>
                <a:latin typeface="Atkinson Hyperlegible Next" pitchFamily="34" charset="0"/>
                <a:ea typeface="Atkinson Hyperlegible Next" pitchFamily="34" charset="-122"/>
                <a:cs typeface="Atkinson Hyperlegible Next" pitchFamily="34" charset="-120"/>
              </a:rPr>
              <a:t>The paths join. One body ran.</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semicolon strikes again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An </a:t>
            </a:r>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else</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must come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right after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the closing brace of an if body.</a:t>
            </a:r>
            <a:endParaRPr lang="en-US" sz="1800" dirty="0"/>
          </a:p>
        </p:txBody>
      </p:sp>
      <p:sp>
        <p:nvSpPr>
          <p:cNvPr id="11" name="Shape 6"/>
          <p:cNvSpPr/>
          <p:nvPr/>
        </p:nvSpPr>
        <p:spPr>
          <a:xfrm>
            <a:off x="548640" y="2788920"/>
            <a:ext cx="6766560" cy="3108960"/>
          </a:xfrm>
          <a:prstGeom prst="roundRect">
            <a:avLst>
              <a:gd name="adj" fmla="val 3529"/>
            </a:avLst>
          </a:prstGeom>
          <a:solidFill>
            <a:srgbClr val="EEF3F1"/>
          </a:solidFill>
          <a:ln w="12700">
            <a:solidFill>
              <a:srgbClr val="E6E1D6"/>
            </a:solidFill>
            <a:prstDash val="solid"/>
          </a:ln>
        </p:spPr>
      </p:sp>
      <p:sp>
        <p:nvSpPr>
          <p:cNvPr id="12" name="Text 7"/>
          <p:cNvSpPr/>
          <p:nvPr/>
        </p:nvSpPr>
        <p:spPr>
          <a:xfrm>
            <a:off x="822960" y="297180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6217920" cy="24231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guess = 42;</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(guess &gt; 50);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System.out.println("Too high");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System.out.println("Not too high");</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4" name="Shape 9"/>
          <p:cNvSpPr/>
          <p:nvPr/>
        </p:nvSpPr>
        <p:spPr>
          <a:xfrm>
            <a:off x="7543800" y="2788920"/>
            <a:ext cx="4096512" cy="1280160"/>
          </a:xfrm>
          <a:prstGeom prst="roundRect">
            <a:avLst>
              <a:gd name="adj" fmla="val 8571"/>
            </a:avLst>
          </a:prstGeom>
          <a:solidFill>
            <a:srgbClr val="1F2B28"/>
          </a:solidFill>
          <a:ln w="12700">
            <a:solidFill>
              <a:srgbClr val="1F2B28"/>
            </a:solidFill>
            <a:prstDash val="solid"/>
          </a:ln>
        </p:spPr>
      </p:sp>
      <p:sp>
        <p:nvSpPr>
          <p:cNvPr id="15" name="Text 10"/>
          <p:cNvSpPr/>
          <p:nvPr/>
        </p:nvSpPr>
        <p:spPr>
          <a:xfrm>
            <a:off x="7818120" y="292608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7818120" y="3246120"/>
            <a:ext cx="3547872" cy="73152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error: 'else' without 'if'</a:t>
            </a:r>
            <a:endParaRPr lang="en-US" sz="1600" dirty="0"/>
          </a:p>
        </p:txBody>
      </p:sp>
      <p:sp>
        <p:nvSpPr>
          <p:cNvPr id="17" name="Text 12"/>
          <p:cNvSpPr/>
          <p:nvPr/>
        </p:nvSpPr>
        <p:spPr>
          <a:xfrm>
            <a:off x="7543800" y="4297680"/>
            <a:ext cx="4096512" cy="731520"/>
          </a:xfrm>
          <a:prstGeom prst="rect">
            <a:avLst/>
          </a:prstGeom>
          <a:noFill/>
          <a:ln/>
        </p:spPr>
        <p:txBody>
          <a:bodyPr wrap="square" lIns="0" tIns="0" rIns="0" bIns="0" rtlCol="0" anchor="t"/>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Fix: </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delete the </a:t>
            </a:r>
            <a:pPr indent="0" marL="0">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 after the condition.</a:t>
            </a:r>
            <a:endParaRPr lang="en-US" sz="17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Parking garage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first 2 hours are free. What prints for each value of hours?</a:t>
            </a:r>
            <a:endParaRPr lang="en-US" sz="2200" dirty="0"/>
          </a:p>
        </p:txBody>
      </p:sp>
      <p:sp>
        <p:nvSpPr>
          <p:cNvPr id="12" name="Shape 8"/>
          <p:cNvSpPr/>
          <p:nvPr/>
        </p:nvSpPr>
        <p:spPr>
          <a:xfrm>
            <a:off x="868680" y="2971800"/>
            <a:ext cx="5669280" cy="2788920"/>
          </a:xfrm>
          <a:prstGeom prst="roundRect">
            <a:avLst>
              <a:gd name="adj" fmla="val 3934"/>
            </a:avLst>
          </a:prstGeom>
          <a:solidFill>
            <a:srgbClr val="EEF3F1"/>
          </a:solidFill>
          <a:ln w="12700">
            <a:solidFill>
              <a:srgbClr val="E6E1D6"/>
            </a:solidFill>
            <a:prstDash val="solid"/>
          </a:ln>
        </p:spPr>
      </p:sp>
      <p:sp>
        <p:nvSpPr>
          <p:cNvPr id="13" name="Text 9"/>
          <p:cNvSpPr/>
          <p:nvPr/>
        </p:nvSpPr>
        <p:spPr>
          <a:xfrm>
            <a:off x="1143000" y="3154680"/>
            <a:ext cx="5120640" cy="242316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int cost;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if (hours &lt;= 2)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cost = 0;</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    cost = hours * 3;</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System.out.println(cost);</a:t>
            </a:r>
            <a:endParaRPr lang="en-US" sz="17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6949440" y="2971800"/>
          <a:ext cx="4389120" cy="914400"/>
        </p:xfrm>
        <a:graphic>
          <a:graphicData uri="http://schemas.openxmlformats.org/drawingml/2006/table">
            <a:tbl>
              <a:tblPr/>
              <a:tblGrid>
                <a:gridCol w="1828800"/>
                <a:gridCol w="2560320"/>
              </a:tblGrid>
              <a:tr h="594360">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hours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700" b="1" dirty="0">
                          <a:solidFill>
                            <a:srgbClr val="FFFFFF"/>
                          </a:solidFill>
                          <a:latin typeface="Atkinson Hyperlegible Next" pitchFamily="34" charset="0"/>
                          <a:ea typeface="Atkinson Hyperlegible Next" pitchFamily="34" charset="-122"/>
                          <a:cs typeface="Atkinson Hyperlegible Next" pitchFamily="34" charset="-120"/>
                        </a:rPr>
                        <a:t>Prints</a:t>
                      </a: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94360">
                <a:tc>
                  <a:txBody>
                    <a:bodyP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1</a:t>
                      </a:r>
                      <a:endParaRPr lang="en-US" sz="20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2</a:t>
                      </a:r>
                      <a:endParaRPr lang="en-US" sz="20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94360">
                <a:tc>
                  <a:txBody>
                    <a:bodyPr/>
                    <a:lstStyle/>
                    <a:p>
                      <a:pPr indent="0" marL="0">
                        <a:buNone/>
                      </a:pPr>
                      <a:r>
                        <a:rPr lang="en-US" sz="2000" dirty="0">
                          <a:solidFill>
                            <a:srgbClr val="1F2B28"/>
                          </a:solidFill>
                          <a:latin typeface="Atkinson Hyperlegible Mono" pitchFamily="34" charset="0"/>
                          <a:ea typeface="Atkinson Hyperlegible Mono" pitchFamily="34" charset="-122"/>
                          <a:cs typeface="Atkinson Hyperlegible Mono" pitchFamily="34" charset="-120"/>
                        </a:rPr>
                        <a:t>5</a:t>
                      </a:r>
                      <a:endParaRPr lang="en-US" sz="2000" dirty="0">
                        <a:latin typeface="Atkinson Hyperlegible Mono" charset="0"/>
                        <a:ea typeface="Atkinson Hyperlegible Mono" charset="0"/>
                        <a:cs typeface="Atkinson Hyperlegible Mono"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endParaRPr lang="en-US" sz="1700" dirty="0">
                        <a:latin typeface="Atkinson Hyperlegible Next" charset="0"/>
                        <a:ea typeface="Atkinson Hyperlegible Next" charset="0"/>
                        <a:cs typeface="Atkinson Hyperlegible Next" charset="0"/>
                      </a:endParaRPr>
                    </a:p>
                  </a:txBody>
                  <a:tcPr marL="109728" marR="109728" marT="109728" marB="109728"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One-way or two-way?</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Separate ifs are independent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554480"/>
            <a:ext cx="5440680" cy="2880360"/>
          </a:xfrm>
          <a:prstGeom prst="roundRect">
            <a:avLst>
              <a:gd name="adj" fmla="val 3810"/>
            </a:avLst>
          </a:prstGeom>
          <a:solidFill>
            <a:srgbClr val="EEF3F1"/>
          </a:solidFill>
          <a:ln w="12700">
            <a:solidFill>
              <a:srgbClr val="E6E1D6"/>
            </a:solidFill>
            <a:prstDash val="solid"/>
          </a:ln>
        </p:spPr>
      </p:sp>
      <p:sp>
        <p:nvSpPr>
          <p:cNvPr id="9" name="Text 5"/>
          <p:cNvSpPr/>
          <p:nvPr/>
        </p:nvSpPr>
        <p:spPr>
          <a:xfrm>
            <a:off x="822960"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TWO SEPARATE IFS</a:t>
            </a:r>
            <a:endParaRPr lang="en-US" sz="1050" dirty="0"/>
          </a:p>
        </p:txBody>
      </p:sp>
      <p:sp>
        <p:nvSpPr>
          <p:cNvPr id="10" name="Text 6"/>
          <p:cNvSpPr/>
          <p:nvPr/>
        </p:nvSpPr>
        <p:spPr>
          <a:xfrm>
            <a:off x="822960" y="2057400"/>
            <a:ext cx="4892040" cy="21945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score = 95;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(score &gt;= 90)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System.out.println("Honor roll");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(score &gt;= 70)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System.out.println("Passing");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1" name="Shape 7"/>
          <p:cNvSpPr/>
          <p:nvPr/>
        </p:nvSpPr>
        <p:spPr>
          <a:xfrm>
            <a:off x="548640" y="4572000"/>
            <a:ext cx="5440680" cy="1188720"/>
          </a:xfrm>
          <a:prstGeom prst="roundRect">
            <a:avLst>
              <a:gd name="adj" fmla="val 9231"/>
            </a:avLst>
          </a:prstGeom>
          <a:solidFill>
            <a:srgbClr val="1F2B28"/>
          </a:solidFill>
          <a:ln w="12700">
            <a:solidFill>
              <a:srgbClr val="1F2B28"/>
            </a:solidFill>
            <a:prstDash val="solid"/>
          </a:ln>
        </p:spPr>
      </p:sp>
      <p:sp>
        <p:nvSpPr>
          <p:cNvPr id="12" name="Text 8"/>
          <p:cNvSpPr/>
          <p:nvPr/>
        </p:nvSpPr>
        <p:spPr>
          <a:xfrm>
            <a:off x="822960" y="47091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983480"/>
            <a:ext cx="489204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Honor roll</a:t>
            </a:r>
            <a:endParaRPr lang="en-US" sz="2000" dirty="0"/>
          </a:p>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Passing</a:t>
            </a:r>
            <a:endParaRPr lang="en-US" sz="2000" dirty="0"/>
          </a:p>
        </p:txBody>
      </p:sp>
      <p:sp>
        <p:nvSpPr>
          <p:cNvPr id="14" name="Shape 10"/>
          <p:cNvSpPr/>
          <p:nvPr/>
        </p:nvSpPr>
        <p:spPr>
          <a:xfrm>
            <a:off x="6199632" y="1554480"/>
            <a:ext cx="5440680" cy="2880360"/>
          </a:xfrm>
          <a:prstGeom prst="roundRect">
            <a:avLst>
              <a:gd name="adj" fmla="val 3810"/>
            </a:avLst>
          </a:prstGeom>
          <a:solidFill>
            <a:srgbClr val="EEF3F1"/>
          </a:solidFill>
          <a:ln w="12700">
            <a:solidFill>
              <a:srgbClr val="E6E1D6"/>
            </a:solidFill>
            <a:prstDash val="solid"/>
          </a:ln>
        </p:spPr>
      </p:sp>
      <p:sp>
        <p:nvSpPr>
          <p:cNvPr id="15" name="Text 11"/>
          <p:cNvSpPr/>
          <p:nvPr/>
        </p:nvSpPr>
        <p:spPr>
          <a:xfrm>
            <a:off x="6473952"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ONE IF-ELSE</a:t>
            </a:r>
            <a:endParaRPr lang="en-US" sz="1050" dirty="0"/>
          </a:p>
        </p:txBody>
      </p:sp>
      <p:sp>
        <p:nvSpPr>
          <p:cNvPr id="16" name="Text 12"/>
          <p:cNvSpPr/>
          <p:nvPr/>
        </p:nvSpPr>
        <p:spPr>
          <a:xfrm>
            <a:off x="6473952" y="2057400"/>
            <a:ext cx="4892040" cy="21945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score = 95;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if (score &gt;= 90)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System.out.println("Honor roll");</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System.out.println("Passing");</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p:txBody>
      </p:sp>
      <p:sp>
        <p:nvSpPr>
          <p:cNvPr id="17" name="Shape 13"/>
          <p:cNvSpPr/>
          <p:nvPr/>
        </p:nvSpPr>
        <p:spPr>
          <a:xfrm>
            <a:off x="6199632" y="4572000"/>
            <a:ext cx="5440680" cy="1188720"/>
          </a:xfrm>
          <a:prstGeom prst="roundRect">
            <a:avLst>
              <a:gd name="adj" fmla="val 9231"/>
            </a:avLst>
          </a:prstGeom>
          <a:solidFill>
            <a:srgbClr val="1F2B28"/>
          </a:solidFill>
          <a:ln w="12700">
            <a:solidFill>
              <a:srgbClr val="1F2B28"/>
            </a:solidFill>
            <a:prstDash val="solid"/>
          </a:ln>
        </p:spPr>
      </p:sp>
      <p:sp>
        <p:nvSpPr>
          <p:cNvPr id="18" name="Text 14"/>
          <p:cNvSpPr/>
          <p:nvPr/>
        </p:nvSpPr>
        <p:spPr>
          <a:xfrm>
            <a:off x="6473952" y="470916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73952" y="4983480"/>
            <a:ext cx="4892040" cy="68580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Honor roll</a:t>
            </a:r>
            <a:endParaRPr lang="en-US" sz="2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value on only one path</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Java checks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every path</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including the one where a one-way if body is skipped.</a:t>
            </a:r>
            <a:endParaRPr lang="en-US" sz="1800" dirty="0"/>
          </a:p>
        </p:txBody>
      </p:sp>
      <p:sp>
        <p:nvSpPr>
          <p:cNvPr id="11" name="Shape 6"/>
          <p:cNvSpPr/>
          <p:nvPr/>
        </p:nvSpPr>
        <p:spPr>
          <a:xfrm>
            <a:off x="548640" y="2788920"/>
            <a:ext cx="5440680" cy="2121408"/>
          </a:xfrm>
          <a:prstGeom prst="roundRect">
            <a:avLst>
              <a:gd name="adj" fmla="val 5172"/>
            </a:avLst>
          </a:prstGeom>
          <a:solidFill>
            <a:srgbClr val="EEF3F1"/>
          </a:solidFill>
          <a:ln w="12700">
            <a:solidFill>
              <a:srgbClr val="E6E1D6"/>
            </a:solidFill>
            <a:prstDash val="solid"/>
          </a:ln>
        </p:spPr>
      </p:sp>
      <p:sp>
        <p:nvSpPr>
          <p:cNvPr id="12" name="Text 7"/>
          <p:cNvSpPr/>
          <p:nvPr/>
        </p:nvSpPr>
        <p:spPr>
          <a:xfrm>
            <a:off x="822960" y="297180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DOES NOT COMPILE</a:t>
            </a:r>
            <a:endParaRPr lang="en-US" sz="1050" dirty="0"/>
          </a:p>
        </p:txBody>
      </p:sp>
      <p:sp>
        <p:nvSpPr>
          <p:cNvPr id="13" name="Text 8"/>
          <p:cNvSpPr/>
          <p:nvPr/>
        </p:nvSpPr>
        <p:spPr>
          <a:xfrm>
            <a:off x="822960" y="3291840"/>
            <a:ext cx="4892040" cy="1435608"/>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age = 16;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ticket;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(age &gt;= 13)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ticket = "teen";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System.out.println(ticket);</a:t>
            </a:r>
            <a:endParaRPr lang="en-US" sz="1500" dirty="0"/>
          </a:p>
        </p:txBody>
      </p:sp>
      <p:sp>
        <p:nvSpPr>
          <p:cNvPr id="14" name="Shape 9"/>
          <p:cNvSpPr/>
          <p:nvPr/>
        </p:nvSpPr>
        <p:spPr>
          <a:xfrm>
            <a:off x="548640" y="5029200"/>
            <a:ext cx="5440680" cy="1051560"/>
          </a:xfrm>
          <a:prstGeom prst="roundRect">
            <a:avLst>
              <a:gd name="adj" fmla="val 10435"/>
            </a:avLst>
          </a:prstGeom>
          <a:solidFill>
            <a:srgbClr val="1F2B28"/>
          </a:solidFill>
          <a:ln w="12700">
            <a:solidFill>
              <a:srgbClr val="1F2B28"/>
            </a:solidFill>
            <a:prstDash val="solid"/>
          </a:ln>
        </p:spPr>
      </p:sp>
      <p:sp>
        <p:nvSpPr>
          <p:cNvPr id="15" name="Text 10"/>
          <p:cNvSpPr/>
          <p:nvPr/>
        </p:nvSpPr>
        <p:spPr>
          <a:xfrm>
            <a:off x="822960" y="5166360"/>
            <a:ext cx="27432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6" name="Text 11"/>
          <p:cNvSpPr/>
          <p:nvPr/>
        </p:nvSpPr>
        <p:spPr>
          <a:xfrm>
            <a:off x="822960" y="5486400"/>
            <a:ext cx="4892040" cy="502920"/>
          </a:xfrm>
          <a:prstGeom prst="rect">
            <a:avLst/>
          </a:prstGeom>
          <a:noFill/>
          <a:ln/>
        </p:spPr>
        <p:txBody>
          <a:bodyPr wrap="square" lIns="0" tIns="0" rIns="0" bIns="0" rtlCol="0" anchor="t"/>
          <a:lstStyle/>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variable ticket might not</a:t>
            </a:r>
            <a:endParaRPr lang="en-US" sz="1500" dirty="0"/>
          </a:p>
          <a:p>
            <a:pPr indent="0" marL="0">
              <a:buNone/>
            </a:pPr>
            <a:r>
              <a:rPr lang="en-US" sz="1500" dirty="0">
                <a:solidFill>
                  <a:srgbClr val="E9F7F2"/>
                </a:solidFill>
                <a:latin typeface="Atkinson Hyperlegible Mono" pitchFamily="34" charset="0"/>
                <a:ea typeface="Atkinson Hyperlegible Mono" pitchFamily="34" charset="-122"/>
                <a:cs typeface="Atkinson Hyperlegible Mono" pitchFamily="34" charset="-120"/>
              </a:rPr>
              <a:t>have been initialized</a:t>
            </a:r>
            <a:endParaRPr lang="en-US" sz="1500" dirty="0"/>
          </a:p>
        </p:txBody>
      </p:sp>
      <p:sp>
        <p:nvSpPr>
          <p:cNvPr id="17" name="Shape 12"/>
          <p:cNvSpPr/>
          <p:nvPr/>
        </p:nvSpPr>
        <p:spPr>
          <a:xfrm>
            <a:off x="6199632" y="2788920"/>
            <a:ext cx="5440680" cy="2743200"/>
          </a:xfrm>
          <a:prstGeom prst="roundRect">
            <a:avLst>
              <a:gd name="adj" fmla="val 4000"/>
            </a:avLst>
          </a:prstGeom>
          <a:solidFill>
            <a:srgbClr val="EEF3F1"/>
          </a:solidFill>
          <a:ln w="12700">
            <a:solidFill>
              <a:srgbClr val="E6E1D6"/>
            </a:solidFill>
            <a:prstDash val="solid"/>
          </a:ln>
        </p:spPr>
      </p:sp>
      <p:sp>
        <p:nvSpPr>
          <p:cNvPr id="18" name="Text 13"/>
          <p:cNvSpPr/>
          <p:nvPr/>
        </p:nvSpPr>
        <p:spPr>
          <a:xfrm>
            <a:off x="6473952" y="297180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FIXED: EVERY PATH SETS IT</a:t>
            </a:r>
            <a:endParaRPr lang="en-US" sz="1050" dirty="0"/>
          </a:p>
        </p:txBody>
      </p:sp>
      <p:sp>
        <p:nvSpPr>
          <p:cNvPr id="19" name="Text 14"/>
          <p:cNvSpPr/>
          <p:nvPr/>
        </p:nvSpPr>
        <p:spPr>
          <a:xfrm>
            <a:off x="6473952" y="3291840"/>
            <a:ext cx="4892040" cy="205740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age = 16;</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String ticket;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(age &gt;= 13)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ticket = "teen";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ticket = "child";</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System.out.println(ticket);</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Does the shop open?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output of each version. Why are they different?</a:t>
            </a:r>
            <a:endParaRPr lang="en-US" sz="2200" dirty="0"/>
          </a:p>
        </p:txBody>
      </p:sp>
      <p:sp>
        <p:nvSpPr>
          <p:cNvPr id="12" name="Shape 8"/>
          <p:cNvSpPr/>
          <p:nvPr/>
        </p:nvSpPr>
        <p:spPr>
          <a:xfrm>
            <a:off x="868680" y="2971800"/>
            <a:ext cx="5120640" cy="3017520"/>
          </a:xfrm>
          <a:prstGeom prst="roundRect">
            <a:avLst>
              <a:gd name="adj" fmla="val 3636"/>
            </a:avLst>
          </a:prstGeom>
          <a:solidFill>
            <a:srgbClr val="EEF3F1"/>
          </a:solidFill>
          <a:ln w="12700">
            <a:solidFill>
              <a:srgbClr val="E6E1D6"/>
            </a:solidFill>
            <a:prstDash val="solid"/>
          </a:ln>
        </p:spPr>
      </p:sp>
      <p:sp>
        <p:nvSpPr>
          <p:cNvPr id="13" name="Text 9"/>
          <p:cNvSpPr/>
          <p:nvPr/>
        </p:nvSpPr>
        <p:spPr>
          <a:xfrm>
            <a:off x="114300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VERSION A</a:t>
            </a:r>
            <a:endParaRPr lang="en-US" sz="1050" dirty="0"/>
          </a:p>
        </p:txBody>
      </p:sp>
      <p:sp>
        <p:nvSpPr>
          <p:cNvPr id="14" name="Text 10"/>
          <p:cNvSpPr/>
          <p:nvPr/>
        </p:nvSpPr>
        <p:spPr>
          <a:xfrm>
            <a:off x="1143000" y="3474720"/>
            <a:ext cx="4572000" cy="23317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coins =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(coins &lt; 10)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coins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(coins &gt;= 10)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System.out.println("Shop open");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System.out.println(coins);</a:t>
            </a:r>
            <a:endParaRPr lang="en-US" sz="1500" dirty="0"/>
          </a:p>
        </p:txBody>
      </p:sp>
      <p:sp>
        <p:nvSpPr>
          <p:cNvPr id="15" name="Shape 11"/>
          <p:cNvSpPr/>
          <p:nvPr/>
        </p:nvSpPr>
        <p:spPr>
          <a:xfrm>
            <a:off x="6217920" y="2971800"/>
            <a:ext cx="5120640" cy="3017520"/>
          </a:xfrm>
          <a:prstGeom prst="roundRect">
            <a:avLst>
              <a:gd name="adj" fmla="val 3636"/>
            </a:avLst>
          </a:prstGeom>
          <a:solidFill>
            <a:srgbClr val="EEF3F1"/>
          </a:solidFill>
          <a:ln w="12700">
            <a:solidFill>
              <a:srgbClr val="E6E1D6"/>
            </a:solidFill>
            <a:prstDash val="solid"/>
          </a:ln>
        </p:spPr>
      </p:sp>
      <p:sp>
        <p:nvSpPr>
          <p:cNvPr id="16" name="Text 12"/>
          <p:cNvSpPr/>
          <p:nvPr/>
        </p:nvSpPr>
        <p:spPr>
          <a:xfrm>
            <a:off x="6492240" y="3154680"/>
            <a:ext cx="45720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VERSION B</a:t>
            </a:r>
            <a:endParaRPr lang="en-US" sz="1050" dirty="0"/>
          </a:p>
        </p:txBody>
      </p:sp>
      <p:sp>
        <p:nvSpPr>
          <p:cNvPr id="17" name="Text 13"/>
          <p:cNvSpPr/>
          <p:nvPr/>
        </p:nvSpPr>
        <p:spPr>
          <a:xfrm>
            <a:off x="6492240" y="3474720"/>
            <a:ext cx="4572000" cy="23317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coins = 8;</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if (coins &lt; 10)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coins += 5;</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else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System.out.println("Shop open");</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System.out.println(coins);</a:t>
            </a:r>
            <a:endParaRPr lang="en-US" sz="15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Selection statement</a:t>
            </a:r>
            <a:endParaRPr lang="en-US" sz="2200" dirty="0"/>
          </a:p>
        </p:txBody>
      </p:sp>
      <p:sp>
        <p:nvSpPr>
          <p:cNvPr id="10" name="Text 6"/>
          <p:cNvSpPr/>
          <p:nvPr/>
        </p:nvSpPr>
        <p:spPr>
          <a:xfrm>
            <a:off x="86868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Changes the flow of control based on a Boolean expression.</a:t>
            </a:r>
            <a:endParaRPr lang="en-US" sz="17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Condition</a:t>
            </a:r>
            <a:endParaRPr lang="en-US" sz="2200" dirty="0"/>
          </a:p>
        </p:txBody>
      </p:sp>
      <p:sp>
        <p:nvSpPr>
          <p:cNvPr id="13" name="Text 9"/>
          <p:cNvSpPr/>
          <p:nvPr/>
        </p:nvSpPr>
        <p:spPr>
          <a:xfrm>
            <a:off x="461772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Boolean expression in parentheses after if.</a:t>
            </a:r>
            <a:endParaRPr lang="en-US" sz="17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Body</a:t>
            </a:r>
            <a:endParaRPr lang="en-US" sz="2200" dirty="0"/>
          </a:p>
        </p:txBody>
      </p:sp>
      <p:sp>
        <p:nvSpPr>
          <p:cNvPr id="16" name="Text 12"/>
          <p:cNvSpPr/>
          <p:nvPr/>
        </p:nvSpPr>
        <p:spPr>
          <a:xfrm>
            <a:off x="8366760" y="246888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statement or block an if or else controls.</a:t>
            </a:r>
            <a:endParaRPr lang="en-US" sz="1700" dirty="0"/>
          </a:p>
        </p:txBody>
      </p:sp>
      <p:sp>
        <p:nvSpPr>
          <p:cNvPr id="17" name="Shape 13"/>
          <p:cNvSpPr/>
          <p:nvPr/>
        </p:nvSpPr>
        <p:spPr>
          <a:xfrm>
            <a:off x="548640" y="3840480"/>
            <a:ext cx="3520440" cy="2011680"/>
          </a:xfrm>
          <a:prstGeom prst="roundRect">
            <a:avLst>
              <a:gd name="adj" fmla="val 9091"/>
            </a:avLst>
          </a:prstGeom>
          <a:solidFill>
            <a:srgbClr val="FFF1DD"/>
          </a:solidFill>
          <a:ln w="12700">
            <a:solidFill>
              <a:srgbClr val="FFF1DD"/>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Block</a:t>
            </a:r>
            <a:endParaRPr lang="en-US" sz="2200" dirty="0"/>
          </a:p>
        </p:txBody>
      </p:sp>
      <p:sp>
        <p:nvSpPr>
          <p:cNvPr id="19" name="Text 15"/>
          <p:cNvSpPr/>
          <p:nvPr/>
        </p:nvSpPr>
        <p:spPr>
          <a:xfrm>
            <a:off x="86868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Statements between braces that run, or are skipped, together.</a:t>
            </a:r>
            <a:endParaRPr lang="en-US" sz="1700" dirty="0"/>
          </a:p>
        </p:txBody>
      </p:sp>
      <p:sp>
        <p:nvSpPr>
          <p:cNvPr id="20" name="Shape 16"/>
          <p:cNvSpPr/>
          <p:nvPr/>
        </p:nvSpPr>
        <p:spPr>
          <a:xfrm>
            <a:off x="4297680" y="3840480"/>
            <a:ext cx="3520440" cy="2011680"/>
          </a:xfrm>
          <a:prstGeom prst="roundRect">
            <a:avLst>
              <a:gd name="adj" fmla="val 9091"/>
            </a:avLst>
          </a:prstGeom>
          <a:solidFill>
            <a:srgbClr val="F0E9FF"/>
          </a:solidFill>
          <a:ln w="12700">
            <a:solidFill>
              <a:srgbClr val="F0E9FF"/>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One-way selection</a:t>
            </a:r>
            <a:endParaRPr lang="en-US" sz="2200" dirty="0"/>
          </a:p>
        </p:txBody>
      </p:sp>
      <p:sp>
        <p:nvSpPr>
          <p:cNvPr id="22" name="Text 18"/>
          <p:cNvSpPr/>
          <p:nvPr/>
        </p:nvSpPr>
        <p:spPr>
          <a:xfrm>
            <a:off x="461772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if: its body runs only when the condition is true.</a:t>
            </a:r>
            <a:endParaRPr lang="en-US" sz="17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Two-way selection</a:t>
            </a:r>
            <a:endParaRPr lang="en-US" sz="2200" dirty="0"/>
          </a:p>
        </p:txBody>
      </p:sp>
      <p:sp>
        <p:nvSpPr>
          <p:cNvPr id="25" name="Text 21"/>
          <p:cNvSpPr/>
          <p:nvPr/>
        </p:nvSpPr>
        <p:spPr>
          <a:xfrm>
            <a:off x="8366760" y="4709160"/>
            <a:ext cx="2926080" cy="96012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An if-else: exactly one of its two bodies runs.</a:t>
            </a:r>
            <a:endParaRPr lang="en-US" sz="17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One way or two?</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2.3 if Statements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when you would use an if-else instead of a plain if. Use an example from a game or app.</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 one-way if can ______ its body, but an if-else always runs exactly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Fork in the Code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2.3: if Statements</dc:title>
  <dc:subject>PptxGenJS Presentation</dc:subject>
  <dc:creator>Hopper</dc:creator>
  <cp:lastModifiedBy>Hopper</cp:lastModifiedBy>
  <cp:revision>1</cp:revision>
  <dcterms:created xsi:type="dcterms:W3CDTF">2026-10-16T16:52:12Z</dcterms:created>
  <dcterms:modified xsi:type="dcterms:W3CDTF">2026-10-16T16:52:12Z</dcterms:modified>
</cp:coreProperties>
</file>