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2.2 gives Java a way to answer the yes-or-no questions that selection needs. In 2.1 students wrote decisions in words ("if it is raining"). Today they write the question itself in Java: a Boolean expression, built with a relational operator, that evaluates to true or false. No if statements yet; those are Topic 2.3. Every example today prints its true or false result with println.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pairs 2 minutes. Answers: 1 yes/no (true or false); 2 not yes/no, the answer is a number; 3 yes/no; 4 not yes/no, the answer is a name. Only questions 1 and 3 can drive a decision like "if the guess matches, say You win." Today we write those questions in Java.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Goal 5 is the one that surprises students most: == on two String objects does not compare the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two relational operators ask whether two values match.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== as "is equal to" and != as "is not equal to." Trace the code: 3 == 3 is true, 3 != 3 is false; after guess becomes 8, both flip. For the same two values, == and != always give opposite answers. Define Boolean expression: any expression Java evaluates to true or false.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math class one = means "is equal to." In Java, = is assignment from Topic 1.4. Java reads line 2 as "store 5 in lives," and the result is the int 5, which cannot go in a boolean. Fix: boolean full = lives == 5; which stores false here. Error wording can vary by Java version.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more operators compare the sizes of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reading challenge needs at least 100 pages. Test the boundary itself: exactly 100. A number is never greater or less than itself, so &gt; and &lt; are false. The "or equal" operators let the boundary count. "At least 100" includes 100, so pages &gt;= 100 is the right test. Type the angle bracket first: &gt;=, never =&gt;.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say each phrase and the operator together. Then the number line: -5 is to the right of -12, so -5 &gt; -12 is true. Students who compare the digits (12 is bigger than 5) get it backwards.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Values: false, true, false, true. The fine is for MORE than 14 days, so the right test is daysLate &gt; 14, which is false for exactly 14. daysLate &gt;= 14 would charge a fine on day 14. Last line: -3 is to the right of -10, so it is greater.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Real questions usually have a calculation inside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Relational operators come after all the arithmetic operators. Line 3: 17 % 4 is 1, and 1 == 0 is false, so 17 cookies cannot be shared evenly among 4 kids. Line 4: integer division, 17 / 4 is 4, and 4 &gt;= 4 is true. Line 6: 6.25 * 3 is 18.75, greater than 18. The number % 2 == 0 pattern tests for even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1.5: a double can carry a tiny round-off error. 1.1 + 2.2 is stored as 3.3000000000000003, so == says false even though it is 3.3 on paper. Two fixes: ask whether the values are very close with Math.abs, or keep exact amounts (like money in cents) in int variables.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boolean variable can hold the result of a comparison.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 2 asks 25 &lt; 20 once, at that moment, and stores false. Line 3 drains the battery to 15, but nothing re-asks the question, so line 4 still prints false. Line 5 writes the comparison right there, so it is worked out now with 15: true. Good names read like yes-or-no questions: low, isTeen, passed.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+ comes before &lt;. So Java joins "Low: " + 15 into the String "Low: 15" first, then is asked whether a String is less than 20. That cannot compile. Parentheses make Java finish the comparison first. A stored boolean, or a method call like equals, needs no extra parentheses.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Strings are objects, so == does something different with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new makes its own String object. a and b refer to two different objects that hold the same characters, like two copies of the same book. == asks "same object?" and says false. equals looks inside and says true. Never use == to compare the text of two Strings. Topic 2.6 comes back to comparing references.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size operators do not work on Strings at all; x &lt; y is a compile error. compareTo from Topic 1.15 returns an int: negative if x comes first, zero if equal, positive if x comes after. Compare that int with 0 to get a boolean. Line 5 is different: length() returns an int, so &lt; compares two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Output: true, false, false. Line 3 stores the answer true. Line 4 makes typed refer to a new object, but match is not re-asked, so line 5 prints true. Line 6: two different objects, so == is false. Line 7: equals is case-sensitive, so "tiger" and "Tiger" differ: false. The wrong tool is line 6: == on two Strings compares references, so it can say false even when the text matches.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have a student give a one-line Java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explain using the sentence starter; cold-call two pairs. Listen for: == compares values for primitives, but references for objects like String, so equals is the tool for text. Then hand out the True or False?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2  ·  TOPIC 2.2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True or False?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Boolean expressions and relational operators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2.2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Yes, no, or something else?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Which of these questions can only be answered yes or no?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583680" cy="2697480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88720" y="3200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GAME ASKS…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188720" y="3520440"/>
            <a:ext cx="6035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1.  Is the guess equal to the secret number?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2.  How many lives are left?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3.  Is the temperature below 0?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4.  What is the player's name?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7772400" y="3154680"/>
            <a:ext cx="3566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Talk with a partner. Which questions could a program use to decide what to do next?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can…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417320" y="1600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Use == and != to ask whether two values are the same, and predict true or false.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5486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417320" y="246888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Use &lt;, &gt;, &lt;=, and &gt;= to compare numbers, including values right on the boundary.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417320" y="33375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 out a comparison that contains arithmetic: the arithmetic happens first.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206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1417320" y="42062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Store a true-or-false answer in a boolean variable and print it.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0749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5074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41732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Explain why == compares references for Strings, and use equals and compareTo.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Same or different?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comparison answers true or false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120640" cy="2103120"/>
          </a:xfrm>
          <a:prstGeom prst="roundRect">
            <a:avLst>
              <a:gd name="adj" fmla="val 8696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3794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relational operator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compares two values and produces a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boolean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An expression that evaluates to true or false is a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Boolean expression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7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886200"/>
          <a:ext cx="51206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29184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Operator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Read it as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a == b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 is equal to b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a != b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 is not equal to b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Shape 6"/>
          <p:cNvSpPr/>
          <p:nvPr/>
        </p:nvSpPr>
        <p:spPr>
          <a:xfrm>
            <a:off x="5943600" y="1554480"/>
            <a:ext cx="5696712" cy="2606040"/>
          </a:xfrm>
          <a:prstGeom prst="roundRect">
            <a:avLst>
              <a:gd name="adj" fmla="val 421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7"/>
          <p:cNvSpPr/>
          <p:nvPr/>
        </p:nvSpPr>
        <p:spPr>
          <a:xfrm>
            <a:off x="6217920" y="1737360"/>
            <a:ext cx="5148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CHECKING A GUESS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217920" y="2057400"/>
            <a:ext cx="514807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guess = 3;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secret = 3;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System.out.println(guess == secret);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System.out.println(guess != secret);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guess = 8;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System.out.println(guess == secret);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System.out.println(guess != secret);</a:t>
            </a:r>
            <a:endParaRPr lang="en-US" sz="1600" dirty="0"/>
          </a:p>
        </p:txBody>
      </p:sp>
      <p:sp>
        <p:nvSpPr>
          <p:cNvPr id="15" name="Shape 9"/>
          <p:cNvSpPr/>
          <p:nvPr/>
        </p:nvSpPr>
        <p:spPr>
          <a:xfrm>
            <a:off x="5943600" y="4297680"/>
            <a:ext cx="5696712" cy="1737360"/>
          </a:xfrm>
          <a:prstGeom prst="roundRect">
            <a:avLst>
              <a:gd name="adj" fmla="val 631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6217920" y="44348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6217920" y="4709160"/>
            <a:ext cx="514807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One = stores. Two == asks.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Writing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=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when you mean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==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the most common slip of the day. Java doesn't guess what you meant.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5440680" cy="1463040"/>
          </a:xfrm>
          <a:prstGeom prst="roundRect">
            <a:avLst>
              <a:gd name="adj" fmla="val 75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71800"/>
            <a:ext cx="4892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DOES NOT COMPILE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9184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lives = 3;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full = lives = 5;</a:t>
            </a:r>
            <a:endParaRPr lang="en-US" sz="1800" dirty="0"/>
          </a:p>
        </p:txBody>
      </p:sp>
      <p:sp>
        <p:nvSpPr>
          <p:cNvPr id="14" name="Shape 9"/>
          <p:cNvSpPr/>
          <p:nvPr/>
        </p:nvSpPr>
        <p:spPr>
          <a:xfrm>
            <a:off x="548640" y="4434840"/>
            <a:ext cx="5440680" cy="1508760"/>
          </a:xfrm>
          <a:prstGeom prst="roundRect">
            <a:avLst>
              <a:gd name="adj" fmla="val 7273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822960" y="45720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822960" y="489204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incompatible types: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cannot be converted to boolean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6199632" y="2788920"/>
            <a:ext cx="5440680" cy="1783080"/>
          </a:xfrm>
          <a:prstGeom prst="roundRect">
            <a:avLst>
              <a:gd name="adj" fmla="val 615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473952" y="2971800"/>
            <a:ext cx="4892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FIXED: ASK, DON'T STORE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6473952" y="3291840"/>
            <a:ext cx="4892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lives = 3;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full = lives == 5;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System.out.println(full);</a:t>
            </a:r>
            <a:endParaRPr lang="en-US" sz="1800" dirty="0"/>
          </a:p>
        </p:txBody>
      </p:sp>
      <p:sp>
        <p:nvSpPr>
          <p:cNvPr id="20" name="Shape 15"/>
          <p:cNvSpPr/>
          <p:nvPr/>
        </p:nvSpPr>
        <p:spPr>
          <a:xfrm>
            <a:off x="6199632" y="4709160"/>
            <a:ext cx="5440680" cy="868680"/>
          </a:xfrm>
          <a:prstGeom prst="roundRect">
            <a:avLst>
              <a:gd name="adj" fmla="val 12632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6473952" y="48463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6473952" y="512064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Bigger or smaller?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boundary is where they disagree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51206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65760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Operator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True when the left value is…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&lt;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smaller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&gt;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larger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&lt;=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smaller or the same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&gt;=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larger or the same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548640" y="4526280"/>
            <a:ext cx="5120640" cy="1463040"/>
          </a:xfrm>
          <a:prstGeom prst="roundRect">
            <a:avLst>
              <a:gd name="adj" fmla="val 12500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0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782312"/>
            <a:ext cx="566928" cy="56692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600200" y="4663440"/>
            <a:ext cx="3794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These four work on numbers. Only the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"or equal"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versions are true when the two values are the same.</a:t>
            </a:r>
            <a:endParaRPr lang="en-US" sz="1700" dirty="0"/>
          </a:p>
        </p:txBody>
      </p:sp>
      <p:sp>
        <p:nvSpPr>
          <p:cNvPr id="12" name="Shape 6"/>
          <p:cNvSpPr/>
          <p:nvPr/>
        </p:nvSpPr>
        <p:spPr>
          <a:xfrm>
            <a:off x="5943600" y="1554480"/>
            <a:ext cx="5696712" cy="2377440"/>
          </a:xfrm>
          <a:prstGeom prst="roundRect">
            <a:avLst>
              <a:gd name="adj" fmla="val 4615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7"/>
          <p:cNvSpPr/>
          <p:nvPr/>
        </p:nvSpPr>
        <p:spPr>
          <a:xfrm>
            <a:off x="6217920" y="1737360"/>
            <a:ext cx="5148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EXACTLY ON THE LINE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217920" y="2057400"/>
            <a:ext cx="514807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pages = 100;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System.out.println(pages &gt; 100);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System.out.println(pages &gt;= 100);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System.out.println(pages &lt; 100);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System.out.println(pages &lt;= 100);</a:t>
            </a:r>
            <a:endParaRPr lang="en-US" sz="1700" dirty="0"/>
          </a:p>
        </p:txBody>
      </p:sp>
      <p:sp>
        <p:nvSpPr>
          <p:cNvPr id="15" name="Shape 9"/>
          <p:cNvSpPr/>
          <p:nvPr/>
        </p:nvSpPr>
        <p:spPr>
          <a:xfrm>
            <a:off x="5943600" y="4114800"/>
            <a:ext cx="5696712" cy="1783080"/>
          </a:xfrm>
          <a:prstGeom prst="roundRect">
            <a:avLst>
              <a:gd name="adj" fmla="val 6154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6217920" y="42519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6217920" y="4526280"/>
            <a:ext cx="51480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From words to operators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4008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920240"/>
                <a:gridCol w="118872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Words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Boundary counts?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Operator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more than, over, above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&gt;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at least, no fewer than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&gt;=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less than, under, below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&lt;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at most, no more than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&lt;=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7315200" y="1554480"/>
            <a:ext cx="4325112" cy="283464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7635240" y="178308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NEGATIVE NUMBERS</a:t>
            </a:r>
            <a:endParaRPr lang="en-US" sz="1050" dirty="0"/>
          </a:p>
        </p:txBody>
      </p:sp>
      <p:sp>
        <p:nvSpPr>
          <p:cNvPr id="11" name="Shape 6"/>
          <p:cNvSpPr/>
          <p:nvPr/>
        </p:nvSpPr>
        <p:spPr>
          <a:xfrm>
            <a:off x="7680960" y="2971800"/>
            <a:ext cx="3611880" cy="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headEnd type="triangle"/>
            <a:tailEnd type="triangle"/>
          </a:ln>
        </p:spPr>
      </p:sp>
      <p:sp>
        <p:nvSpPr>
          <p:cNvPr id="12" name="Shape 7"/>
          <p:cNvSpPr/>
          <p:nvPr/>
        </p:nvSpPr>
        <p:spPr>
          <a:xfrm>
            <a:off x="8001000" y="2834640"/>
            <a:ext cx="0" cy="27432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7635240" y="315468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-12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9738360" y="2834640"/>
            <a:ext cx="0" cy="27432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9372600" y="315468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-5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10972800" y="2834640"/>
            <a:ext cx="0" cy="27432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10607040" y="315468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7635240" y="365760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-5 &gt; -12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true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: -5 is farther right.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548640" y="4709160"/>
            <a:ext cx="11094415" cy="1234440"/>
          </a:xfrm>
          <a:prstGeom prst="roundRect">
            <a:avLst>
              <a:gd name="adj" fmla="val 14815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20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965192"/>
            <a:ext cx="566928" cy="56692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600200" y="4846320"/>
            <a:ext cx="976853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Type the angle bracket first: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&gt;=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and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&lt;=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Java has no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=&gt;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or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=&lt;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operator, and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&gt; =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with a space won't compile either.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Is the book overdue enough?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library fines books more than 14 days late. Write each value.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5120640" cy="868680"/>
          </a:xfrm>
          <a:prstGeom prst="roundRect">
            <a:avLst>
              <a:gd name="adj" fmla="val 12632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daysLate = 14;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868680" y="406908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Which expression is the right test for a fine? </a:t>
            </a:r>
            <a:pPr indent="0" marL="0">
              <a:buNone/>
            </a:pPr>
            <a:r>
              <a:rPr lang="en-US" sz="19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Why?</a:t>
            </a:r>
            <a:endParaRPr lang="en-US" sz="1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2971800"/>
          <a:ext cx="502920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8288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Expression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Value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daysLate &gt; 14</a:t>
                      </a:r>
                      <a:endParaRPr lang="en-US" sz="19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daysLate &gt;= 14</a:t>
                      </a:r>
                      <a:endParaRPr lang="en-US" sz="19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daysLate != 14</a:t>
                      </a:r>
                      <a:endParaRPr lang="en-US" sz="19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-3 &gt; -10</a:t>
                      </a:r>
                      <a:endParaRPr lang="en-US" sz="19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Math first, then compare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Arithmetic happens before comparison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126480" cy="2697480"/>
          </a:xfrm>
          <a:prstGeom prst="roundRect">
            <a:avLst>
              <a:gd name="adj" fmla="val 406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577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SHARING AND BUYING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577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cookies = 17;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kids = 4;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System.out.println(cookies % kids == 0);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System.out.println(cookies / kids &gt;= 4);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price = 6.25;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System.out.println(price * 3 &gt; 18);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48640" y="4434840"/>
            <a:ext cx="6126480" cy="1508760"/>
          </a:xfrm>
          <a:prstGeom prst="roundRect">
            <a:avLst>
              <a:gd name="adj" fmla="val 7273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5720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846320"/>
            <a:ext cx="5577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903720" y="1554480"/>
          <a:ext cx="4736592" cy="914400"/>
        </p:xfrm>
        <a:graphic>
          <a:graphicData uri="http://schemas.openxmlformats.org/drawingml/2006/table">
            <a:tbl>
              <a:tblPr/>
              <a:tblGrid>
                <a:gridCol w="2240280"/>
                <a:gridCol w="249631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Arithmetic first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Then compare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17 % 4 -&gt; 1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 == 0 -&gt; false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17 / 4 -&gt; 4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4 &gt;= 4 -&gt; true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6.25 * 3 -&gt; 18.75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18.75 &gt; 18 -&gt; true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hape 10"/>
          <p:cNvSpPr/>
          <p:nvPr/>
        </p:nvSpPr>
        <p:spPr>
          <a:xfrm>
            <a:off x="6903720" y="4023360"/>
            <a:ext cx="4736592" cy="1920240"/>
          </a:xfrm>
          <a:prstGeom prst="roundRect">
            <a:avLst>
              <a:gd name="adj" fmla="val 9524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6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040" y="4279392"/>
            <a:ext cx="566928" cy="5669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955280" y="4160520"/>
            <a:ext cx="341071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number is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even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when</a:t>
            </a:r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 % 2 == 0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true. The whole expression is still one boolean.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== on double results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==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compares the value Java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actually stored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A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can be a tiny bit off.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7360920" cy="2103120"/>
          </a:xfrm>
          <a:prstGeom prst="roundRect">
            <a:avLst>
              <a:gd name="adj" fmla="val 5217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71800"/>
            <a:ext cx="6812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total = 1.1 + 2.2;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System.out.println(total);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System.out.println(total == 3.3);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System.out.println(Math.abs(total - 3.3) &lt; 0.000001);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8138160" y="2788920"/>
            <a:ext cx="3502152" cy="2103120"/>
          </a:xfrm>
          <a:prstGeom prst="roundRect">
            <a:avLst>
              <a:gd name="adj" fmla="val 5217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8412480" y="2926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8412480" y="3200400"/>
            <a:ext cx="2953512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3.3000000000000003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</p:txBody>
      </p:sp>
      <p:sp>
        <p:nvSpPr>
          <p:cNvPr id="16" name="Text 11"/>
          <p:cNvSpPr/>
          <p:nvPr/>
        </p:nvSpPr>
        <p:spPr>
          <a:xfrm>
            <a:off x="548640" y="512064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Safer: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ask "very close?" with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Math.abs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or keep exact amounts, like cents, in an 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Storing the answer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boolean holds the answer, not the question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669280" cy="2514600"/>
          </a:xfrm>
          <a:prstGeom prst="roundRect">
            <a:avLst>
              <a:gd name="adj" fmla="val 436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BATTERY CHECK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120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battery = 25;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low = battery &lt; 20;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battery -= 10;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System.out.println(low);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System.out.println(battery &lt; 20);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4251960"/>
            <a:ext cx="5669280" cy="1143000"/>
          </a:xfrm>
          <a:prstGeom prst="roundRect">
            <a:avLst>
              <a:gd name="adj" fmla="val 96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3891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66344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0" y="1554480"/>
          <a:ext cx="5056632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920240"/>
                <a:gridCol w="2039112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Line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battery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low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25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2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25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15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hape 10"/>
          <p:cNvSpPr/>
          <p:nvPr/>
        </p:nvSpPr>
        <p:spPr>
          <a:xfrm>
            <a:off x="6583680" y="3977640"/>
            <a:ext cx="5056632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6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4233672"/>
            <a:ext cx="566928" cy="5669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635240" y="4114800"/>
            <a:ext cx="373075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Java evaluates the comparison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once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when it is assigned. The variable changes only if you assign to it again.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Labels need parentheses around a comparison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+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happens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before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any relational operator. Java follows operator order, not what you meant.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43200"/>
            <a:ext cx="7315200" cy="1463040"/>
          </a:xfrm>
          <a:prstGeom prst="roundRect">
            <a:avLst>
              <a:gd name="adj" fmla="val 75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26080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DOES NOT COMPILE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4612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battery = 15;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System.out.println("Low: " + battery &lt; 20);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8092440" y="2743200"/>
            <a:ext cx="3547872" cy="1463040"/>
          </a:xfrm>
          <a:prstGeom prst="roundRect">
            <a:avLst>
              <a:gd name="adj" fmla="val 75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8366760" y="288036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8366760" y="320040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bad operand types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binary operator '&lt;'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548640" y="4434840"/>
            <a:ext cx="7315200" cy="1463040"/>
          </a:xfrm>
          <a:prstGeom prst="roundRect">
            <a:avLst>
              <a:gd name="adj" fmla="val 75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822960" y="4617720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FIXED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822960" y="493776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battery = 15;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System.out.println("Low: " + (battery &lt; 20));</a:t>
            </a:r>
            <a:endParaRPr lang="en-US" sz="1600" dirty="0"/>
          </a:p>
        </p:txBody>
      </p:sp>
      <p:sp>
        <p:nvSpPr>
          <p:cNvPr id="20" name="Shape 15"/>
          <p:cNvSpPr/>
          <p:nvPr/>
        </p:nvSpPr>
        <p:spPr>
          <a:xfrm>
            <a:off x="8092440" y="4434840"/>
            <a:ext cx="3547872" cy="1463040"/>
          </a:xfrm>
          <a:prstGeom prst="roundRect">
            <a:avLst>
              <a:gd name="adj" fmla="val 75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8366760" y="45720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8366760" y="4846320"/>
            <a:ext cx="29992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Low: true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Comparing Strings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== compares references, equals compares text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852160" cy="2514600"/>
          </a:xfrm>
          <a:prstGeom prst="roundRect">
            <a:avLst>
              <a:gd name="adj" fmla="val 436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3035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a = new String("blue");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b = new String("blue");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System.out.println(a == b);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System.out.println(a.equals(b));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System.out.println(a != b);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548640" y="4251960"/>
            <a:ext cx="5852160" cy="1463040"/>
          </a:xfrm>
          <a:prstGeom prst="roundRect">
            <a:avLst>
              <a:gd name="adj" fmla="val 75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22960" y="43891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22960" y="4663440"/>
            <a:ext cx="5303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6766560" y="16459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 MEMORY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766560" y="2103120"/>
            <a:ext cx="73152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766560" y="210312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</a:t>
            </a:r>
            <a:endParaRPr lang="en-US" sz="2000" dirty="0"/>
          </a:p>
        </p:txBody>
      </p:sp>
      <p:sp>
        <p:nvSpPr>
          <p:cNvPr id="16" name="Shape 12"/>
          <p:cNvSpPr/>
          <p:nvPr/>
        </p:nvSpPr>
        <p:spPr>
          <a:xfrm>
            <a:off x="7498080" y="2423160"/>
            <a:ext cx="109728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17" name="Shape 13"/>
          <p:cNvSpPr/>
          <p:nvPr/>
        </p:nvSpPr>
        <p:spPr>
          <a:xfrm>
            <a:off x="8595360" y="2103120"/>
            <a:ext cx="2194560" cy="640080"/>
          </a:xfrm>
          <a:prstGeom prst="roundRect">
            <a:avLst>
              <a:gd name="adj" fmla="val 14286"/>
            </a:avLst>
          </a:prstGeom>
          <a:solidFill>
            <a:srgbClr val="DDF5EE"/>
          </a:solidFill>
          <a:ln w="15875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595360" y="210312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"blue"</a:t>
            </a:r>
            <a:endParaRPr lang="en-US" sz="2000" dirty="0"/>
          </a:p>
        </p:txBody>
      </p:sp>
      <p:sp>
        <p:nvSpPr>
          <p:cNvPr id="19" name="Shape 15"/>
          <p:cNvSpPr/>
          <p:nvPr/>
        </p:nvSpPr>
        <p:spPr>
          <a:xfrm>
            <a:off x="6766560" y="3246120"/>
            <a:ext cx="73152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6766560" y="324612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</a:t>
            </a:r>
            <a:endParaRPr lang="en-US" sz="2000" dirty="0"/>
          </a:p>
        </p:txBody>
      </p:sp>
      <p:sp>
        <p:nvSpPr>
          <p:cNvPr id="21" name="Shape 17"/>
          <p:cNvSpPr/>
          <p:nvPr/>
        </p:nvSpPr>
        <p:spPr>
          <a:xfrm>
            <a:off x="7498080" y="3566160"/>
            <a:ext cx="109728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22" name="Shape 18"/>
          <p:cNvSpPr/>
          <p:nvPr/>
        </p:nvSpPr>
        <p:spPr>
          <a:xfrm>
            <a:off x="8595360" y="3246120"/>
            <a:ext cx="2194560" cy="640080"/>
          </a:xfrm>
          <a:prstGeom prst="roundRect">
            <a:avLst>
              <a:gd name="adj" fmla="val 14286"/>
            </a:avLst>
          </a:prstGeom>
          <a:solidFill>
            <a:srgbClr val="DDF5EE"/>
          </a:solidFill>
          <a:ln w="15875">
            <a:solidFill>
              <a:srgbClr val="0E7C6B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8595360" y="324612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"blue"</a:t>
            </a:r>
            <a:endParaRPr lang="en-US" sz="2000" dirty="0"/>
          </a:p>
        </p:txBody>
      </p:sp>
      <p:sp>
        <p:nvSpPr>
          <p:cNvPr id="24" name="Text 20"/>
          <p:cNvSpPr/>
          <p:nvPr/>
        </p:nvSpPr>
        <p:spPr>
          <a:xfrm>
            <a:off x="8595360" y="393192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two objects, same text</a:t>
            </a:r>
            <a:endParaRPr lang="en-US" sz="1500" dirty="0"/>
          </a:p>
        </p:txBody>
      </p:sp>
      <p:sp>
        <p:nvSpPr>
          <p:cNvPr id="25" name="Shape 21"/>
          <p:cNvSpPr/>
          <p:nvPr/>
        </p:nvSpPr>
        <p:spPr>
          <a:xfrm>
            <a:off x="6766560" y="4434840"/>
            <a:ext cx="4873752" cy="1280160"/>
          </a:xfrm>
          <a:prstGeom prst="roundRect">
            <a:avLst>
              <a:gd name="adj" fmla="val 14286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26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4690872"/>
            <a:ext cx="566928" cy="566928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7818120" y="4572000"/>
            <a:ext cx="35478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For reference types, 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==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and 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!=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compare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references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Use 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equals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for text.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Alphabetical order: compareTo, then 0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400800" cy="2514600"/>
          </a:xfrm>
          <a:prstGeom prst="roundRect">
            <a:avLst>
              <a:gd name="adj" fmla="val 436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8521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x = "kiwi";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y = "mango";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System.out.println(x.compareTo(y) &lt; 0);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System.out.println(y.compareTo(x) &lt; 0);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System.out.println(x.length() &lt; y.length());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4251960"/>
            <a:ext cx="6400800" cy="1463040"/>
          </a:xfrm>
          <a:prstGeom prst="roundRect">
            <a:avLst>
              <a:gd name="adj" fmla="val 75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22960" y="43891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22960" y="4663440"/>
            <a:ext cx="5852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69480" y="1554480"/>
          <a:ext cx="4370832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359152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compareTo is…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Meaning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negative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x comes first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zero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same text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positive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x comes after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Shape 9"/>
          <p:cNvSpPr/>
          <p:nvPr/>
        </p:nvSpPr>
        <p:spPr>
          <a:xfrm>
            <a:off x="7269480" y="3977640"/>
            <a:ext cx="4370832" cy="1737360"/>
          </a:xfrm>
          <a:prstGeom prst="roundRect">
            <a:avLst>
              <a:gd name="adj" fmla="val 10526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4233672"/>
            <a:ext cx="566928" cy="56692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321040" y="4114800"/>
            <a:ext cx="304495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x &lt; y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won't compile: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bad operand types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The size operators only work on numbers.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Same password?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Write the exact output. Which line uses the wrong tool?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949440" cy="2926080"/>
          </a:xfrm>
          <a:prstGeom prst="roundRect">
            <a:avLst>
              <a:gd name="adj" fmla="val 375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64008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saved = new String("tiger");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typed = new String("tiger");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match = saved.equals(typed);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typed = new String("Tiger");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System.out.println(match);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System.out.println(saved == typed);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System.out.println(saved.equals(typed));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092440" y="2971800"/>
            <a:ext cx="3246120" cy="2926080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32004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YOUR OUTPUT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8366760" y="3977640"/>
            <a:ext cx="2697480" cy="0"/>
          </a:xfrm>
          <a:prstGeom prst="line">
            <a:avLst/>
          </a:prstGeom>
          <a:noFill/>
          <a:ln w="12700">
            <a:solidFill>
              <a:srgbClr val="868F8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8366760" y="4617720"/>
            <a:ext cx="2697480" cy="0"/>
          </a:xfrm>
          <a:prstGeom prst="line">
            <a:avLst/>
          </a:prstGeom>
          <a:noFill/>
          <a:ln w="12700">
            <a:solidFill>
              <a:srgbClr val="868F8A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66760" y="5257800"/>
            <a:ext cx="2697480" cy="0"/>
          </a:xfrm>
          <a:prstGeom prst="line">
            <a:avLst/>
          </a:prstGeom>
          <a:noFill/>
          <a:ln w="12700">
            <a:solidFill>
              <a:srgbClr val="868F8A"/>
            </a:solidFill>
            <a:prstDash val="solid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Relational operator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86868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==, !=, &lt;, &gt;, &lt;=, &gt;=: compares two values and gives a boolean.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Boolean expression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461772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expression that evaluates to true or false.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boolean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836676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primitive type with exactly two values: true and false.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Boundary value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86868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value right on the line, like exactly 100. Test it.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Even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461772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whole number with no remainder when divided by 2: n % 2 == 0.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equals</a:t>
            </a:r>
            <a:endParaRPr lang="en-US" sz="2200" dirty="0"/>
          </a:p>
        </p:txBody>
      </p:sp>
      <p:sp>
        <p:nvSpPr>
          <p:cNvPr id="25" name="Text 21"/>
          <p:cNvSpPr/>
          <p:nvPr/>
        </p:nvSpPr>
        <p:spPr>
          <a:xfrm>
            <a:off x="836676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Compares the text of two Strings. == compares references.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Ask Java a question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2.2 Boolean Expressions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828800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Explain to your partner when == gives the answer you expect, and when it doesn't.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783080" y="32461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1188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118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With int values, == compares ______, but with two Strings it compares ______, so I use ______.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1783080" y="5166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True or False?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2.2: Boolean Expressions</dc:title>
  <dc:subject>PptxGenJS Presentation</dc:subject>
  <dc:creator>Hopper</dc:creator>
  <cp:lastModifiedBy>Hopper</cp:lastModifiedBy>
  <cp:revision>1</cp:revision>
  <dcterms:created xsi:type="dcterms:W3CDTF">2026-10-16T16:41:07Z</dcterms:created>
  <dcterms:modified xsi:type="dcterms:W3CDTF">2026-10-16T16:41:07Z</dcterms:modified>
</cp:coreProperties>
</file>