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2.12 closes Unit 2. The CED asks for statement execution counts, found informally by tracing and analyzing loops, and informal run-time comparisons of iterative code. No formal notation (no Big-O); just count, and ask how the count grows.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students 2 minutes. For 10 students: A claps 10 times. B claps for every pair: 9 + 8 + ... + 1 = 45. For 20 students, A claps 20 (twice as many) but B claps 190 (more than four times). Both rules are short to say; the work they cause is very different. Today we count that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goals aloud. Every goal is about counting: how many times does a statement run?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Unit 2, every statement ran once. Loops changed that.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Trace it: the condition is checked with rep = 1, 2, 3 (true) and 4 (false). So the body runs 3 times and the condition is checked 4 times, one more than the body. Statements before and after the loop run once. Run time is how long a program takes; counting executions lets us estimate it without a stopwatch.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Initialization: once. Condition: before every pass plus the final false check, 6 times. Body and update: once per pass, 5 times each. When a question asks how many times a statement "is executed", it almost always means the body, so the answer is the number of passes.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the body runs 6 times (h is 1, 2, 4, 8, 16, 32 at the true checks) and h ends at 64. The condition is checked 7 times. The program prints 6 64. The count depends on how fast h grows, not on the number 50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Tracing 500 passes is slow. Read the count straight off the header.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 &lt; 9 from 2 gives 2 through 8: 9 - 2 = 7 values. k &lt;= 9 includes the end: 2 through 9 is 9 - 2 + 1 = 8 values. Fence posts: a 7 m fence with a post every meter needs 8 posts. Both 0 to &lt; n and 1 to &lt;= n run n times.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rules only work counting by 1. Otherwise, list the values. Up by 4: 1, 5, 9, 13, 17 (21 fails k &lt; 20), 5 passes. Down by 5: 15, 10, 5, 0 (-5 fails k &gt;= 0), 4 passes. Big steps reach the end fast, so the lists stay short.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student wanted 5 rows and got 6, because 0 through 5 including both ends is six values. Fix: r &lt; 5, or start at 1 with r &lt;= 5. Always check both ends: the first value, and the last value that still makes the condition true. Also remember a loop can run zero times: for (int k = 5; k &lt; 3; k++) never runs its body.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every statement in a loop runs on every pass.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if condition is checked on every pass: 24 times. The statement inside the if runs only on passes where the condition is true: the multiples of 4 up to 24, which is 24 / 4 = 6. The counter variables checks and hits are our measuring tools; they sit right next to the statements we want to count.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outer pass runs the whole inner loop: 6 + 6 + 6 + 6 = 4 x 6 = 24. outer++ sits in the outer body, after the inner loop, so it runs once per outer pass: 4. Find which braces a statement is directly inside before you count it. When the inner loop's length depends on the outer variable, add the inner counts pass by pass instead of multiplying.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wrong answer for the last slide is 4 + 6 = 10. Adding is right only for two loops in a row. Nested means 6 inner passes for each of the 4 outer passes, which is multiplication.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15. The inner loop starts at i, so it runs 5, 4, 3, 2, 1 times: 5 + 4 + 3 + 2 + 1 = 15. Multiplying 5 x 5 = 25 overcounts, because the inner length changes. Follow-up: what if the outer loop went to 10 and the inner to 10? 55.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answer, less work, and work that grows slower.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report true. A looks at every character no matter what: 5 looks. B stops as soon as the flag is raised (the condition uses ! and &amp;&amp; from 2.5), so it looks at p, i, z: 3 looks. For a 1,000-letter word with a z near the start, B does far less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 is the size of the input. Each time n doubles: the single loop's count doubles; the nested loop's count multiplies by 4, because both loops get twice as long and 2 x 2 = 4; the halving loop adds just 1. For small n all three are instant. As n grows, the nested loop falls further and further behind. That is informal run-time analysis.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n = 30: P runs 30, Q runs 900. n = 60: P runs 60, Q runs 3600. Doubling n doubled P but multiplied Q by 4. Q's work grows much faster. Ask: which would you rather run on a million items?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check: point to a card and have students give an example from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explain using the sentence starter; cold-call two pairs. Listen for: same inner length every pass, multiply outer passes by inner passes; inner length changes with the outer variable, add the inner counts pass by pass. Then hand out the Count Every Step puzzle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D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2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011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UNIT 2  ·  TOPIC 2.12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237744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Count Every Step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548640" y="36118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Informal run-time analysis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 rot="240000">
            <a:off x="8138160" y="1417320"/>
            <a:ext cx="3017520" cy="2148840"/>
          </a:xfrm>
          <a:prstGeom prst="roundRect">
            <a:avLst>
              <a:gd name="adj" fmla="val 12766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 rot="240000">
            <a:off x="8458200" y="1600200"/>
            <a:ext cx="2468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F7F2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TOPIC</a:t>
            </a:r>
            <a:endParaRPr lang="en-US" sz="1200" dirty="0"/>
          </a:p>
          <a:p>
            <a:pPr indent="0" marL="0">
              <a:buNone/>
            </a:pPr>
            <a:r>
              <a:rPr lang="en-US" sz="64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2.12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818120" y="4069080"/>
            <a:ext cx="502920" cy="502920"/>
          </a:xfrm>
          <a:prstGeom prst="ellipse">
            <a:avLst/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300000">
            <a:off x="8778240" y="3977640"/>
            <a:ext cx="1371600" cy="1097280"/>
          </a:xfrm>
          <a:prstGeom prst="roundRect">
            <a:avLst>
              <a:gd name="adj" fmla="val 16667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480000">
            <a:off x="10332720" y="3749040"/>
            <a:ext cx="914400" cy="868680"/>
          </a:xfrm>
          <a:prstGeom prst="roundRect">
            <a:avLst>
              <a:gd name="adj" fmla="val 18947"/>
            </a:avLst>
          </a:prstGeom>
          <a:solidFill>
            <a:srgbClr val="7A5AF5"/>
          </a:solidFill>
          <a:ln w="12700">
            <a:solidFill>
              <a:srgbClr val="7A5AF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WARM-UP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Who claps more?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row of students plays two clapping games.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6035040" cy="2697480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88720" y="320040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RULES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1188720" y="3566160"/>
            <a:ext cx="54864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Game A: clap once for each student.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Game B: clap once for each pair of students.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7223760" y="3154680"/>
            <a:ext cx="41148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With 10 students, how many claps in each game? What about with 20 students?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TODAY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By the end of class you can…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1417320" y="160020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Find a statement's execution count by tracing.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548640" y="24688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1417320" y="246888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Read how many times a loop runs straight from its header.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333756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8640" y="3337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1417320" y="333756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Count statements inside an if, and loops that never run.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548640" y="420624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8640" y="4206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1417320" y="420624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Count the work in nested loops.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50749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48640" y="5074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1417320" y="507492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Compare two code segments by how much work they do, and how it grows.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Counting executions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How many times does each statement run?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035040" cy="2514600"/>
          </a:xfrm>
          <a:prstGeom prst="roundRect">
            <a:avLst>
              <a:gd name="adj" fmla="val 436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4864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rep = 1;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while (rep &lt;= 3)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System.out.println("rep " + rep);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rep++;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System.out.println("done");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48640" y="4206240"/>
            <a:ext cx="6035040" cy="1828800"/>
          </a:xfrm>
          <a:prstGeom prst="roundRect">
            <a:avLst>
              <a:gd name="adj" fmla="val 6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22960" y="43434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822960" y="4617720"/>
            <a:ext cx="54864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rep 1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rep 2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rep 3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done</a:t>
            </a:r>
            <a:endParaRPr lang="en-US" sz="2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0" y="1554480"/>
          <a:ext cx="475488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128016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Statement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Runs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int rep = 1;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1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rep &lt;= 3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8A4B0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4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println("rep " ...)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3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rep++;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3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println("done");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1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Shape 9"/>
          <p:cNvSpPr/>
          <p:nvPr/>
        </p:nvSpPr>
        <p:spPr>
          <a:xfrm>
            <a:off x="6858000" y="4754880"/>
            <a:ext cx="4754880" cy="1280160"/>
          </a:xfrm>
          <a:prstGeom prst="roundRect">
            <a:avLst>
              <a:gd name="adj" fmla="val 14286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178040" y="4892040"/>
            <a:ext cx="4160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statement execution count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how many times a statement runs.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parts of a for loop run different amounts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035040" cy="2194560"/>
          </a:xfrm>
          <a:prstGeom prst="roundRect">
            <a:avLst>
              <a:gd name="adj" fmla="val 5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486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sum = 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lap = 0; lap &lt; 5; lap++)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sum += lap;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System.out.println(sum);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48640" y="3886200"/>
            <a:ext cx="6035040" cy="868680"/>
          </a:xfrm>
          <a:prstGeom prst="roundRect">
            <a:avLst>
              <a:gd name="adj" fmla="val 12632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22960" y="40233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822960" y="42976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10</a:t>
            </a:r>
            <a:endParaRPr lang="en-US" sz="2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0" y="1554480"/>
          <a:ext cx="475488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128016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Part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Runs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int lap = 0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1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lap &lt; 5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8A4B0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6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sum += lap;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5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lap++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5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Shape 9"/>
          <p:cNvSpPr/>
          <p:nvPr/>
        </p:nvSpPr>
        <p:spPr>
          <a:xfrm>
            <a:off x="548640" y="4937760"/>
            <a:ext cx="11094415" cy="1097280"/>
          </a:xfrm>
          <a:prstGeom prst="roundRect">
            <a:avLst>
              <a:gd name="adj" fmla="val 16667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pic>
        <p:nvPicPr>
          <p:cNvPr id="15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5193792"/>
            <a:ext cx="566928" cy="56692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600200" y="5074920"/>
            <a:ext cx="9768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condition is always checked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one more time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than the body runs. The last check is the false one that ends the loop.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Doubling up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How many times does the body run? How many condition checks?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6766560" cy="2743200"/>
          </a:xfrm>
          <a:prstGeom prst="roundRect">
            <a:avLst>
              <a:gd name="adj" fmla="val 4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62179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h = 1;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passes = 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while (h &lt; 50)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h *= 2;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passes++;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System.out.println(passes + " " + h);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7955280" y="315468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List the values of h at each check.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Reading the header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Count the values the variable takes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9</a:t>
            </a:r>
            <a:endParaRPr lang="en-US" sz="1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94415" cy="914400"/>
        </p:xfrm>
        <a:graphic>
          <a:graphicData uri="http://schemas.openxmlformats.org/drawingml/2006/table">
            <a:tbl>
              <a:tblPr/>
              <a:tblGrid>
                <a:gridCol w="5120640"/>
                <a:gridCol w="3474720"/>
                <a:gridCol w="249631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Header shape (count by 1)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Values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Passes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for (int k = a; k &lt; b; k++)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a, a + 1, …, b - 1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b - a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for (int k = a; k &lt;= b; k++)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a, a + 1, …, b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b - a + 1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548640" y="3246120"/>
            <a:ext cx="6035040" cy="2788920"/>
          </a:xfrm>
          <a:prstGeom prst="roundRect">
            <a:avLst>
              <a:gd name="adj" fmla="val 393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822960" y="3429000"/>
            <a:ext cx="54864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a =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k = 2; k &lt; 9; k++)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a++;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b =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k = 2; k &lt;= 9; k++)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b++;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System.out.println(a + " " + b);</a:t>
            </a:r>
            <a:endParaRPr lang="en-US" sz="1500" dirty="0"/>
          </a:p>
        </p:txBody>
      </p:sp>
      <p:sp>
        <p:nvSpPr>
          <p:cNvPr id="11" name="Shape 6"/>
          <p:cNvSpPr/>
          <p:nvPr/>
        </p:nvSpPr>
        <p:spPr>
          <a:xfrm>
            <a:off x="6858000" y="3246120"/>
            <a:ext cx="4754880" cy="868680"/>
          </a:xfrm>
          <a:prstGeom prst="roundRect">
            <a:avLst>
              <a:gd name="adj" fmla="val 12632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7132320" y="33832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7132320" y="365760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7 8</a:t>
            </a:r>
            <a:endParaRPr lang="en-US" sz="2000" dirty="0"/>
          </a:p>
        </p:txBody>
      </p:sp>
      <p:sp>
        <p:nvSpPr>
          <p:cNvPr id="14" name="Shape 9"/>
          <p:cNvSpPr/>
          <p:nvPr/>
        </p:nvSpPr>
        <p:spPr>
          <a:xfrm>
            <a:off x="6858000" y="4297680"/>
            <a:ext cx="4754880" cy="1737360"/>
          </a:xfrm>
          <a:prstGeom prst="roundRect">
            <a:avLst>
              <a:gd name="adj" fmla="val 10526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5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4553712"/>
            <a:ext cx="566928" cy="56692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909560" y="4434840"/>
            <a:ext cx="3429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From 2 to 9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including both ends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one more value than 9 - 2.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Steps other than 1: list the values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035040" cy="3291840"/>
          </a:xfrm>
          <a:prstGeom prst="roundRect">
            <a:avLst>
              <a:gd name="adj" fmla="val 3333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486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up = 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k = 1; k &lt; 20; k += 4)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up++;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down = 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k = 15; k &gt;= 0; k -= 5)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down++;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System.out.println(up + " " + down);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48640" y="4983480"/>
            <a:ext cx="6035040" cy="1051560"/>
          </a:xfrm>
          <a:prstGeom prst="roundRect">
            <a:avLst>
              <a:gd name="adj" fmla="val 10435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22960" y="5120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822960" y="539496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5 4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6858000" y="15087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UP: VALUES OF K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6858000" y="1828800"/>
            <a:ext cx="694944" cy="603504"/>
          </a:xfrm>
          <a:prstGeom prst="roundRect">
            <a:avLst>
              <a:gd name="adj" fmla="val 15152"/>
            </a:avLst>
          </a:prstGeom>
          <a:solidFill>
            <a:srgbClr val="FFE28A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858000" y="1828800"/>
            <a:ext cx="69494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</a:t>
            </a:r>
            <a:endParaRPr lang="en-US" sz="1800" dirty="0"/>
          </a:p>
        </p:txBody>
      </p:sp>
      <p:sp>
        <p:nvSpPr>
          <p:cNvPr id="16" name="Shape 12"/>
          <p:cNvSpPr/>
          <p:nvPr/>
        </p:nvSpPr>
        <p:spPr>
          <a:xfrm>
            <a:off x="7644384" y="1828800"/>
            <a:ext cx="694944" cy="603504"/>
          </a:xfrm>
          <a:prstGeom prst="roundRect">
            <a:avLst>
              <a:gd name="adj" fmla="val 15152"/>
            </a:avLst>
          </a:prstGeom>
          <a:solidFill>
            <a:srgbClr val="FFE28A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644384" y="1828800"/>
            <a:ext cx="69494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5</a:t>
            </a:r>
            <a:endParaRPr lang="en-US" sz="1800" dirty="0"/>
          </a:p>
        </p:txBody>
      </p:sp>
      <p:sp>
        <p:nvSpPr>
          <p:cNvPr id="18" name="Shape 14"/>
          <p:cNvSpPr/>
          <p:nvPr/>
        </p:nvSpPr>
        <p:spPr>
          <a:xfrm>
            <a:off x="8430768" y="1828800"/>
            <a:ext cx="694944" cy="603504"/>
          </a:xfrm>
          <a:prstGeom prst="roundRect">
            <a:avLst>
              <a:gd name="adj" fmla="val 15152"/>
            </a:avLst>
          </a:prstGeom>
          <a:solidFill>
            <a:srgbClr val="FFE28A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430768" y="1828800"/>
            <a:ext cx="69494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9</a:t>
            </a:r>
            <a:endParaRPr lang="en-US" sz="1800" dirty="0"/>
          </a:p>
        </p:txBody>
      </p:sp>
      <p:sp>
        <p:nvSpPr>
          <p:cNvPr id="20" name="Shape 16"/>
          <p:cNvSpPr/>
          <p:nvPr/>
        </p:nvSpPr>
        <p:spPr>
          <a:xfrm>
            <a:off x="9217152" y="1828800"/>
            <a:ext cx="694944" cy="603504"/>
          </a:xfrm>
          <a:prstGeom prst="roundRect">
            <a:avLst>
              <a:gd name="adj" fmla="val 15152"/>
            </a:avLst>
          </a:prstGeom>
          <a:solidFill>
            <a:srgbClr val="FFE28A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217152" y="1828800"/>
            <a:ext cx="69494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13</a:t>
            </a:r>
            <a:endParaRPr lang="en-US" sz="1800" dirty="0"/>
          </a:p>
        </p:txBody>
      </p:sp>
      <p:sp>
        <p:nvSpPr>
          <p:cNvPr id="22" name="Shape 18"/>
          <p:cNvSpPr/>
          <p:nvPr/>
        </p:nvSpPr>
        <p:spPr>
          <a:xfrm>
            <a:off x="10003536" y="1828800"/>
            <a:ext cx="694944" cy="603504"/>
          </a:xfrm>
          <a:prstGeom prst="roundRect">
            <a:avLst>
              <a:gd name="adj" fmla="val 15152"/>
            </a:avLst>
          </a:prstGeom>
          <a:solidFill>
            <a:srgbClr val="FFE28A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10003536" y="1828800"/>
            <a:ext cx="69494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17</a:t>
            </a:r>
            <a:endParaRPr lang="en-US" sz="1800" dirty="0"/>
          </a:p>
        </p:txBody>
      </p:sp>
      <p:sp>
        <p:nvSpPr>
          <p:cNvPr id="24" name="Text 20"/>
          <p:cNvSpPr/>
          <p:nvPr/>
        </p:nvSpPr>
        <p:spPr>
          <a:xfrm>
            <a:off x="6858000" y="2514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21 fails</a:t>
            </a:r>
            <a:endParaRPr lang="en-US" sz="1500" dirty="0"/>
          </a:p>
        </p:txBody>
      </p:sp>
      <p:sp>
        <p:nvSpPr>
          <p:cNvPr id="25" name="Text 21"/>
          <p:cNvSpPr/>
          <p:nvPr/>
        </p:nvSpPr>
        <p:spPr>
          <a:xfrm>
            <a:off x="6858000" y="32461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DOWN: VALUES OF K</a:t>
            </a:r>
            <a:endParaRPr lang="en-US" sz="1050" dirty="0"/>
          </a:p>
        </p:txBody>
      </p:sp>
      <p:sp>
        <p:nvSpPr>
          <p:cNvPr id="26" name="Shape 22"/>
          <p:cNvSpPr/>
          <p:nvPr/>
        </p:nvSpPr>
        <p:spPr>
          <a:xfrm>
            <a:off x="6858000" y="3566160"/>
            <a:ext cx="694944" cy="603504"/>
          </a:xfrm>
          <a:prstGeom prst="roundRect">
            <a:avLst>
              <a:gd name="adj" fmla="val 15152"/>
            </a:avLst>
          </a:prstGeom>
          <a:solidFill>
            <a:srgbClr val="FFE28A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6858000" y="3566160"/>
            <a:ext cx="69494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15</a:t>
            </a:r>
            <a:endParaRPr lang="en-US" sz="1800" dirty="0"/>
          </a:p>
        </p:txBody>
      </p:sp>
      <p:sp>
        <p:nvSpPr>
          <p:cNvPr id="28" name="Shape 24"/>
          <p:cNvSpPr/>
          <p:nvPr/>
        </p:nvSpPr>
        <p:spPr>
          <a:xfrm>
            <a:off x="7644384" y="3566160"/>
            <a:ext cx="694944" cy="603504"/>
          </a:xfrm>
          <a:prstGeom prst="roundRect">
            <a:avLst>
              <a:gd name="adj" fmla="val 15152"/>
            </a:avLst>
          </a:prstGeom>
          <a:solidFill>
            <a:srgbClr val="FFE28A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7644384" y="3566160"/>
            <a:ext cx="69494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10</a:t>
            </a:r>
            <a:endParaRPr lang="en-US" sz="1800" dirty="0"/>
          </a:p>
        </p:txBody>
      </p:sp>
      <p:sp>
        <p:nvSpPr>
          <p:cNvPr id="30" name="Shape 26"/>
          <p:cNvSpPr/>
          <p:nvPr/>
        </p:nvSpPr>
        <p:spPr>
          <a:xfrm>
            <a:off x="8430768" y="3566160"/>
            <a:ext cx="694944" cy="603504"/>
          </a:xfrm>
          <a:prstGeom prst="roundRect">
            <a:avLst>
              <a:gd name="adj" fmla="val 15152"/>
            </a:avLst>
          </a:prstGeom>
          <a:solidFill>
            <a:srgbClr val="FFE28A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8430768" y="3566160"/>
            <a:ext cx="69494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Shape 28"/>
          <p:cNvSpPr/>
          <p:nvPr/>
        </p:nvSpPr>
        <p:spPr>
          <a:xfrm>
            <a:off x="9217152" y="3566160"/>
            <a:ext cx="694944" cy="603504"/>
          </a:xfrm>
          <a:prstGeom prst="roundRect">
            <a:avLst>
              <a:gd name="adj" fmla="val 15152"/>
            </a:avLst>
          </a:prstGeom>
          <a:solidFill>
            <a:srgbClr val="FFE28A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9217152" y="3566160"/>
            <a:ext cx="69494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1800" dirty="0"/>
          </a:p>
        </p:txBody>
      </p:sp>
      <p:sp>
        <p:nvSpPr>
          <p:cNvPr id="34" name="Text 30"/>
          <p:cNvSpPr/>
          <p:nvPr/>
        </p:nvSpPr>
        <p:spPr>
          <a:xfrm>
            <a:off x="6858000" y="42519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-5 fails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One pass too many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960120"/>
          </a:xfrm>
          <a:prstGeom prst="roundRect">
            <a:avLst>
              <a:gd name="adj" fmla="val 19048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Check both ends: the first value, and the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last value that still passes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the condition.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43200"/>
            <a:ext cx="6766560" cy="2514600"/>
          </a:xfrm>
          <a:prstGeom prst="roundRect">
            <a:avLst>
              <a:gd name="adj" fmla="val 436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26080"/>
            <a:ext cx="6217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WANTED 5 ROWS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46120"/>
            <a:ext cx="62179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rows = 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r = 0; r &lt;= 5; r++)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System.out.println("row " + r);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rows++;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System.out.println(rows + " rows");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7589520" y="2743200"/>
            <a:ext cx="4023360" cy="3291840"/>
          </a:xfrm>
          <a:prstGeom prst="roundRect">
            <a:avLst>
              <a:gd name="adj" fmla="val 3333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863840" y="28803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7863840" y="3154680"/>
            <a:ext cx="34747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row 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row 1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row 2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row 3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row 4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row 5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6 rows</a:t>
            </a:r>
            <a:endParaRPr lang="en-US" sz="2000" dirty="0"/>
          </a:p>
        </p:txBody>
      </p:sp>
      <p:sp>
        <p:nvSpPr>
          <p:cNvPr id="17" name="Text 12"/>
          <p:cNvSpPr/>
          <p:nvPr/>
        </p:nvSpPr>
        <p:spPr>
          <a:xfrm>
            <a:off x="548640" y="548640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Fix: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 &lt; 5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Ifs and nested loops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An if inside a loop: two counts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766560" cy="3429000"/>
          </a:xfrm>
          <a:prstGeom prst="roundRect">
            <a:avLst>
              <a:gd name="adj" fmla="val 32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21792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checks = 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hits = 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n = 1; n &lt;= 24; n++)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checks++;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if (n % 4 == 0)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hits++;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System.out.println(checks + " " + hits);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48640" y="5120640"/>
            <a:ext cx="6766560" cy="914400"/>
          </a:xfrm>
          <a:prstGeom prst="roundRect">
            <a:avLst>
              <a:gd name="adj" fmla="val 12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22960" y="52578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822960" y="5532120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24 6</a:t>
            </a:r>
            <a:endParaRPr lang="en-US" sz="2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589520" y="1554480"/>
          <a:ext cx="40233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128016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Statement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Runs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n % 4 == 0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24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hits++;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6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Shape 9"/>
          <p:cNvSpPr/>
          <p:nvPr/>
        </p:nvSpPr>
        <p:spPr>
          <a:xfrm>
            <a:off x="7589520" y="3291840"/>
            <a:ext cx="4023360" cy="2743200"/>
          </a:xfrm>
          <a:prstGeom prst="roundRect">
            <a:avLst>
              <a:gd name="adj" fmla="val 6667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909560" y="3429000"/>
            <a:ext cx="3429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check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runs every pass.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body of the if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runs only when the check is true.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Nested loops multiply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766560" cy="3429000"/>
          </a:xfrm>
          <a:prstGeom prst="roundRect">
            <a:avLst>
              <a:gd name="adj" fmla="val 32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21792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inner = 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outer = 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r = 0; r &lt; 4; r++)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for (int c = 0; c &lt; 6; c++)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inner++;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outer++;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System.out.println(inner + " " + outer);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48640" y="5120640"/>
            <a:ext cx="6766560" cy="914400"/>
          </a:xfrm>
          <a:prstGeom prst="roundRect">
            <a:avLst>
              <a:gd name="adj" fmla="val 12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22960" y="52578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822960" y="5532120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24 4</a:t>
            </a:r>
            <a:endParaRPr lang="en-US" sz="20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589520" y="1554480"/>
          <a:ext cx="402336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Statement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Runs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inner++;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4 × 6 = 24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outer++;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4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Shape 9"/>
          <p:cNvSpPr/>
          <p:nvPr/>
        </p:nvSpPr>
        <p:spPr>
          <a:xfrm>
            <a:off x="7589520" y="3291840"/>
            <a:ext cx="4023360" cy="2743200"/>
          </a:xfrm>
          <a:prstGeom prst="roundRect">
            <a:avLst>
              <a:gd name="adj" fmla="val 6667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909560" y="3429000"/>
            <a:ext cx="3429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Same inner length every pass: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multiply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Inner length changes with the outer variable: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add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the counts.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Nested is not one after the other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960120"/>
          </a:xfrm>
          <a:prstGeom prst="roundRect">
            <a:avLst>
              <a:gd name="adj" fmla="val 19048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Loops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one after another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add. Loops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one inside another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multiply.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43200"/>
            <a:ext cx="5440680" cy="2377440"/>
          </a:xfrm>
          <a:prstGeom prst="roundRect">
            <a:avLst>
              <a:gd name="adj" fmla="val 4615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26080"/>
            <a:ext cx="4892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 A ROW: 4 + 6 = 10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46120"/>
            <a:ext cx="48920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r = 0; r &lt; 4; r++)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work++;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c = 0; c &lt; 6; c++)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work++;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6199632" y="2743200"/>
            <a:ext cx="5440680" cy="2377440"/>
          </a:xfrm>
          <a:prstGeom prst="roundRect">
            <a:avLst>
              <a:gd name="adj" fmla="val 4615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6473952" y="2926080"/>
            <a:ext cx="4892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NESTED: 4 × 6 = 24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6473952" y="3246120"/>
            <a:ext cx="48920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r = 0; r &lt; 4; r++)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for (int c = 0; c &lt; 6; c++)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work++;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inner loop gets shorter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What prints? Make a table: i, and how many inner passes.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6766560" cy="2743200"/>
          </a:xfrm>
          <a:prstGeom prst="roundRect">
            <a:avLst>
              <a:gd name="adj" fmla="val 4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62179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count = 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i = 0; i &lt; 5; i++)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for (int j = i; j &lt; 5; j++)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count++;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System.out.println(count);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Comparing run times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Same answer, less work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486400" cy="3246120"/>
          </a:xfrm>
          <a:prstGeom prst="roundRect">
            <a:avLst>
              <a:gd name="adj" fmla="val 338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A: CHECK EVERY LETTER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49377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found = false;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i = 0; i &lt; w.length(); i++)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looks++;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String c = w.substring(i, i + 1);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if (c.equals("z"))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found = true;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4892040"/>
            <a:ext cx="5486400" cy="822960"/>
          </a:xfrm>
          <a:prstGeom prst="roundRect">
            <a:avLst>
              <a:gd name="adj" fmla="val 13333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50292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53035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 5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6153912" y="1554480"/>
            <a:ext cx="5486400" cy="3246120"/>
          </a:xfrm>
          <a:prstGeom prst="roundRect">
            <a:avLst>
              <a:gd name="adj" fmla="val 338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428232" y="173736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B: STOP WHEN FOUND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428232" y="2057400"/>
            <a:ext cx="49377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found = false;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i =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while (i &lt; w.length() &amp;&amp; !found)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looks++;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String c = w.substring(i, i + 1);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if (c.equals("z"))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found = true;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i++;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6153912" y="4892040"/>
            <a:ext cx="5486400" cy="822960"/>
          </a:xfrm>
          <a:prstGeom prst="roundRect">
            <a:avLst>
              <a:gd name="adj" fmla="val 13333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428232" y="50292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6428232" y="53035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 3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548640" y="576072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Both run with w = "pizza" and print found + " " + looks.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How does the work grow?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19</a:t>
            </a:r>
            <a:endParaRPr lang="en-US" sz="10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94415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1463040"/>
                <a:gridCol w="1463040"/>
                <a:gridCol w="1463040"/>
                <a:gridCol w="3044952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Loop shape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 = 8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 = 16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 = 32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When n doubles…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Single loop, n passes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8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16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32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doubles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Nested, n × n passes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64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256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1024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8A4B0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× 4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Halving: size /= 2 until 1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3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4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5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+ 1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548640" y="4572000"/>
            <a:ext cx="11094415" cy="1417320"/>
          </a:xfrm>
          <a:prstGeom prst="roundRect">
            <a:avLst>
              <a:gd name="adj" fmla="val 12903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0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828032"/>
            <a:ext cx="566928" cy="56692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600200" y="4709160"/>
            <a:ext cx="9768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Compare code by its execution counts for the same input,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and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by how those counts grow as the input gets bigger.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Predict the bigger input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Fill in the counts. Whose work grows faster?</a:t>
            </a:r>
            <a:endParaRPr lang="en-US" sz="22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68680" y="2971800"/>
          <a:ext cx="1042416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2377440"/>
                <a:gridCol w="2377440"/>
                <a:gridCol w="2377440"/>
              </a:tblGrid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Segment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Body runs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 = 30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 = 60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P: one loop</a:t>
                      </a:r>
                      <a:endParaRPr lang="en-US" sz="19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n</a:t>
                      </a:r>
                      <a:endParaRPr lang="en-US" sz="19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Q: nested loop</a:t>
                      </a:r>
                      <a:endParaRPr lang="en-US" sz="19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n × n</a:t>
                      </a:r>
                      <a:endParaRPr lang="en-US" sz="19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VOCABULARY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Words to know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" y="182880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Execution count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868680" y="256032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How many times a statement runs while the program runs.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29768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617720" y="182880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Run time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4617720" y="256032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How long a program takes to run.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804672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366760" y="182880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Informal run-time analysis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8366760" y="256032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Estimating and comparing run times by counting executions.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54864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40690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Counter variable</a:t>
            </a:r>
            <a:endParaRPr lang="en-US" sz="2000" dirty="0"/>
          </a:p>
        </p:txBody>
      </p:sp>
      <p:sp>
        <p:nvSpPr>
          <p:cNvPr id="19" name="Text 15"/>
          <p:cNvSpPr/>
          <p:nvPr/>
        </p:nvSpPr>
        <p:spPr>
          <a:xfrm>
            <a:off x="868680" y="480060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Starts at 0 and goes up by 1 each time a statement runs.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429768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617720" y="40690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Pass</a:t>
            </a:r>
            <a:endParaRPr lang="en-US" sz="2000" dirty="0"/>
          </a:p>
        </p:txBody>
      </p:sp>
      <p:sp>
        <p:nvSpPr>
          <p:cNvPr id="22" name="Text 18"/>
          <p:cNvSpPr/>
          <p:nvPr/>
        </p:nvSpPr>
        <p:spPr>
          <a:xfrm>
            <a:off x="4617720" y="480060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One run through a loop's body.</a:t>
            </a:r>
            <a:endParaRPr lang="en-US" sz="1700" dirty="0"/>
          </a:p>
        </p:txBody>
      </p:sp>
      <p:sp>
        <p:nvSpPr>
          <p:cNvPr id="23" name="Shape 19"/>
          <p:cNvSpPr/>
          <p:nvPr/>
        </p:nvSpPr>
        <p:spPr>
          <a:xfrm>
            <a:off x="804672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366760" y="40690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Off-by-one error</a:t>
            </a:r>
            <a:endParaRPr lang="en-US" sz="2000" dirty="0"/>
          </a:p>
        </p:txBody>
      </p:sp>
      <p:sp>
        <p:nvSpPr>
          <p:cNvPr id="25" name="Text 21"/>
          <p:cNvSpPr/>
          <p:nvPr/>
        </p:nvSpPr>
        <p:spPr>
          <a:xfrm>
            <a:off x="8366760" y="480060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loop that runs one time too many or too few.</a:t>
            </a:r>
            <a:endParaRPr lang="en-US" sz="1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CLOSURE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Multiply or add?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2.12 Informal Run-Time Analysis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4480560"/>
          </a:xfrm>
          <a:prstGeom prst="roundRect">
            <a:avLst>
              <a:gd name="adj" fmla="val 5102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10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7452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83080" y="1828800"/>
            <a:ext cx="9418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Explain to your partner how to count the inner body of a nested loop. Use an example from today.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783080" y="32461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5A3CC9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SENTENCE STARTER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1783080" y="3611880"/>
            <a:ext cx="9418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2103120" y="36118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If the inner loop runs the same number of times on every pass, I ______; if its length changes, I ______.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1783080" y="5166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Next: the Count Every Step puzzle worksheet.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CSA Topic 2.12: Informal Run-Time Analysis</dc:title>
  <dc:subject>PptxGenJS Presentation</dc:subject>
  <dc:creator>Hopper</dc:creator>
  <cp:lastModifiedBy>Hopper</cp:lastModifiedBy>
  <cp:revision>1</cp:revision>
  <dcterms:created xsi:type="dcterms:W3CDTF">2026-10-16T17:06:41Z</dcterms:created>
  <dcterms:modified xsi:type="dcterms:W3CDTF">2026-10-16T17:06:41Z</dcterms:modified>
</cp:coreProperties>
</file>