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2.11: a loop inside the body of another loop. The one rule from the CED: the inner loop must complete all of its iterations before the outer loop can continue to its next iteration. Students already know while (2.7), for (2.8) and string traversals (2.10). Run-time counting is 2.12; today we count only to predict output.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2 minutes. Collect one plan on the board: Round 1, jack 1, jack 2, jack 3, jack 4, Round 2, jack 1 ... Point out the shape: a repeated task (a round) with another repeated task (the jacks) inside each repetition. The jack count starts over at 1 every round. That is a nested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2 is the one rule everything else follows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loop body can hold any statements, and a loop is a statement. So a loop can hold a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braces. The outer loop's body is everything between its braces: the Table println and the whole inner loop. So "Table" prints once per table, and "seat" prints once per seat, for every table: 2 x 3 = 6 seat lines. The two spaces in "  seat " only indent the output.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it on the board, one condition check per row. a stays 1 while b goes 1, 2, 3; b = 4 fails, so the inner loop is done. Only then does a become 2, and the inner loop starts over: its initialization runs again, so b is back to 1. Like an odometer: the inner loop is the fast digit. With a while inner loop, nothing resets the counter for you; you must set it inside the outer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copy a loop header and paste it inside another loop. The outer i still exists inside the outer body, so Java refuses a second i there; it would not know which i you meant. Rename the inner one, usually j. Wording can differ between Java versions.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one per line: 3 x 1 = 3, 3 x 2 = 6, 2 x 1 = 2, 2 x 2 = 4. The outer loop counts down, but the inner loop still starts over at 1 each time. The parentheses make n * k a number before it is joined to the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 stays on the line; println ends it. Nested loops plus those two give you grids.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inner loop prints one row with print, so everything stays on that line. The println() after the inner loop's closing brace, still inside the outer loop, ends the row once per row. Outer loop = how many rows (3). Inner loop = how many columns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loops, one change in the inner body. Printing c shows the inner variable racing across each row and starting over. Printing r shows the outer variable holding still for a whole row. This is the 2.11 rule made visible.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Anything inside the inner loop's braces runs once per column. Ending a row should happen once per row, so println() belongs after the inner loop's closing brace. Here the student wanted 2 rows of [][][] and got 6 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X... then .X.. then ..X. on three lines. The if is inside the inner loop, so it decides one character at a time; c == r is true exactly once per row, at column r. Ask: what changes if the outer loop ran to 4? A fourth row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outer variable holds still while the inner loop runs, so the inner loop can use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inner condition is c &lt;= r, so the inner loop runs r times: 1, 2, 3, 4, 5. That gives a triangle instead of a rectangle. The inner body runs 1 + 2 + 3 + 4 + 5 = 15 times in total. When the inner count changes, add up the counts; you can no longer just multiply.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outer body holds two inner loops, one after the other, then println. On row r, the first inner loop prints 3 - r spaces and the second prints r stars. Row 1: 2 spaces, 1 star. Row 3: 0 spaces (the first inner loop runs zero times, which is fine), 3 stars.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student meant to print a triangle of 1 to 4 o's but wrote &lt; instead of &lt;=. On row 1 the inner loop runs zero times, so the first line is empty, and every row is one short. A bug in an inner loop happens again on every pass of the outer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 then **** then ***. The inner loop starts at r and goes to 5, so it runs 5, 4, then 3 times. Total stars: 12. Ask: what would make the last row a single star? Run the outer loop to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outer loop picks a letter; the inner loop starts at i + 1 and walks the letters after it, so no letter is compared with itself and no pair is checked twice. a is saved once per outer pass, because the outer variable holds still. Trace i = 1: compare a with n, a, n, a, and match at 3 and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at the code on slide 10 and ask students to name each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the inner loop runs all its iterations, starting over each time, before the outer variable changes. Then hand out the Loop-de-Loop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2  ·  TOPIC 2.11</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Loop-de-Loop</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Nested iteration</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2.11</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out the whole plan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coach runs 3 rounds of exercise. Each round is 4 jumping jacks.</a:t>
            </a:r>
            <a:endParaRPr lang="en-US" sz="2200" dirty="0"/>
          </a:p>
        </p:txBody>
      </p:sp>
      <p:sp>
        <p:nvSpPr>
          <p:cNvPr id="12" name="Shape 8"/>
          <p:cNvSpPr/>
          <p:nvPr/>
        </p:nvSpPr>
        <p:spPr>
          <a:xfrm>
            <a:off x="868680" y="2971800"/>
            <a:ext cx="5669280" cy="2697480"/>
          </a:xfrm>
          <a:prstGeom prst="roundRect">
            <a:avLst>
              <a:gd name="adj" fmla="val 5085"/>
            </a:avLst>
          </a:prstGeom>
          <a:solidFill>
            <a:srgbClr val="FFFFFF"/>
          </a:solidFill>
          <a:ln w="12700">
            <a:solidFill>
              <a:srgbClr val="FFFFFF"/>
            </a:solidFill>
            <a:prstDash val="solid"/>
          </a:ln>
        </p:spPr>
      </p:sp>
      <p:sp>
        <p:nvSpPr>
          <p:cNvPr id="13" name="Text 9"/>
          <p:cNvSpPr/>
          <p:nvPr/>
        </p:nvSpPr>
        <p:spPr>
          <a:xfrm>
            <a:off x="1188720" y="320040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THE COACH CALLS OUT</a:t>
            </a:r>
            <a:endParaRPr lang="en-US" sz="1050" dirty="0"/>
          </a:p>
        </p:txBody>
      </p:sp>
      <p:sp>
        <p:nvSpPr>
          <p:cNvPr id="14" name="Text 10"/>
          <p:cNvSpPr/>
          <p:nvPr/>
        </p:nvSpPr>
        <p:spPr>
          <a:xfrm>
            <a:off x="1188720" y="3566160"/>
            <a:ext cx="5120640" cy="1920240"/>
          </a:xfrm>
          <a:prstGeom prst="rect">
            <a:avLst/>
          </a:prstGeom>
          <a:noFill/>
          <a:ln/>
        </p:spPr>
        <p:txBody>
          <a:bodyPr wrap="square" lIns="0" tIns="0" rIns="0" bIns="0" rtlCol="0" anchor="t"/>
          <a:lstStyle/>
          <a:p>
            <a:pPr indent="0" marL="0">
              <a:spcAft>
                <a:spcPts val="800"/>
              </a:spcAft>
              <a:buNone/>
            </a:pPr>
            <a:r>
              <a:rPr lang="en-US" sz="2200" dirty="0">
                <a:solidFill>
                  <a:srgbClr val="1F2B28"/>
                </a:solidFill>
                <a:latin typeface="Atkinson Hyperlegible Next" pitchFamily="34" charset="0"/>
                <a:ea typeface="Atkinson Hyperlegible Next" pitchFamily="34" charset="-122"/>
                <a:cs typeface="Atkinson Hyperlegible Next" pitchFamily="34" charset="-120"/>
              </a:rPr>
              <a:t>"Round 1!"</a:t>
            </a:r>
            <a:endParaRPr lang="en-US" sz="2200" dirty="0"/>
          </a:p>
          <a:p>
            <a:pPr indent="0" marL="0">
              <a:spcAft>
                <a:spcPts val="800"/>
              </a:spcAft>
              <a:buNone/>
            </a:pPr>
            <a:r>
              <a:rPr lang="en-US" sz="2200" dirty="0">
                <a:solidFill>
                  <a:srgbClr val="1F2B28"/>
                </a:solidFill>
                <a:latin typeface="Atkinson Hyperlegible Next" pitchFamily="34" charset="0"/>
                <a:ea typeface="Atkinson Hyperlegible Next" pitchFamily="34" charset="-122"/>
                <a:cs typeface="Atkinson Hyperlegible Next" pitchFamily="34" charset="-120"/>
              </a:rPr>
              <a:t>"Jack 1, jack 2, ..."</a:t>
            </a:r>
            <a:endParaRPr lang="en-US" sz="2200" dirty="0"/>
          </a:p>
          <a:p>
            <a:pPr indent="0" marL="0">
              <a:spcAft>
                <a:spcPts val="800"/>
              </a:spcAft>
              <a:buNone/>
            </a:pPr>
            <a:r>
              <a:rPr lang="en-US" sz="22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2200" dirty="0"/>
          </a:p>
        </p:txBody>
      </p:sp>
      <p:sp>
        <p:nvSpPr>
          <p:cNvPr id="15" name="Text 11"/>
          <p:cNvSpPr/>
          <p:nvPr/>
        </p:nvSpPr>
        <p:spPr>
          <a:xfrm>
            <a:off x="6858000" y="3154680"/>
            <a:ext cx="4480560" cy="237744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Write everything the coach says, in order. How many times does the coach say "jack"? Which count starts over?</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Spot a nested loop and name its outer loop and inner loop.</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the inner loop starts over and finishes before the outer loop moves on.</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nested loops and predict their exact output.</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print and println in nested loops to print rows and columns.</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Predict what happens when the inner loop uses the outer loop's variable.</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 loop inside a loop</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inner loop lives in the outer loop's body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694944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6400800" cy="21488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table = 1; table &lt;= 2; table++)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System.out.println("Table " + table);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for (int seat = 1; seat &lt;= 3; seat++)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  seat " + seat);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0" name="Shape 6"/>
          <p:cNvSpPr/>
          <p:nvPr/>
        </p:nvSpPr>
        <p:spPr>
          <a:xfrm>
            <a:off x="7772400" y="1554480"/>
            <a:ext cx="3840480" cy="4480560"/>
          </a:xfrm>
          <a:prstGeom prst="roundRect">
            <a:avLst>
              <a:gd name="adj" fmla="val 2857"/>
            </a:avLst>
          </a:prstGeom>
          <a:solidFill>
            <a:srgbClr val="1F2B28"/>
          </a:solidFill>
          <a:ln w="12700">
            <a:solidFill>
              <a:srgbClr val="1F2B28"/>
            </a:solidFill>
            <a:prstDash val="solid"/>
          </a:ln>
        </p:spPr>
      </p:sp>
      <p:sp>
        <p:nvSpPr>
          <p:cNvPr id="11" name="Text 7"/>
          <p:cNvSpPr/>
          <p:nvPr/>
        </p:nvSpPr>
        <p:spPr>
          <a:xfrm>
            <a:off x="804672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046720" y="1965960"/>
            <a:ext cx="3291840" cy="39776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Table 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  seat 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  seat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  seat 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Table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  seat 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  seat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  seat 3</a:t>
            </a:r>
            <a:endParaRPr lang="en-US" sz="2000" dirty="0"/>
          </a:p>
        </p:txBody>
      </p:sp>
      <p:sp>
        <p:nvSpPr>
          <p:cNvPr id="13" name="Shape 9"/>
          <p:cNvSpPr/>
          <p:nvPr/>
        </p:nvSpPr>
        <p:spPr>
          <a:xfrm>
            <a:off x="548640" y="4251960"/>
            <a:ext cx="6949440" cy="1783080"/>
          </a:xfrm>
          <a:prstGeom prst="roundRect">
            <a:avLst>
              <a:gd name="adj" fmla="val 10256"/>
            </a:avLst>
          </a:prstGeom>
          <a:solidFill>
            <a:srgbClr val="E3F0FF"/>
          </a:solidFill>
          <a:ln w="12700">
            <a:solidFill>
              <a:srgbClr val="E3F0FF"/>
            </a:solidFill>
            <a:prstDash val="solid"/>
          </a:ln>
        </p:spPr>
      </p:sp>
      <p:pic>
        <p:nvPicPr>
          <p:cNvPr id="1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507992"/>
            <a:ext cx="566928" cy="566928"/>
          </a:xfrm>
          <a:prstGeom prst="rect">
            <a:avLst/>
          </a:prstGeom>
        </p:spPr>
      </p:pic>
      <p:sp>
        <p:nvSpPr>
          <p:cNvPr id="15" name="Text 10"/>
          <p:cNvSpPr/>
          <p:nvPr/>
        </p:nvSpPr>
        <p:spPr>
          <a:xfrm>
            <a:off x="1600200" y="4389120"/>
            <a:ext cx="5623560" cy="15087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nested loop</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a loop inside the body of another loop. The one outside is the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outer loop</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the one inside is the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inner loop</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inner loop finishes first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6035040" cy="2011680"/>
          </a:xfrm>
          <a:prstGeom prst="roundRect">
            <a:avLst>
              <a:gd name="adj" fmla="val 5455"/>
            </a:avLst>
          </a:prstGeom>
          <a:solidFill>
            <a:srgbClr val="EEF3F1"/>
          </a:solidFill>
          <a:ln w="12700">
            <a:solidFill>
              <a:srgbClr val="E6E1D6"/>
            </a:solidFill>
            <a:prstDash val="solid"/>
          </a:ln>
        </p:spPr>
      </p:sp>
      <p:sp>
        <p:nvSpPr>
          <p:cNvPr id="9" name="Text 5"/>
          <p:cNvSpPr/>
          <p:nvPr/>
        </p:nvSpPr>
        <p:spPr>
          <a:xfrm>
            <a:off x="822960" y="1737360"/>
            <a:ext cx="5486400" cy="16459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a = 1; a &lt;= 2; a++)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for (int b = 1; b &lt;= 3; b++)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System.out.println(a + " " + b);</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0" name="Shape 6"/>
          <p:cNvSpPr/>
          <p:nvPr/>
        </p:nvSpPr>
        <p:spPr>
          <a:xfrm>
            <a:off x="548640" y="3703320"/>
            <a:ext cx="2377440" cy="2331720"/>
          </a:xfrm>
          <a:prstGeom prst="roundRect">
            <a:avLst>
              <a:gd name="adj" fmla="val 4706"/>
            </a:avLst>
          </a:prstGeom>
          <a:solidFill>
            <a:srgbClr val="1F2B28"/>
          </a:solidFill>
          <a:ln w="12700">
            <a:solidFill>
              <a:srgbClr val="1F2B28"/>
            </a:solidFill>
            <a:prstDash val="solid"/>
          </a:ln>
        </p:spPr>
      </p:sp>
      <p:sp>
        <p:nvSpPr>
          <p:cNvPr id="11" name="Text 7"/>
          <p:cNvSpPr/>
          <p:nvPr/>
        </p:nvSpPr>
        <p:spPr>
          <a:xfrm>
            <a:off x="822960" y="38404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4114800"/>
            <a:ext cx="1828800" cy="1828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1 1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1 3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2 1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2 3</a:t>
            </a:r>
            <a:endParaRPr lang="en-US" sz="2000" dirty="0"/>
          </a:p>
        </p:txBody>
      </p:sp>
      <p:sp>
        <p:nvSpPr>
          <p:cNvPr id="13" name="Shape 9"/>
          <p:cNvSpPr/>
          <p:nvPr/>
        </p:nvSpPr>
        <p:spPr>
          <a:xfrm>
            <a:off x="3108960" y="3703320"/>
            <a:ext cx="3474720" cy="2331720"/>
          </a:xfrm>
          <a:prstGeom prst="roundRect">
            <a:avLst>
              <a:gd name="adj" fmla="val 7843"/>
            </a:avLst>
          </a:prstGeom>
          <a:solidFill>
            <a:srgbClr val="FFF5C7"/>
          </a:solidFill>
          <a:ln w="12700">
            <a:solidFill>
              <a:srgbClr val="FFF5C7"/>
            </a:solidFill>
            <a:prstDash val="solid"/>
          </a:ln>
        </p:spPr>
      </p:sp>
      <p:sp>
        <p:nvSpPr>
          <p:cNvPr id="14" name="Text 10"/>
          <p:cNvSpPr/>
          <p:nvPr/>
        </p:nvSpPr>
        <p:spPr>
          <a:xfrm>
            <a:off x="3429000" y="3840480"/>
            <a:ext cx="2880360" cy="205740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Each outer pass, the inner loop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starts over</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and runs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all</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its iterations. The outer variable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holds still</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meanwhile.</a:t>
            </a:r>
            <a:endParaRPr lang="en-US" sz="16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858000" y="1554480"/>
          <a:ext cx="4754880" cy="914400"/>
        </p:xfrm>
        <a:graphic>
          <a:graphicData uri="http://schemas.openxmlformats.org/drawingml/2006/table">
            <a:tbl>
              <a:tblPr/>
              <a:tblGrid>
                <a:gridCol w="640080"/>
                <a:gridCol w="640080"/>
                <a:gridCol w="2103120"/>
                <a:gridCol w="1371600"/>
              </a:tblGrid>
              <a:tr h="512064">
                <a:tc>
                  <a:txBody>
                    <a:bodyPr/>
                    <a:lstStyle/>
                    <a:p>
                      <a:pPr indent="0" marL="0">
                        <a:buNone/>
                      </a:pPr>
                      <a:r>
                        <a:rPr lang="en-US" sz="1400" b="1" dirty="0">
                          <a:solidFill>
                            <a:srgbClr val="FFFFFF"/>
                          </a:solidFill>
                          <a:latin typeface="Atkinson Hyperlegible Next" pitchFamily="34" charset="0"/>
                          <a:ea typeface="Atkinson Hyperlegible Next" pitchFamily="34" charset="-122"/>
                          <a:cs typeface="Atkinson Hyperlegible Next" pitchFamily="34" charset="-120"/>
                        </a:rPr>
                        <a:t>a</a:t>
                      </a:r>
                      <a:endParaRPr lang="en-US" sz="14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400" b="1" dirty="0">
                          <a:solidFill>
                            <a:srgbClr val="FFFFFF"/>
                          </a:solidFill>
                          <a:latin typeface="Atkinson Hyperlegible Next" pitchFamily="34" charset="0"/>
                          <a:ea typeface="Atkinson Hyperlegible Next" pitchFamily="34" charset="-122"/>
                          <a:cs typeface="Atkinson Hyperlegible Next" pitchFamily="34" charset="-120"/>
                        </a:rPr>
                        <a:t>b</a:t>
                      </a:r>
                      <a:endParaRPr lang="en-US" sz="14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400" b="1" dirty="0">
                          <a:solidFill>
                            <a:srgbClr val="FFFFFF"/>
                          </a:solidFill>
                          <a:latin typeface="Atkinson Hyperlegible Next" pitchFamily="34" charset="0"/>
                          <a:ea typeface="Atkinson Hyperlegible Next" pitchFamily="34" charset="-122"/>
                          <a:cs typeface="Atkinson Hyperlegible Next" pitchFamily="34" charset="-120"/>
                        </a:rPr>
                        <a:t>Check</a:t>
                      </a:r>
                      <a:endParaRPr lang="en-US" sz="14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400" b="1" dirty="0">
                          <a:solidFill>
                            <a:srgbClr val="FFFFFF"/>
                          </a:solidFill>
                          <a:latin typeface="Atkinson Hyperlegible Next" pitchFamily="34" charset="0"/>
                          <a:ea typeface="Atkinson Hyperlegible Next" pitchFamily="34" charset="-122"/>
                          <a:cs typeface="Atkinson Hyperlegible Next" pitchFamily="34" charset="-120"/>
                        </a:rPr>
                        <a:t>Prints</a:t>
                      </a:r>
                      <a:endParaRPr lang="en-US" sz="14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12064">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b &lt;= 3 true</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1 1</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b &lt;= 3 true</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1 2</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b &lt;= 3 true</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1 3</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8A4B0F"/>
                          </a:solidFill>
                          <a:latin typeface="Atkinson Hyperlegible Mono" pitchFamily="34" charset="0"/>
                          <a:ea typeface="Atkinson Hyperlegible Mono" pitchFamily="34" charset="-122"/>
                          <a:cs typeface="Atkinson Hyperlegible Mono" pitchFamily="34" charset="-120"/>
                        </a:rPr>
                        <a:t>b &lt;= 3 false</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b &lt;= 3 true</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2 1</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6" name="Text 11"/>
          <p:cNvSpPr/>
          <p:nvPr/>
        </p:nvSpPr>
        <p:spPr>
          <a:xfrm>
            <a:off x="6858000" y="5257800"/>
            <a:ext cx="4754880" cy="365760"/>
          </a:xfrm>
          <a:prstGeom prst="rect">
            <a:avLst/>
          </a:prstGeom>
          <a:noFill/>
          <a:ln/>
        </p:spPr>
        <p:txBody>
          <a:bodyPr wrap="square" lIns="0" tIns="0" rIns="0" bIns="0" rtlCol="0" anchor="ctr"/>
          <a:lstStyle/>
          <a:p>
            <a:pPr indent="0" marL="0">
              <a:buNone/>
            </a:pPr>
            <a:r>
              <a:rPr lang="en-US" sz="16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b goes back to 1</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Don't reuse the outer loop's name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960120"/>
          </a:xfrm>
          <a:prstGeom prst="roundRect">
            <a:avLst>
              <a:gd name="adj" fmla="val 19048"/>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858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outer variable still exists inside the outer body. The inner loop needs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its own name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1" name="Shape 6"/>
          <p:cNvSpPr/>
          <p:nvPr/>
        </p:nvSpPr>
        <p:spPr>
          <a:xfrm>
            <a:off x="548640" y="2743200"/>
            <a:ext cx="6035040" cy="2103120"/>
          </a:xfrm>
          <a:prstGeom prst="roundRect">
            <a:avLst>
              <a:gd name="adj" fmla="val 5217"/>
            </a:avLst>
          </a:prstGeom>
          <a:solidFill>
            <a:srgbClr val="EEF3F1"/>
          </a:solidFill>
          <a:ln w="12700">
            <a:solidFill>
              <a:srgbClr val="E6E1D6"/>
            </a:solidFill>
            <a:prstDash val="solid"/>
          </a:ln>
        </p:spPr>
      </p:sp>
      <p:sp>
        <p:nvSpPr>
          <p:cNvPr id="12" name="Text 7"/>
          <p:cNvSpPr/>
          <p:nvPr/>
        </p:nvSpPr>
        <p:spPr>
          <a:xfrm>
            <a:off x="822960" y="292608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3" name="Text 8"/>
          <p:cNvSpPr/>
          <p:nvPr/>
        </p:nvSpPr>
        <p:spPr>
          <a:xfrm>
            <a:off x="822960" y="3246120"/>
            <a:ext cx="5486400" cy="14173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1; i &lt;= 2;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for (int i = 1; i &lt;= 3;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4" name="Shape 9"/>
          <p:cNvSpPr/>
          <p:nvPr/>
        </p:nvSpPr>
        <p:spPr>
          <a:xfrm>
            <a:off x="6858000" y="2743200"/>
            <a:ext cx="4754880" cy="1188720"/>
          </a:xfrm>
          <a:prstGeom prst="roundRect">
            <a:avLst>
              <a:gd name="adj" fmla="val 9231"/>
            </a:avLst>
          </a:prstGeom>
          <a:solidFill>
            <a:srgbClr val="1F2B28"/>
          </a:solidFill>
          <a:ln w="12700">
            <a:solidFill>
              <a:srgbClr val="1F2B28"/>
            </a:solidFill>
            <a:prstDash val="solid"/>
          </a:ln>
        </p:spPr>
      </p:sp>
      <p:sp>
        <p:nvSpPr>
          <p:cNvPr id="15" name="Text 10"/>
          <p:cNvSpPr/>
          <p:nvPr/>
        </p:nvSpPr>
        <p:spPr>
          <a:xfrm>
            <a:off x="7132320" y="288036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7132320" y="3154680"/>
            <a:ext cx="4251960" cy="731520"/>
          </a:xfrm>
          <a:prstGeom prst="rect">
            <a:avLst/>
          </a:prstGeom>
          <a:noFill/>
          <a:ln/>
        </p:spPr>
        <p:txBody>
          <a:bodyPr wrap="square" lIns="0" tIns="0" rIns="0" bIns="0" rtlCol="0" anchor="t"/>
          <a:lstStyle/>
          <a:p>
            <a:pPr indent="0" marL="0">
              <a:buNone/>
            </a:pPr>
            <a:r>
              <a:rPr lang="en-US" sz="1400" dirty="0">
                <a:solidFill>
                  <a:srgbClr val="E9F7F2"/>
                </a:solidFill>
                <a:latin typeface="Atkinson Hyperlegible Mono" pitchFamily="34" charset="0"/>
                <a:ea typeface="Atkinson Hyperlegible Mono" pitchFamily="34" charset="-122"/>
                <a:cs typeface="Atkinson Hyperlegible Mono" pitchFamily="34" charset="-120"/>
              </a:rPr>
              <a:t>error: variable i is already defined in method main(String[])</a:t>
            </a:r>
            <a:endParaRPr lang="en-US" sz="1400" dirty="0"/>
          </a:p>
        </p:txBody>
      </p:sp>
      <p:sp>
        <p:nvSpPr>
          <p:cNvPr id="17" name="Shape 12"/>
          <p:cNvSpPr/>
          <p:nvPr/>
        </p:nvSpPr>
        <p:spPr>
          <a:xfrm>
            <a:off x="6858000" y="4114800"/>
            <a:ext cx="4754880" cy="731520"/>
          </a:xfrm>
          <a:prstGeom prst="roundRect">
            <a:avLst>
              <a:gd name="adj" fmla="val 15000"/>
            </a:avLst>
          </a:prstGeom>
          <a:solidFill>
            <a:srgbClr val="DDF5EE"/>
          </a:solidFill>
          <a:ln w="12700">
            <a:solidFill>
              <a:srgbClr val="DDF5EE"/>
            </a:solidFill>
            <a:prstDash val="solid"/>
          </a:ln>
        </p:spPr>
      </p:sp>
      <p:sp>
        <p:nvSpPr>
          <p:cNvPr id="18" name="Text 13"/>
          <p:cNvSpPr/>
          <p:nvPr/>
        </p:nvSpPr>
        <p:spPr>
          <a:xfrm>
            <a:off x="7132320" y="4114800"/>
            <a:ext cx="4389120" cy="73152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Fix: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for (int j = 1; j &lt;= 3; j++)</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Count down, then count up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a:t>
            </a:r>
            <a:endParaRPr lang="en-US" sz="2200" dirty="0"/>
          </a:p>
        </p:txBody>
      </p:sp>
      <p:sp>
        <p:nvSpPr>
          <p:cNvPr id="12" name="Shape 8"/>
          <p:cNvSpPr/>
          <p:nvPr/>
        </p:nvSpPr>
        <p:spPr>
          <a:xfrm>
            <a:off x="868680" y="2971800"/>
            <a:ext cx="10424160" cy="2103120"/>
          </a:xfrm>
          <a:prstGeom prst="roundRect">
            <a:avLst>
              <a:gd name="adj" fmla="val 5217"/>
            </a:avLst>
          </a:prstGeom>
          <a:solidFill>
            <a:srgbClr val="EEF3F1"/>
          </a:solidFill>
          <a:ln w="12700">
            <a:solidFill>
              <a:srgbClr val="E6E1D6"/>
            </a:solidFill>
            <a:prstDash val="solid"/>
          </a:ln>
        </p:spPr>
      </p:sp>
      <p:sp>
        <p:nvSpPr>
          <p:cNvPr id="13" name="Text 9"/>
          <p:cNvSpPr/>
          <p:nvPr/>
        </p:nvSpPr>
        <p:spPr>
          <a:xfrm>
            <a:off x="1143000" y="3154680"/>
            <a:ext cx="9875520" cy="17373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for (int n = 3; n &gt;= 2; n--)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for (int k = 1; k &lt;= 2; k++)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System.out.println(n + " x " + k + " = " + (n * k));</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p:txBody>
      </p:sp>
      <p:sp>
        <p:nvSpPr>
          <p:cNvPr id="14" name="Text 10"/>
          <p:cNvSpPr/>
          <p:nvPr/>
        </p:nvSpPr>
        <p:spPr>
          <a:xfrm>
            <a:off x="868680" y="5257800"/>
            <a:ext cx="9144000" cy="457200"/>
          </a:xfrm>
          <a:prstGeom prst="rect">
            <a:avLst/>
          </a:prstGeom>
          <a:noFill/>
          <a:ln/>
        </p:spPr>
        <p:txBody>
          <a:bodyPr wrap="square" lIns="0" tIns="0" rIns="0" bIns="0" rtlCol="0" anchor="ctr"/>
          <a:lstStyle/>
          <a:p>
            <a:pPr indent="0" marL="0">
              <a:buNone/>
            </a:pPr>
            <a:r>
              <a:rPr lang="en-US" sz="1800" dirty="0">
                <a:solidFill>
                  <a:srgbClr val="4F5D58"/>
                </a:solidFill>
                <a:latin typeface="Atkinson Hyperlegible Next" pitchFamily="34" charset="0"/>
                <a:ea typeface="Atkinson Hyperlegible Next" pitchFamily="34" charset="-122"/>
                <a:cs typeface="Atkinson Hyperlegible Next" pitchFamily="34" charset="-120"/>
              </a:rPr>
              <a:t>Hint: which variable changes on every line?</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Rows and columns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Inner loop: one row. Outer loop: every row.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694944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6400800" cy="21488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row = 1; row &lt;= 3; row++)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for (int col = 1; col &lt;= 4; col++)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0" name="Shape 6"/>
          <p:cNvSpPr/>
          <p:nvPr/>
        </p:nvSpPr>
        <p:spPr>
          <a:xfrm>
            <a:off x="7772400" y="1554480"/>
            <a:ext cx="3840480" cy="2514600"/>
          </a:xfrm>
          <a:prstGeom prst="roundRect">
            <a:avLst>
              <a:gd name="adj" fmla="val 4364"/>
            </a:avLst>
          </a:prstGeom>
          <a:solidFill>
            <a:srgbClr val="1F2B28"/>
          </a:solidFill>
          <a:ln w="12700">
            <a:solidFill>
              <a:srgbClr val="1F2B28"/>
            </a:solidFill>
            <a:prstDash val="solid"/>
          </a:ln>
        </p:spPr>
      </p:sp>
      <p:sp>
        <p:nvSpPr>
          <p:cNvPr id="11" name="Text 7"/>
          <p:cNvSpPr/>
          <p:nvPr/>
        </p:nvSpPr>
        <p:spPr>
          <a:xfrm>
            <a:off x="804672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046720" y="1965960"/>
            <a:ext cx="3291840" cy="20116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t>
            </a:r>
            <a:endParaRPr lang="en-US" sz="2000" dirty="0"/>
          </a:p>
        </p:txBody>
      </p:sp>
      <p:sp>
        <p:nvSpPr>
          <p:cNvPr id="13" name="Shape 9"/>
          <p:cNvSpPr/>
          <p:nvPr/>
        </p:nvSpPr>
        <p:spPr>
          <a:xfrm>
            <a:off x="548640" y="4297680"/>
            <a:ext cx="3520440" cy="1737360"/>
          </a:xfrm>
          <a:prstGeom prst="roundRect">
            <a:avLst>
              <a:gd name="adj" fmla="val 9474"/>
            </a:avLst>
          </a:prstGeom>
          <a:solidFill>
            <a:srgbClr val="DDF5EE"/>
          </a:solidFill>
          <a:ln w="12700">
            <a:solidFill>
              <a:srgbClr val="DDF5EE"/>
            </a:solidFill>
            <a:prstDash val="solid"/>
          </a:ln>
        </p:spPr>
      </p:sp>
      <p:sp>
        <p:nvSpPr>
          <p:cNvPr id="14" name="Text 10"/>
          <p:cNvSpPr/>
          <p:nvPr/>
        </p:nvSpPr>
        <p:spPr>
          <a:xfrm>
            <a:off x="822960" y="4480560"/>
            <a:ext cx="3017520" cy="64008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Outer loop</a:t>
            </a:r>
            <a:endParaRPr lang="en-US" sz="1900" dirty="0"/>
          </a:p>
        </p:txBody>
      </p:sp>
      <p:sp>
        <p:nvSpPr>
          <p:cNvPr id="15" name="Text 11"/>
          <p:cNvSpPr/>
          <p:nvPr/>
        </p:nvSpPr>
        <p:spPr>
          <a:xfrm>
            <a:off x="822960" y="5166360"/>
            <a:ext cx="3017520" cy="7315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how many rows</a:t>
            </a:r>
            <a:endParaRPr lang="en-US" sz="1700" dirty="0"/>
          </a:p>
        </p:txBody>
      </p:sp>
      <p:sp>
        <p:nvSpPr>
          <p:cNvPr id="16" name="Shape 12"/>
          <p:cNvSpPr/>
          <p:nvPr/>
        </p:nvSpPr>
        <p:spPr>
          <a:xfrm>
            <a:off x="4297680" y="4297680"/>
            <a:ext cx="3520440" cy="1737360"/>
          </a:xfrm>
          <a:prstGeom prst="roundRect">
            <a:avLst>
              <a:gd name="adj" fmla="val 9474"/>
            </a:avLst>
          </a:prstGeom>
          <a:solidFill>
            <a:srgbClr val="E3F0FF"/>
          </a:solidFill>
          <a:ln w="12700">
            <a:solidFill>
              <a:srgbClr val="E3F0FF"/>
            </a:solidFill>
            <a:prstDash val="solid"/>
          </a:ln>
        </p:spPr>
      </p:sp>
      <p:sp>
        <p:nvSpPr>
          <p:cNvPr id="17" name="Text 13"/>
          <p:cNvSpPr/>
          <p:nvPr/>
        </p:nvSpPr>
        <p:spPr>
          <a:xfrm>
            <a:off x="4572000" y="4480560"/>
            <a:ext cx="3017520" cy="64008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Inner loop + print</a:t>
            </a:r>
            <a:endParaRPr lang="en-US" sz="1900" dirty="0"/>
          </a:p>
        </p:txBody>
      </p:sp>
      <p:sp>
        <p:nvSpPr>
          <p:cNvPr id="18" name="Text 14"/>
          <p:cNvSpPr/>
          <p:nvPr/>
        </p:nvSpPr>
        <p:spPr>
          <a:xfrm>
            <a:off x="4572000" y="5166360"/>
            <a:ext cx="3017520" cy="7315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one row, column by column</a:t>
            </a:r>
            <a:endParaRPr lang="en-US" sz="1700" dirty="0"/>
          </a:p>
        </p:txBody>
      </p:sp>
      <p:sp>
        <p:nvSpPr>
          <p:cNvPr id="19" name="Shape 15"/>
          <p:cNvSpPr/>
          <p:nvPr/>
        </p:nvSpPr>
        <p:spPr>
          <a:xfrm>
            <a:off x="8046720" y="4297680"/>
            <a:ext cx="3520440" cy="1737360"/>
          </a:xfrm>
          <a:prstGeom prst="roundRect">
            <a:avLst>
              <a:gd name="adj" fmla="val 9474"/>
            </a:avLst>
          </a:prstGeom>
          <a:solidFill>
            <a:srgbClr val="FFF5C7"/>
          </a:solidFill>
          <a:ln w="12700">
            <a:solidFill>
              <a:srgbClr val="FFF5C7"/>
            </a:solidFill>
            <a:prstDash val="solid"/>
          </a:ln>
        </p:spPr>
      </p:sp>
      <p:sp>
        <p:nvSpPr>
          <p:cNvPr id="20" name="Text 16"/>
          <p:cNvSpPr/>
          <p:nvPr/>
        </p:nvSpPr>
        <p:spPr>
          <a:xfrm>
            <a:off x="8321040" y="4480560"/>
            <a:ext cx="3017520" cy="64008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println() after the inner }</a:t>
            </a:r>
            <a:endParaRPr lang="en-US" sz="1900" dirty="0"/>
          </a:p>
        </p:txBody>
      </p:sp>
      <p:sp>
        <p:nvSpPr>
          <p:cNvPr id="21" name="Text 17"/>
          <p:cNvSpPr/>
          <p:nvPr/>
        </p:nvSpPr>
        <p:spPr>
          <a:xfrm>
            <a:off x="8321040" y="5166360"/>
            <a:ext cx="3017520" cy="7315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ends each row once</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Print the inner variable, or the outer one?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544068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PRINT(C): INNER VARIABLE</a:t>
            </a:r>
            <a:endParaRPr lang="en-US" sz="1050" dirty="0"/>
          </a:p>
        </p:txBody>
      </p:sp>
      <p:sp>
        <p:nvSpPr>
          <p:cNvPr id="10" name="Text 6"/>
          <p:cNvSpPr/>
          <p:nvPr/>
        </p:nvSpPr>
        <p:spPr>
          <a:xfrm>
            <a:off x="822960" y="2057400"/>
            <a:ext cx="4892040" cy="1828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r = 1; r &lt;= 2; 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c = 1; c &lt;= 5; c++)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System.out.print(c);</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4206240"/>
            <a:ext cx="5440680" cy="1188720"/>
          </a:xfrm>
          <a:prstGeom prst="roundRect">
            <a:avLst>
              <a:gd name="adj" fmla="val 9231"/>
            </a:avLst>
          </a:prstGeom>
          <a:solidFill>
            <a:srgbClr val="1F2B28"/>
          </a:solidFill>
          <a:ln w="12700">
            <a:solidFill>
              <a:srgbClr val="1F2B28"/>
            </a:solidFill>
            <a:prstDash val="solid"/>
          </a:ln>
        </p:spPr>
      </p:sp>
      <p:sp>
        <p:nvSpPr>
          <p:cNvPr id="12" name="Text 8"/>
          <p:cNvSpPr/>
          <p:nvPr/>
        </p:nvSpPr>
        <p:spPr>
          <a:xfrm>
            <a:off x="822960" y="43434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617720"/>
            <a:ext cx="489204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12345</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12345</a:t>
            </a:r>
            <a:endParaRPr lang="en-US" sz="2000" dirty="0"/>
          </a:p>
        </p:txBody>
      </p:sp>
      <p:sp>
        <p:nvSpPr>
          <p:cNvPr id="14" name="Shape 10"/>
          <p:cNvSpPr/>
          <p:nvPr/>
        </p:nvSpPr>
        <p:spPr>
          <a:xfrm>
            <a:off x="6199632" y="1554480"/>
            <a:ext cx="5440680" cy="2514600"/>
          </a:xfrm>
          <a:prstGeom prst="roundRect">
            <a:avLst>
              <a:gd name="adj" fmla="val 4364"/>
            </a:avLst>
          </a:prstGeom>
          <a:solidFill>
            <a:srgbClr val="EEF3F1"/>
          </a:solidFill>
          <a:ln w="12700">
            <a:solidFill>
              <a:srgbClr val="E6E1D6"/>
            </a:solidFill>
            <a:prstDash val="solid"/>
          </a:ln>
        </p:spPr>
      </p:sp>
      <p:sp>
        <p:nvSpPr>
          <p:cNvPr id="15" name="Text 11"/>
          <p:cNvSpPr/>
          <p:nvPr/>
        </p:nvSpPr>
        <p:spPr>
          <a:xfrm>
            <a:off x="6473952"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PRINT(R): OUTER VARIABLE</a:t>
            </a:r>
            <a:endParaRPr lang="en-US" sz="1050" dirty="0"/>
          </a:p>
        </p:txBody>
      </p:sp>
      <p:sp>
        <p:nvSpPr>
          <p:cNvPr id="16" name="Text 12"/>
          <p:cNvSpPr/>
          <p:nvPr/>
        </p:nvSpPr>
        <p:spPr>
          <a:xfrm>
            <a:off x="6473952" y="2057400"/>
            <a:ext cx="4892040" cy="1828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r = 1; r &lt;= 2; 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c = 1; c &lt;= 5; c++)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7" name="Shape 13"/>
          <p:cNvSpPr/>
          <p:nvPr/>
        </p:nvSpPr>
        <p:spPr>
          <a:xfrm>
            <a:off x="6199632" y="4206240"/>
            <a:ext cx="5440680" cy="1188720"/>
          </a:xfrm>
          <a:prstGeom prst="roundRect">
            <a:avLst>
              <a:gd name="adj" fmla="val 9231"/>
            </a:avLst>
          </a:prstGeom>
          <a:solidFill>
            <a:srgbClr val="1F2B28"/>
          </a:solidFill>
          <a:ln w="12700">
            <a:solidFill>
              <a:srgbClr val="1F2B28"/>
            </a:solidFill>
            <a:prstDash val="solid"/>
          </a:ln>
        </p:spPr>
      </p:sp>
      <p:sp>
        <p:nvSpPr>
          <p:cNvPr id="18" name="Text 14"/>
          <p:cNvSpPr/>
          <p:nvPr/>
        </p:nvSpPr>
        <p:spPr>
          <a:xfrm>
            <a:off x="6473952" y="43434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6473952" y="4617720"/>
            <a:ext cx="489204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11111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22222</a:t>
            </a:r>
            <a:endParaRPr lang="en-US" sz="2000" dirty="0"/>
          </a:p>
        </p:txBody>
      </p:sp>
      <p:sp>
        <p:nvSpPr>
          <p:cNvPr id="20" name="Text 16"/>
          <p:cNvSpPr/>
          <p:nvPr/>
        </p:nvSpPr>
        <p:spPr>
          <a:xfrm>
            <a:off x="548640" y="5532120"/>
            <a:ext cx="11094415" cy="4572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inner variable changes across a row. The outer variable changes only from row to row.</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println() inside the inner loop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11094415" cy="960120"/>
          </a:xfrm>
          <a:prstGeom prst="roundRect">
            <a:avLst>
              <a:gd name="adj" fmla="val 19048"/>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858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Inside the inner braces means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once per column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Ending a row belongs after the inner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1" name="Shape 6"/>
          <p:cNvSpPr/>
          <p:nvPr/>
        </p:nvSpPr>
        <p:spPr>
          <a:xfrm>
            <a:off x="548640" y="2743200"/>
            <a:ext cx="6949440" cy="2468880"/>
          </a:xfrm>
          <a:prstGeom prst="roundRect">
            <a:avLst>
              <a:gd name="adj" fmla="val 4444"/>
            </a:avLst>
          </a:prstGeom>
          <a:solidFill>
            <a:srgbClr val="EEF3F1"/>
          </a:solidFill>
          <a:ln w="12700">
            <a:solidFill>
              <a:srgbClr val="E6E1D6"/>
            </a:solidFill>
            <a:prstDash val="solid"/>
          </a:ln>
        </p:spPr>
      </p:sp>
      <p:sp>
        <p:nvSpPr>
          <p:cNvPr id="12" name="Text 7"/>
          <p:cNvSpPr/>
          <p:nvPr/>
        </p:nvSpPr>
        <p:spPr>
          <a:xfrm>
            <a:off x="822960" y="2926080"/>
            <a:ext cx="6400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WANTED 2 ROWS OF [][][]</a:t>
            </a:r>
            <a:endParaRPr lang="en-US" sz="1050" dirty="0"/>
          </a:p>
        </p:txBody>
      </p:sp>
      <p:sp>
        <p:nvSpPr>
          <p:cNvPr id="13" name="Text 8"/>
          <p:cNvSpPr/>
          <p:nvPr/>
        </p:nvSpPr>
        <p:spPr>
          <a:xfrm>
            <a:off x="822960" y="3246120"/>
            <a:ext cx="6400800" cy="17830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row = 1; row &lt;= 2; row++)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for (int col = 1; col &lt;= 3; col++)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4" name="Shape 9"/>
          <p:cNvSpPr/>
          <p:nvPr/>
        </p:nvSpPr>
        <p:spPr>
          <a:xfrm>
            <a:off x="7772400" y="2743200"/>
            <a:ext cx="3840480" cy="3291840"/>
          </a:xfrm>
          <a:prstGeom prst="roundRect">
            <a:avLst>
              <a:gd name="adj" fmla="val 3333"/>
            </a:avLst>
          </a:prstGeom>
          <a:solidFill>
            <a:srgbClr val="1F2B28"/>
          </a:solidFill>
          <a:ln w="12700">
            <a:solidFill>
              <a:srgbClr val="1F2B28"/>
            </a:solidFill>
            <a:prstDash val="solid"/>
          </a:ln>
        </p:spPr>
      </p:sp>
      <p:sp>
        <p:nvSpPr>
          <p:cNvPr id="15" name="Text 10"/>
          <p:cNvSpPr/>
          <p:nvPr/>
        </p:nvSpPr>
        <p:spPr>
          <a:xfrm>
            <a:off x="8046720" y="28803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046720" y="3154680"/>
            <a:ext cx="3291840" cy="27889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Where do the X's land?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 one row per line.</a:t>
            </a:r>
            <a:endParaRPr lang="en-US" sz="2200" dirty="0"/>
          </a:p>
        </p:txBody>
      </p:sp>
      <p:sp>
        <p:nvSpPr>
          <p:cNvPr id="12" name="Shape 8"/>
          <p:cNvSpPr/>
          <p:nvPr/>
        </p:nvSpPr>
        <p:spPr>
          <a:xfrm>
            <a:off x="868680" y="2971800"/>
            <a:ext cx="6766560" cy="2926080"/>
          </a:xfrm>
          <a:prstGeom prst="roundRect">
            <a:avLst>
              <a:gd name="adj" fmla="val 3750"/>
            </a:avLst>
          </a:prstGeom>
          <a:solidFill>
            <a:srgbClr val="EEF3F1"/>
          </a:solidFill>
          <a:ln w="12700">
            <a:solidFill>
              <a:srgbClr val="E6E1D6"/>
            </a:solidFill>
            <a:prstDash val="solid"/>
          </a:ln>
        </p:spPr>
      </p:sp>
      <p:sp>
        <p:nvSpPr>
          <p:cNvPr id="13" name="Text 9"/>
          <p:cNvSpPr/>
          <p:nvPr/>
        </p:nvSpPr>
        <p:spPr>
          <a:xfrm>
            <a:off x="1143000" y="3154680"/>
            <a:ext cx="6217920" cy="25603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r = 1; r &lt;= 3; 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c = 1; c &lt;= 4; c++)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(c == 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System.out.print("X");</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Inner depends on outer</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different count on every pass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6035040" cy="2194560"/>
          </a:xfrm>
          <a:prstGeom prst="roundRect">
            <a:avLst>
              <a:gd name="adj" fmla="val 5000"/>
            </a:avLst>
          </a:prstGeom>
          <a:solidFill>
            <a:srgbClr val="EEF3F1"/>
          </a:solidFill>
          <a:ln w="12700">
            <a:solidFill>
              <a:srgbClr val="E6E1D6"/>
            </a:solidFill>
            <a:prstDash val="solid"/>
          </a:ln>
        </p:spPr>
      </p:sp>
      <p:sp>
        <p:nvSpPr>
          <p:cNvPr id="9" name="Text 5"/>
          <p:cNvSpPr/>
          <p:nvPr/>
        </p:nvSpPr>
        <p:spPr>
          <a:xfrm>
            <a:off x="822960" y="1737360"/>
            <a:ext cx="5486400" cy="18288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r = 1; r &lt;= 5; r++)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for (int c = 1; c &lt;= r; c++)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System.out.print("o");</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0" name="Shape 6"/>
          <p:cNvSpPr/>
          <p:nvPr/>
        </p:nvSpPr>
        <p:spPr>
          <a:xfrm>
            <a:off x="548640" y="3886200"/>
            <a:ext cx="6035040" cy="2148840"/>
          </a:xfrm>
          <a:prstGeom prst="roundRect">
            <a:avLst>
              <a:gd name="adj" fmla="val 5106"/>
            </a:avLst>
          </a:prstGeom>
          <a:solidFill>
            <a:srgbClr val="1F2B28"/>
          </a:solidFill>
          <a:ln w="12700">
            <a:solidFill>
              <a:srgbClr val="1F2B28"/>
            </a:solidFill>
            <a:prstDash val="solid"/>
          </a:ln>
        </p:spPr>
      </p:sp>
      <p:sp>
        <p:nvSpPr>
          <p:cNvPr id="11" name="Text 7"/>
          <p:cNvSpPr/>
          <p:nvPr/>
        </p:nvSpPr>
        <p:spPr>
          <a:xfrm>
            <a:off x="822960" y="40233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4297680"/>
            <a:ext cx="5486400" cy="16459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o</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oo</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ooo</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oooo</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ooooo</a:t>
            </a:r>
            <a:endParaRPr lang="en-US" sz="20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6858000" y="1554480"/>
          <a:ext cx="4754880" cy="914400"/>
        </p:xfrm>
        <a:graphic>
          <a:graphicData uri="http://schemas.openxmlformats.org/drawingml/2006/table">
            <a:tbl>
              <a:tblPr/>
              <a:tblGrid>
                <a:gridCol w="1097280"/>
                <a:gridCol w="2011680"/>
                <a:gridCol w="1645920"/>
              </a:tblGrid>
              <a:tr h="50292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r</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Inner check</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Inner runs</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 &lt;= 1</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 &lt;= 2</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 &lt;= 3</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 &lt;= 4</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 &lt;=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Total</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15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4" name="Text 9"/>
          <p:cNvSpPr/>
          <p:nvPr/>
        </p:nvSpPr>
        <p:spPr>
          <a:xfrm>
            <a:off x="6858000" y="5349240"/>
            <a:ext cx="4754880" cy="457200"/>
          </a:xfrm>
          <a:prstGeom prst="rect">
            <a:avLst/>
          </a:prstGeom>
          <a:noFill/>
          <a:ln/>
        </p:spPr>
        <p:txBody>
          <a:bodyPr wrap="square" lIns="0" tIns="0" rIns="0" bIns="0" rtlCol="0" anchor="ctr"/>
          <a:lstStyle/>
          <a:p>
            <a:pPr indent="0" marL="0">
              <a:buNone/>
            </a:pPr>
            <a:r>
              <a:rPr lang="en-US" sz="16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Inner condition uses the outer variable</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inner loops in one row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6766560" cy="3383280"/>
          </a:xfrm>
          <a:prstGeom prst="roundRect">
            <a:avLst>
              <a:gd name="adj" fmla="val 3243"/>
            </a:avLst>
          </a:prstGeom>
          <a:solidFill>
            <a:srgbClr val="EEF3F1"/>
          </a:solidFill>
          <a:ln w="12700">
            <a:solidFill>
              <a:srgbClr val="E6E1D6"/>
            </a:solidFill>
            <a:prstDash val="solid"/>
          </a:ln>
        </p:spPr>
      </p:sp>
      <p:sp>
        <p:nvSpPr>
          <p:cNvPr id="9" name="Text 5"/>
          <p:cNvSpPr/>
          <p:nvPr/>
        </p:nvSpPr>
        <p:spPr>
          <a:xfrm>
            <a:off x="822960" y="1737360"/>
            <a:ext cx="6217920" cy="30175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r = 1; r &lt;= 3; r++)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for (int s = 1; s &lt;= 3 - r; s++)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for (int c = 1; c &lt;= r; c++)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0" name="Shape 6"/>
          <p:cNvSpPr/>
          <p:nvPr/>
        </p:nvSpPr>
        <p:spPr>
          <a:xfrm>
            <a:off x="7589520" y="1554480"/>
            <a:ext cx="4023360" cy="1371600"/>
          </a:xfrm>
          <a:prstGeom prst="roundRect">
            <a:avLst>
              <a:gd name="adj" fmla="val 8000"/>
            </a:avLst>
          </a:prstGeom>
          <a:solidFill>
            <a:srgbClr val="1F2B28"/>
          </a:solidFill>
          <a:ln w="12700">
            <a:solidFill>
              <a:srgbClr val="1F2B28"/>
            </a:solidFill>
            <a:prstDash val="solid"/>
          </a:ln>
        </p:spPr>
      </p:sp>
      <p:sp>
        <p:nvSpPr>
          <p:cNvPr id="11" name="Text 7"/>
          <p:cNvSpPr/>
          <p:nvPr/>
        </p:nvSpPr>
        <p:spPr>
          <a:xfrm>
            <a:off x="786384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7863840" y="1965960"/>
            <a:ext cx="3474720" cy="8686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  *</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 **</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t>
            </a:r>
            <a:endParaRPr lang="en-US" sz="20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7589520" y="3063240"/>
          <a:ext cx="4023360" cy="914400"/>
        </p:xfrm>
        <a:graphic>
          <a:graphicData uri="http://schemas.openxmlformats.org/drawingml/2006/table">
            <a:tbl>
              <a:tblPr/>
              <a:tblGrid>
                <a:gridCol w="914400"/>
                <a:gridCol w="1554480"/>
                <a:gridCol w="1554480"/>
              </a:tblGrid>
              <a:tr h="45720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r</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Spaces</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Stars</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5720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4" name="Shape 9"/>
          <p:cNvSpPr/>
          <p:nvPr/>
        </p:nvSpPr>
        <p:spPr>
          <a:xfrm>
            <a:off x="548640" y="5120640"/>
            <a:ext cx="11094415" cy="914400"/>
          </a:xfrm>
          <a:prstGeom prst="roundRect">
            <a:avLst>
              <a:gd name="adj" fmla="val 20000"/>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376672"/>
            <a:ext cx="566928" cy="566928"/>
          </a:xfrm>
          <a:prstGeom prst="rect">
            <a:avLst/>
          </a:prstGeom>
        </p:spPr>
      </p:pic>
      <p:sp>
        <p:nvSpPr>
          <p:cNvPr id="16" name="Text 10"/>
          <p:cNvSpPr/>
          <p:nvPr/>
        </p:nvSpPr>
        <p:spPr>
          <a:xfrm>
            <a:off x="1600200" y="5257800"/>
            <a:ext cx="9768535" cy="6400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inner loop whose condition is false at the start runs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zero times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That is not an error.</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 off-by-one repeats on every row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11094415" cy="960120"/>
          </a:xfrm>
          <a:prstGeom prst="roundRect">
            <a:avLst>
              <a:gd name="adj" fmla="val 19048"/>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858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mistake in the inner loop's condition happens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again on every row</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1" name="Shape 6"/>
          <p:cNvSpPr/>
          <p:nvPr/>
        </p:nvSpPr>
        <p:spPr>
          <a:xfrm>
            <a:off x="548640" y="2743200"/>
            <a:ext cx="6766560" cy="2468880"/>
          </a:xfrm>
          <a:prstGeom prst="roundRect">
            <a:avLst>
              <a:gd name="adj" fmla="val 4444"/>
            </a:avLst>
          </a:prstGeom>
          <a:solidFill>
            <a:srgbClr val="EEF3F1"/>
          </a:solidFill>
          <a:ln w="12700">
            <a:solidFill>
              <a:srgbClr val="E6E1D6"/>
            </a:solidFill>
            <a:prstDash val="solid"/>
          </a:ln>
        </p:spPr>
      </p:sp>
      <p:sp>
        <p:nvSpPr>
          <p:cNvPr id="12" name="Text 7"/>
          <p:cNvSpPr/>
          <p:nvPr/>
        </p:nvSpPr>
        <p:spPr>
          <a:xfrm>
            <a:off x="822960" y="292608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WANTED 1 TO 4 O'S</a:t>
            </a:r>
            <a:endParaRPr lang="en-US" sz="1050" dirty="0"/>
          </a:p>
        </p:txBody>
      </p:sp>
      <p:sp>
        <p:nvSpPr>
          <p:cNvPr id="13" name="Text 8"/>
          <p:cNvSpPr/>
          <p:nvPr/>
        </p:nvSpPr>
        <p:spPr>
          <a:xfrm>
            <a:off x="822960" y="3246120"/>
            <a:ext cx="6217920" cy="17830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r = 1; r &lt;= 4; r++)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for (int c = 1; c &lt; r; c++)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System.out.print("o");</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4" name="Shape 9"/>
          <p:cNvSpPr/>
          <p:nvPr/>
        </p:nvSpPr>
        <p:spPr>
          <a:xfrm>
            <a:off x="7589520" y="2743200"/>
            <a:ext cx="4023360" cy="2011680"/>
          </a:xfrm>
          <a:prstGeom prst="roundRect">
            <a:avLst>
              <a:gd name="adj" fmla="val 5455"/>
            </a:avLst>
          </a:prstGeom>
          <a:solidFill>
            <a:srgbClr val="1F2B28"/>
          </a:solidFill>
          <a:ln w="12700">
            <a:solidFill>
              <a:srgbClr val="1F2B28"/>
            </a:solidFill>
            <a:prstDash val="solid"/>
          </a:ln>
        </p:spPr>
      </p:sp>
      <p:sp>
        <p:nvSpPr>
          <p:cNvPr id="15" name="Text 10"/>
          <p:cNvSpPr/>
          <p:nvPr/>
        </p:nvSpPr>
        <p:spPr>
          <a:xfrm>
            <a:off x="7863840" y="28803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863840" y="3154680"/>
            <a:ext cx="3474720" cy="1508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 </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o</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oo</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ooo</a:t>
            </a:r>
            <a:endParaRPr lang="en-US" sz="2000" dirty="0"/>
          </a:p>
        </p:txBody>
      </p:sp>
      <p:sp>
        <p:nvSpPr>
          <p:cNvPr id="17" name="Text 12"/>
          <p:cNvSpPr/>
          <p:nvPr/>
        </p:nvSpPr>
        <p:spPr>
          <a:xfrm>
            <a:off x="9144000" y="3154680"/>
            <a:ext cx="2377440" cy="320040"/>
          </a:xfrm>
          <a:prstGeom prst="rect">
            <a:avLst/>
          </a:prstGeom>
          <a:noFill/>
          <a:ln/>
        </p:spPr>
        <p:txBody>
          <a:bodyPr wrap="square" lIns="0" tIns="0" rIns="0" bIns="0" rtlCol="0" anchor="ctr"/>
          <a:lstStyle/>
          <a:p>
            <a:pPr indent="0" marL="0">
              <a:buNone/>
            </a:pPr>
            <a:r>
              <a:rPr lang="en-US" sz="1400" b="1" dirty="0">
                <a:solidFill>
                  <a:srgbClr val="8FE0C8"/>
                </a:solidFill>
                <a:latin typeface="Atkinson Hyperlegible Next" pitchFamily="34" charset="0"/>
                <a:ea typeface="Atkinson Hyperlegible Next" pitchFamily="34" charset="-122"/>
                <a:cs typeface="Atkinson Hyperlegible Next" pitchFamily="34" charset="-120"/>
              </a:rPr>
              <a:t>(empty first line)</a:t>
            </a:r>
            <a:endParaRPr lang="en-US" sz="1400" dirty="0"/>
          </a:p>
        </p:txBody>
      </p:sp>
      <p:sp>
        <p:nvSpPr>
          <p:cNvPr id="18" name="Text 13"/>
          <p:cNvSpPr/>
          <p:nvPr/>
        </p:nvSpPr>
        <p:spPr>
          <a:xfrm>
            <a:off x="7589520" y="4892040"/>
            <a:ext cx="4023360" cy="45720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Fix: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c &lt;= r</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Where does the inner loop start?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 How many stars in all?</a:t>
            </a:r>
            <a:endParaRPr lang="en-US" sz="2200" dirty="0"/>
          </a:p>
        </p:txBody>
      </p:sp>
      <p:sp>
        <p:nvSpPr>
          <p:cNvPr id="12" name="Shape 8"/>
          <p:cNvSpPr/>
          <p:nvPr/>
        </p:nvSpPr>
        <p:spPr>
          <a:xfrm>
            <a:off x="868680" y="2971800"/>
            <a:ext cx="6766560" cy="2514600"/>
          </a:xfrm>
          <a:prstGeom prst="roundRect">
            <a:avLst>
              <a:gd name="adj" fmla="val 4364"/>
            </a:avLst>
          </a:prstGeom>
          <a:solidFill>
            <a:srgbClr val="EEF3F1"/>
          </a:solidFill>
          <a:ln w="12700">
            <a:solidFill>
              <a:srgbClr val="E6E1D6"/>
            </a:solidFill>
            <a:prstDash val="solid"/>
          </a:ln>
        </p:spPr>
      </p:sp>
      <p:sp>
        <p:nvSpPr>
          <p:cNvPr id="13" name="Text 9"/>
          <p:cNvSpPr/>
          <p:nvPr/>
        </p:nvSpPr>
        <p:spPr>
          <a:xfrm>
            <a:off x="1143000" y="3154680"/>
            <a:ext cx="6217920" cy="21488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r = 1; r &lt;= 3; r++)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for (int c = r; c &lt;= 5; c++)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PUTTING IT TOGETHER</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Every letter against every later letter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54480"/>
            <a:ext cx="8275320" cy="4480560"/>
          </a:xfrm>
          <a:prstGeom prst="roundRect">
            <a:avLst>
              <a:gd name="adj" fmla="val 2449"/>
            </a:avLst>
          </a:prstGeom>
          <a:solidFill>
            <a:srgbClr val="EEF3F1"/>
          </a:solidFill>
          <a:ln w="12700">
            <a:solidFill>
              <a:srgbClr val="E6E1D6"/>
            </a:solidFill>
            <a:prstDash val="solid"/>
          </a:ln>
        </p:spPr>
      </p:sp>
      <p:sp>
        <p:nvSpPr>
          <p:cNvPr id="9" name="Text 5"/>
          <p:cNvSpPr/>
          <p:nvPr/>
        </p:nvSpPr>
        <p:spPr>
          <a:xfrm>
            <a:off x="822960" y="1737360"/>
            <a:ext cx="7726680" cy="4114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w = "banana";</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pairs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i = 0; i &lt; w.length();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String a = w.substring(i, i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j = i + 1; j &lt; w.length(); j++)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(a.equals(w.substring(j, j + 1)))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System.out.println(a + " at " + i + " and " + j);</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pairs++;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System.out.println("Pairs: " + pairs);</a:t>
            </a:r>
            <a:endParaRPr lang="en-US" sz="1500" dirty="0"/>
          </a:p>
        </p:txBody>
      </p:sp>
      <p:sp>
        <p:nvSpPr>
          <p:cNvPr id="10" name="Shape 6"/>
          <p:cNvSpPr/>
          <p:nvPr/>
        </p:nvSpPr>
        <p:spPr>
          <a:xfrm>
            <a:off x="9006840" y="1554480"/>
            <a:ext cx="2633472" cy="2377440"/>
          </a:xfrm>
          <a:prstGeom prst="roundRect">
            <a:avLst>
              <a:gd name="adj" fmla="val 4615"/>
            </a:avLst>
          </a:prstGeom>
          <a:solidFill>
            <a:srgbClr val="1F2B28"/>
          </a:solidFill>
          <a:ln w="12700">
            <a:solidFill>
              <a:srgbClr val="1F2B28"/>
            </a:solidFill>
            <a:prstDash val="solid"/>
          </a:ln>
        </p:spPr>
      </p:sp>
      <p:sp>
        <p:nvSpPr>
          <p:cNvPr id="11" name="Text 7"/>
          <p:cNvSpPr/>
          <p:nvPr/>
        </p:nvSpPr>
        <p:spPr>
          <a:xfrm>
            <a:off x="928116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9281160" y="1965960"/>
            <a:ext cx="2084832" cy="1874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 at 1 and 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 at 1 and 5</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n at 2 and 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 at 3 and 5</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Pairs: 4</a:t>
            </a:r>
            <a:endParaRPr lang="en-US" sz="2000" dirty="0"/>
          </a:p>
        </p:txBody>
      </p:sp>
      <p:sp>
        <p:nvSpPr>
          <p:cNvPr id="13" name="Text 9"/>
          <p:cNvSpPr/>
          <p:nvPr/>
        </p:nvSpPr>
        <p:spPr>
          <a:xfrm>
            <a:off x="9006840" y="4050792"/>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INDEXES</a:t>
            </a:r>
            <a:endParaRPr lang="en-US" sz="1050" dirty="0"/>
          </a:p>
        </p:txBody>
      </p:sp>
      <p:sp>
        <p:nvSpPr>
          <p:cNvPr id="14" name="Text 10"/>
          <p:cNvSpPr/>
          <p:nvPr/>
        </p:nvSpPr>
        <p:spPr>
          <a:xfrm>
            <a:off x="9006840" y="4434840"/>
            <a:ext cx="37490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300" dirty="0"/>
          </a:p>
        </p:txBody>
      </p:sp>
      <p:sp>
        <p:nvSpPr>
          <p:cNvPr id="15" name="Shape 11"/>
          <p:cNvSpPr/>
          <p:nvPr/>
        </p:nvSpPr>
        <p:spPr>
          <a:xfrm>
            <a:off x="9006840" y="4727448"/>
            <a:ext cx="374904" cy="374904"/>
          </a:xfrm>
          <a:prstGeom prst="roundRect">
            <a:avLst>
              <a:gd name="adj" fmla="val 19512"/>
            </a:avLst>
          </a:prstGeom>
          <a:solidFill>
            <a:srgbClr val="FFFFFF"/>
          </a:solidFill>
          <a:ln w="12700">
            <a:solidFill>
              <a:srgbClr val="E6E1D6"/>
            </a:solidFill>
            <a:prstDash val="solid"/>
          </a:ln>
        </p:spPr>
      </p:sp>
      <p:sp>
        <p:nvSpPr>
          <p:cNvPr id="16" name="Text 12"/>
          <p:cNvSpPr/>
          <p:nvPr/>
        </p:nvSpPr>
        <p:spPr>
          <a:xfrm>
            <a:off x="9006840" y="4727448"/>
            <a:ext cx="374904" cy="37490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b</a:t>
            </a:r>
            <a:endParaRPr lang="en-US" sz="2000" dirty="0"/>
          </a:p>
        </p:txBody>
      </p:sp>
      <p:sp>
        <p:nvSpPr>
          <p:cNvPr id="17" name="Text 13"/>
          <p:cNvSpPr/>
          <p:nvPr/>
        </p:nvSpPr>
        <p:spPr>
          <a:xfrm>
            <a:off x="9436608" y="4434840"/>
            <a:ext cx="37490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300" dirty="0"/>
          </a:p>
        </p:txBody>
      </p:sp>
      <p:sp>
        <p:nvSpPr>
          <p:cNvPr id="18" name="Shape 14"/>
          <p:cNvSpPr/>
          <p:nvPr/>
        </p:nvSpPr>
        <p:spPr>
          <a:xfrm>
            <a:off x="9436608" y="4727448"/>
            <a:ext cx="374904" cy="374904"/>
          </a:xfrm>
          <a:prstGeom prst="roundRect">
            <a:avLst>
              <a:gd name="adj" fmla="val 19512"/>
            </a:avLst>
          </a:prstGeom>
          <a:solidFill>
            <a:srgbClr val="FFE28A"/>
          </a:solidFill>
          <a:ln w="12700">
            <a:solidFill>
              <a:srgbClr val="E6E1D6"/>
            </a:solidFill>
            <a:prstDash val="solid"/>
          </a:ln>
        </p:spPr>
      </p:sp>
      <p:sp>
        <p:nvSpPr>
          <p:cNvPr id="19" name="Text 15"/>
          <p:cNvSpPr/>
          <p:nvPr/>
        </p:nvSpPr>
        <p:spPr>
          <a:xfrm>
            <a:off x="9436608" y="4727448"/>
            <a:ext cx="374904" cy="37490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a</a:t>
            </a:r>
            <a:endParaRPr lang="en-US" sz="2000" dirty="0"/>
          </a:p>
        </p:txBody>
      </p:sp>
      <p:sp>
        <p:nvSpPr>
          <p:cNvPr id="20" name="Text 16"/>
          <p:cNvSpPr/>
          <p:nvPr/>
        </p:nvSpPr>
        <p:spPr>
          <a:xfrm>
            <a:off x="9866376" y="4434840"/>
            <a:ext cx="37490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300" dirty="0"/>
          </a:p>
        </p:txBody>
      </p:sp>
      <p:sp>
        <p:nvSpPr>
          <p:cNvPr id="21" name="Shape 17"/>
          <p:cNvSpPr/>
          <p:nvPr/>
        </p:nvSpPr>
        <p:spPr>
          <a:xfrm>
            <a:off x="9866376" y="4727448"/>
            <a:ext cx="374904" cy="374904"/>
          </a:xfrm>
          <a:prstGeom prst="roundRect">
            <a:avLst>
              <a:gd name="adj" fmla="val 19512"/>
            </a:avLst>
          </a:prstGeom>
          <a:solidFill>
            <a:srgbClr val="FFFFFF"/>
          </a:solidFill>
          <a:ln w="12700">
            <a:solidFill>
              <a:srgbClr val="E6E1D6"/>
            </a:solidFill>
            <a:prstDash val="solid"/>
          </a:ln>
        </p:spPr>
      </p:sp>
      <p:sp>
        <p:nvSpPr>
          <p:cNvPr id="22" name="Text 18"/>
          <p:cNvSpPr/>
          <p:nvPr/>
        </p:nvSpPr>
        <p:spPr>
          <a:xfrm>
            <a:off x="9866376" y="4727448"/>
            <a:ext cx="374904" cy="37490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n</a:t>
            </a:r>
            <a:endParaRPr lang="en-US" sz="2000" dirty="0"/>
          </a:p>
        </p:txBody>
      </p:sp>
      <p:sp>
        <p:nvSpPr>
          <p:cNvPr id="23" name="Text 19"/>
          <p:cNvSpPr/>
          <p:nvPr/>
        </p:nvSpPr>
        <p:spPr>
          <a:xfrm>
            <a:off x="10296144" y="4434840"/>
            <a:ext cx="37490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300" dirty="0"/>
          </a:p>
        </p:txBody>
      </p:sp>
      <p:sp>
        <p:nvSpPr>
          <p:cNvPr id="24" name="Shape 20"/>
          <p:cNvSpPr/>
          <p:nvPr/>
        </p:nvSpPr>
        <p:spPr>
          <a:xfrm>
            <a:off x="10296144" y="4727448"/>
            <a:ext cx="374904" cy="374904"/>
          </a:xfrm>
          <a:prstGeom prst="roundRect">
            <a:avLst>
              <a:gd name="adj" fmla="val 19512"/>
            </a:avLst>
          </a:prstGeom>
          <a:solidFill>
            <a:srgbClr val="FFE28A"/>
          </a:solidFill>
          <a:ln w="12700">
            <a:solidFill>
              <a:srgbClr val="E6E1D6"/>
            </a:solidFill>
            <a:prstDash val="solid"/>
          </a:ln>
        </p:spPr>
      </p:sp>
      <p:sp>
        <p:nvSpPr>
          <p:cNvPr id="25" name="Text 21"/>
          <p:cNvSpPr/>
          <p:nvPr/>
        </p:nvSpPr>
        <p:spPr>
          <a:xfrm>
            <a:off x="10296144" y="4727448"/>
            <a:ext cx="374904" cy="37490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a</a:t>
            </a:r>
            <a:endParaRPr lang="en-US" sz="2000" dirty="0"/>
          </a:p>
        </p:txBody>
      </p:sp>
      <p:sp>
        <p:nvSpPr>
          <p:cNvPr id="26" name="Text 22"/>
          <p:cNvSpPr/>
          <p:nvPr/>
        </p:nvSpPr>
        <p:spPr>
          <a:xfrm>
            <a:off x="10725912" y="4434840"/>
            <a:ext cx="37490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4</a:t>
            </a:r>
            <a:endParaRPr lang="en-US" sz="1300" dirty="0"/>
          </a:p>
        </p:txBody>
      </p:sp>
      <p:sp>
        <p:nvSpPr>
          <p:cNvPr id="27" name="Shape 23"/>
          <p:cNvSpPr/>
          <p:nvPr/>
        </p:nvSpPr>
        <p:spPr>
          <a:xfrm>
            <a:off x="10725912" y="4727448"/>
            <a:ext cx="374904" cy="374904"/>
          </a:xfrm>
          <a:prstGeom prst="roundRect">
            <a:avLst>
              <a:gd name="adj" fmla="val 19512"/>
            </a:avLst>
          </a:prstGeom>
          <a:solidFill>
            <a:srgbClr val="FFFFFF"/>
          </a:solidFill>
          <a:ln w="12700">
            <a:solidFill>
              <a:srgbClr val="E6E1D6"/>
            </a:solidFill>
            <a:prstDash val="solid"/>
          </a:ln>
        </p:spPr>
      </p:sp>
      <p:sp>
        <p:nvSpPr>
          <p:cNvPr id="28" name="Text 24"/>
          <p:cNvSpPr/>
          <p:nvPr/>
        </p:nvSpPr>
        <p:spPr>
          <a:xfrm>
            <a:off x="10725912" y="4727448"/>
            <a:ext cx="374904" cy="37490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n</a:t>
            </a:r>
            <a:endParaRPr lang="en-US" sz="2000" dirty="0"/>
          </a:p>
        </p:txBody>
      </p:sp>
      <p:sp>
        <p:nvSpPr>
          <p:cNvPr id="29" name="Text 25"/>
          <p:cNvSpPr/>
          <p:nvPr/>
        </p:nvSpPr>
        <p:spPr>
          <a:xfrm>
            <a:off x="11155680" y="4434840"/>
            <a:ext cx="374904" cy="274320"/>
          </a:xfrm>
          <a:prstGeom prst="rect">
            <a:avLst/>
          </a:prstGeom>
          <a:noFill/>
          <a:ln/>
        </p:spPr>
        <p:txBody>
          <a:bodyPr wrap="square" lIns="0" tIns="0" rIns="0" bIns="0" rtlCol="0" anchor="ctr"/>
          <a:lstStyle/>
          <a:p>
            <a:pPr algn="ct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5</a:t>
            </a:r>
            <a:endParaRPr lang="en-US" sz="1300" dirty="0"/>
          </a:p>
        </p:txBody>
      </p:sp>
      <p:sp>
        <p:nvSpPr>
          <p:cNvPr id="30" name="Shape 26"/>
          <p:cNvSpPr/>
          <p:nvPr/>
        </p:nvSpPr>
        <p:spPr>
          <a:xfrm>
            <a:off x="11155680" y="4727448"/>
            <a:ext cx="374904" cy="374904"/>
          </a:xfrm>
          <a:prstGeom prst="roundRect">
            <a:avLst>
              <a:gd name="adj" fmla="val 19512"/>
            </a:avLst>
          </a:prstGeom>
          <a:solidFill>
            <a:srgbClr val="FFE28A"/>
          </a:solidFill>
          <a:ln w="12700">
            <a:solidFill>
              <a:srgbClr val="E6E1D6"/>
            </a:solidFill>
            <a:prstDash val="solid"/>
          </a:ln>
        </p:spPr>
      </p:sp>
      <p:sp>
        <p:nvSpPr>
          <p:cNvPr id="31" name="Text 27"/>
          <p:cNvSpPr/>
          <p:nvPr/>
        </p:nvSpPr>
        <p:spPr>
          <a:xfrm>
            <a:off x="11155680" y="4727448"/>
            <a:ext cx="374904" cy="374904"/>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a</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544068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484632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Nested loop</a:t>
            </a:r>
            <a:endParaRPr lang="en-US" sz="2200" dirty="0"/>
          </a:p>
        </p:txBody>
      </p:sp>
      <p:sp>
        <p:nvSpPr>
          <p:cNvPr id="10" name="Text 6"/>
          <p:cNvSpPr/>
          <p:nvPr/>
        </p:nvSpPr>
        <p:spPr>
          <a:xfrm>
            <a:off x="868680" y="2468880"/>
            <a:ext cx="4846320" cy="96012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loop written inside the body of another loop.</a:t>
            </a:r>
            <a:endParaRPr lang="en-US" sz="1800" dirty="0"/>
          </a:p>
        </p:txBody>
      </p:sp>
      <p:sp>
        <p:nvSpPr>
          <p:cNvPr id="11" name="Shape 7"/>
          <p:cNvSpPr/>
          <p:nvPr/>
        </p:nvSpPr>
        <p:spPr>
          <a:xfrm>
            <a:off x="6190488" y="1600200"/>
            <a:ext cx="544068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6510528" y="1874520"/>
            <a:ext cx="484632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Nested iteration</a:t>
            </a:r>
            <a:endParaRPr lang="en-US" sz="2200" dirty="0"/>
          </a:p>
        </p:txBody>
      </p:sp>
      <p:sp>
        <p:nvSpPr>
          <p:cNvPr id="13" name="Text 9"/>
          <p:cNvSpPr/>
          <p:nvPr/>
        </p:nvSpPr>
        <p:spPr>
          <a:xfrm>
            <a:off x="6510528" y="2468880"/>
            <a:ext cx="4846320" cy="96012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Repeating a task inside each repetition of another task.</a:t>
            </a:r>
            <a:endParaRPr lang="en-US" sz="1800" dirty="0"/>
          </a:p>
        </p:txBody>
      </p:sp>
      <p:sp>
        <p:nvSpPr>
          <p:cNvPr id="14" name="Shape 10"/>
          <p:cNvSpPr/>
          <p:nvPr/>
        </p:nvSpPr>
        <p:spPr>
          <a:xfrm>
            <a:off x="548640" y="3840480"/>
            <a:ext cx="5440680" cy="2011680"/>
          </a:xfrm>
          <a:prstGeom prst="roundRect">
            <a:avLst>
              <a:gd name="adj" fmla="val 9091"/>
            </a:avLst>
          </a:prstGeom>
          <a:solidFill>
            <a:srgbClr val="FFF1DD"/>
          </a:solidFill>
          <a:ln w="12700">
            <a:solidFill>
              <a:srgbClr val="FFF1DD"/>
            </a:solidFill>
            <a:prstDash val="solid"/>
          </a:ln>
        </p:spPr>
      </p:sp>
      <p:sp>
        <p:nvSpPr>
          <p:cNvPr id="15" name="Text 11"/>
          <p:cNvSpPr/>
          <p:nvPr/>
        </p:nvSpPr>
        <p:spPr>
          <a:xfrm>
            <a:off x="868680" y="4114800"/>
            <a:ext cx="484632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Outer loop</a:t>
            </a:r>
            <a:endParaRPr lang="en-US" sz="2200" dirty="0"/>
          </a:p>
        </p:txBody>
      </p:sp>
      <p:sp>
        <p:nvSpPr>
          <p:cNvPr id="16" name="Text 12"/>
          <p:cNvSpPr/>
          <p:nvPr/>
        </p:nvSpPr>
        <p:spPr>
          <a:xfrm>
            <a:off x="868680" y="4709160"/>
            <a:ext cx="4846320" cy="96012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loop whose body holds another loop. Its variable changes only after the inner loop finishes.</a:t>
            </a:r>
            <a:endParaRPr lang="en-US" sz="1800" dirty="0"/>
          </a:p>
        </p:txBody>
      </p:sp>
      <p:sp>
        <p:nvSpPr>
          <p:cNvPr id="17" name="Shape 13"/>
          <p:cNvSpPr/>
          <p:nvPr/>
        </p:nvSpPr>
        <p:spPr>
          <a:xfrm>
            <a:off x="6190488" y="3840480"/>
            <a:ext cx="5440680" cy="2011680"/>
          </a:xfrm>
          <a:prstGeom prst="roundRect">
            <a:avLst>
              <a:gd name="adj" fmla="val 9091"/>
            </a:avLst>
          </a:prstGeom>
          <a:solidFill>
            <a:srgbClr val="FFF5C7"/>
          </a:solidFill>
          <a:ln w="12700">
            <a:solidFill>
              <a:srgbClr val="FFF5C7"/>
            </a:solidFill>
            <a:prstDash val="solid"/>
          </a:ln>
        </p:spPr>
      </p:sp>
      <p:sp>
        <p:nvSpPr>
          <p:cNvPr id="18" name="Text 14"/>
          <p:cNvSpPr/>
          <p:nvPr/>
        </p:nvSpPr>
        <p:spPr>
          <a:xfrm>
            <a:off x="6510528" y="4114800"/>
            <a:ext cx="484632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Inner loop</a:t>
            </a:r>
            <a:endParaRPr lang="en-US" sz="2200" dirty="0"/>
          </a:p>
        </p:txBody>
      </p:sp>
      <p:sp>
        <p:nvSpPr>
          <p:cNvPr id="19" name="Text 15"/>
          <p:cNvSpPr/>
          <p:nvPr/>
        </p:nvSpPr>
        <p:spPr>
          <a:xfrm>
            <a:off x="6510528" y="4709160"/>
            <a:ext cx="4846320" cy="96012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loop inside the outer loop's body. It starts over and runs completely on every outer pass.</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Who moves first?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2.11 Nested Iteration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the order in which a nested loop runs. Use the seating example or your own.</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Each time the outer loop runs, the inner loop ______ and ______ before the outer variable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Loop-de-Loop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2.11: Nested Iteration</dc:title>
  <dc:subject>PptxGenJS Presentation</dc:subject>
  <dc:creator>Hopper</dc:creator>
  <cp:lastModifiedBy>Hopper</cp:lastModifiedBy>
  <cp:revision>1</cp:revision>
  <dcterms:created xsi:type="dcterms:W3CDTF">2026-10-16T17:01:24Z</dcterms:created>
  <dcterms:modified xsi:type="dcterms:W3CDTF">2026-10-16T17:01:24Z</dcterms:modified>
</cp:coreProperties>
</file>