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2.10 puts loops (2.7, 2.8) together with the String methods from 1.15. Students learn the standard string algorithms the CED names: checking whether substrings have a property, counting substrings that meet a condition, and building a new string, including a reversed one. No nested loops yet; those are 2.11.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with a partner. Collect plans. Push for these ideas: look at the characters one at a time, starting at the first; check each one against 0 through 9; remember if you found one; stop when you run out of characters. You can only say "no" after checking every character. That plan is today's first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These five are the standard string algorithms; the CED expects students to write them and to trace them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algorithm today starts the same way: a loop that walks the string one index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header piece by piece. i starts at 0, the first index. The condition i &lt; word.length() lets the last pass have i = 4, the last index, and stops before 5. substring(i, i + 1) is the one-character String at index i. Going through a string this way is called a traversal.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length is 5, so it feels natural to go up to 5. But indexes start at 0, so index 5 does not exist. The first five passes print robin; on the sixth, substring(5, 6) throws. This is the off-by-one error from 2.7. The message wording can vary between Java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pnae. i takes 0, 2, 4, 6, which are p, n, a, e. Next i is 8, and 8 &lt; 7 is false. Point out that the header chooses which positions get visited, while the body decides what happens at each one. The condition still keeps every substring call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flag is a boolean that remembers what the loop has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flag starts false: nothing found yet. The indexOf trick from 1.15: "0123456789".indexOf(ch) is -1 when ch is not a digit, and 0 or more when it is. At index 5 the flag becomes true, and nothing ever sets it back. The println is after the loop, because only then has every character been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 the question. A zip code must be all digits. Assume yes (true) until a character fails. The last character here is the letter O, not zero, so the flag switches to false. One bad character is enough. Compare the table: the two flag patterns are mirror images, and neither one switches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password as before, which does contain a 3. The flag does become true at index 5, but the very next pass sees l, runs the else, and sets it back to false. With an else like this, the flag only describes the last character. The fix: delete the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properties are about more than one character, and some questions ask "how 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word.substring(i, i + n) is the n characters starting at i. The end, i + n, can be at most the length, so the last start is length() - n. For "ahahaha", length 7 and n = 3, the last start is 4. The counter works like 2.9: 0 before the loop, add 1 for each match. The matches at 0, 2 and 4 overlap: they share letters, and the loop counts all of them because it checks every starting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3 (oo at index 1, kk at 3, ee at 5). The pair loop stops at i &lt; length() - 1, so the last pass compares indexes 8 and 9. A pass with i = 9 would need index 10 for b, which does not exist. Ask: what happens with i &lt; word.length()? It crashes on the last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Strings are immutable, so we build a new one, a piece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 starts as the empty string. Each pass adds one piece to the end with +=. An if/else picks which piece: a dash for a space, the character itself otherwise. The second line of output shows that title never changed: we made a new string. Without = "" the code would not compile, because the first += has nothing to add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 1 goes forward but adds each character to the front, so each new letter pushes the earlier ones right. Way 2 changes the loop: start at the last index, length() - 1, keep going while i &gt;= 0, and add to the end. Both print evil. Trace Way 1 on the board: l, il, vil, evil.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i &gt; 0, the loop stops before index 0, so the first character, l, is never added. No crash, just a wrong answer, which makes it easy to miss. The other end has its own trap: starting at word.length() instead of length() - 1 crashes on the first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strap, then false, since "parts" and "strap" hold different characters. Follow-up: which word would print true? Any palindrome, such as level or noon. Students can test one by changing the first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name the line of code that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then cold-call. Any digit: a flag starting false. How many vowels: a counter starting at 0. Name backward: a builder starting at "" (forward and add to the front, or backward and add to the end). Then hand out the Letter by Letter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2.10</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Letter by Letter</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Implementing string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2.10</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it have a digit?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sign-up page must check that a password contains at least one digit.</a:t>
            </a:r>
            <a:endParaRPr lang="en-US" sz="2200" dirty="0"/>
          </a:p>
        </p:txBody>
      </p:sp>
      <p:sp>
        <p:nvSpPr>
          <p:cNvPr id="12" name="Shape 8"/>
          <p:cNvSpPr/>
          <p:nvPr/>
        </p:nvSpPr>
        <p:spPr>
          <a:xfrm>
            <a:off x="868680" y="2971800"/>
            <a:ext cx="566928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THREE PASSWORDS</a:t>
            </a:r>
            <a:endParaRPr lang="en-US" sz="1050" dirty="0"/>
          </a:p>
        </p:txBody>
      </p:sp>
      <p:sp>
        <p:nvSpPr>
          <p:cNvPr id="14" name="Text 10"/>
          <p:cNvSpPr/>
          <p:nvPr/>
        </p:nvSpPr>
        <p:spPr>
          <a:xfrm>
            <a:off x="1188720" y="3566160"/>
            <a:ext cx="5120640" cy="1920240"/>
          </a:xfrm>
          <a:prstGeom prst="rect">
            <a:avLst/>
          </a:prstGeom>
          <a:noFill/>
          <a:ln/>
        </p:spPr>
        <p:txBody>
          <a:bodyPr wrap="square" lIns="0" tIns="0" rIns="0" bIns="0" rtlCol="0" anchor="t"/>
          <a:lstStyle/>
          <a:p>
            <a:pPr indent="0" marL="0">
              <a:spcAft>
                <a:spcPts val="800"/>
              </a:spcAft>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maple3leaf</a:t>
            </a:r>
            <a:endParaRPr lang="en-US" sz="2400" dirty="0"/>
          </a:p>
          <a:p>
            <a:pPr indent="0" marL="0">
              <a:spcAft>
                <a:spcPts val="800"/>
              </a:spcAft>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sunnyday</a:t>
            </a:r>
            <a:endParaRPr lang="en-US" sz="2400" dirty="0"/>
          </a:p>
          <a:p>
            <a:pPr indent="0" marL="0">
              <a:spcAft>
                <a:spcPts val="800"/>
              </a:spcAft>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R2D2</a:t>
            </a:r>
            <a:endParaRPr lang="en-US" sz="2400" dirty="0"/>
          </a:p>
        </p:txBody>
      </p:sp>
      <p:sp>
        <p:nvSpPr>
          <p:cNvPr id="15" name="Text 11"/>
          <p:cNvSpPr/>
          <p:nvPr/>
        </p:nvSpPr>
        <p:spPr>
          <a:xfrm>
            <a:off x="6858000" y="3154680"/>
            <a:ext cx="448056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With a partner: describe, step by step, how a program could decide. When can it say "yes"? When can it safely say "no"?</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Visit every character of a string with a loop, without going past the end.</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 boolean flag to decide whether any character, or every character, has a property.</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Look at substrings longer than one character and pick loop bounds that reach all of them.</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Count the substrings that meet a condition, including overlapping matches.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Build a new string piece by piece, including the string reversed.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Visiting every character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loop walks the string, one index at a time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766560" cy="2240280"/>
          </a:xfrm>
          <a:prstGeom prst="roundRect">
            <a:avLst>
              <a:gd name="adj" fmla="val 4898"/>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TRAVERSAL</a:t>
            </a:r>
            <a:endParaRPr lang="en-US" sz="1050" dirty="0"/>
          </a:p>
        </p:txBody>
      </p:sp>
      <p:sp>
        <p:nvSpPr>
          <p:cNvPr id="10" name="Text 6"/>
          <p:cNvSpPr/>
          <p:nvPr/>
        </p:nvSpPr>
        <p:spPr>
          <a:xfrm>
            <a:off x="822960" y="2057400"/>
            <a:ext cx="6217920" cy="1554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word = "robin";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word.length();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String letter = word.substring(i,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 + " " + letter);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7589520" y="1554480"/>
            <a:ext cx="4023360" cy="2240280"/>
          </a:xfrm>
          <a:prstGeom prst="roundRect">
            <a:avLst>
              <a:gd name="adj" fmla="val 4898"/>
            </a:avLst>
          </a:prstGeom>
          <a:solidFill>
            <a:srgbClr val="1F2B28"/>
          </a:solidFill>
          <a:ln w="12700">
            <a:solidFill>
              <a:srgbClr val="1F2B28"/>
            </a:solidFill>
            <a:prstDash val="solid"/>
          </a:ln>
        </p:spPr>
      </p:sp>
      <p:sp>
        <p:nvSpPr>
          <p:cNvPr id="12" name="Text 8"/>
          <p:cNvSpPr/>
          <p:nvPr/>
        </p:nvSpPr>
        <p:spPr>
          <a:xfrm>
            <a:off x="78638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863840" y="1965960"/>
            <a:ext cx="3474720" cy="1737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r</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b</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i</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 n</a:t>
            </a:r>
            <a:endParaRPr lang="en-US" sz="2000" dirty="0"/>
          </a:p>
        </p:txBody>
      </p:sp>
      <p:sp>
        <p:nvSpPr>
          <p:cNvPr id="14" name="Text 10"/>
          <p:cNvSpPr/>
          <p:nvPr/>
        </p:nvSpPr>
        <p:spPr>
          <a:xfrm>
            <a:off x="548640" y="3959352"/>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INDEXES 0 TO LENGTH() - 1</a:t>
            </a:r>
            <a:endParaRPr lang="en-US" sz="1050" dirty="0"/>
          </a:p>
        </p:txBody>
      </p:sp>
      <p:sp>
        <p:nvSpPr>
          <p:cNvPr id="15" name="Text 11"/>
          <p:cNvSpPr/>
          <p:nvPr/>
        </p:nvSpPr>
        <p:spPr>
          <a:xfrm>
            <a:off x="548640" y="4343400"/>
            <a:ext cx="585216"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6" name="Shape 12"/>
          <p:cNvSpPr/>
          <p:nvPr/>
        </p:nvSpPr>
        <p:spPr>
          <a:xfrm>
            <a:off x="548640" y="4636008"/>
            <a:ext cx="585216" cy="585216"/>
          </a:xfrm>
          <a:prstGeom prst="roundRect">
            <a:avLst>
              <a:gd name="adj" fmla="val 12500"/>
            </a:avLst>
          </a:prstGeom>
          <a:solidFill>
            <a:srgbClr val="FFFFFF"/>
          </a:solidFill>
          <a:ln w="12700">
            <a:solidFill>
              <a:srgbClr val="E6E1D6"/>
            </a:solidFill>
            <a:prstDash val="solid"/>
          </a:ln>
        </p:spPr>
      </p:sp>
      <p:sp>
        <p:nvSpPr>
          <p:cNvPr id="17" name="Text 13"/>
          <p:cNvSpPr/>
          <p:nvPr/>
        </p:nvSpPr>
        <p:spPr>
          <a:xfrm>
            <a:off x="548640" y="4636008"/>
            <a:ext cx="585216" cy="585216"/>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r</a:t>
            </a:r>
            <a:endParaRPr lang="en-US" sz="2000" dirty="0"/>
          </a:p>
        </p:txBody>
      </p:sp>
      <p:sp>
        <p:nvSpPr>
          <p:cNvPr id="18" name="Text 14"/>
          <p:cNvSpPr/>
          <p:nvPr/>
        </p:nvSpPr>
        <p:spPr>
          <a:xfrm>
            <a:off x="1188720" y="4343400"/>
            <a:ext cx="585216"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9" name="Shape 15"/>
          <p:cNvSpPr/>
          <p:nvPr/>
        </p:nvSpPr>
        <p:spPr>
          <a:xfrm>
            <a:off x="1188720" y="4636008"/>
            <a:ext cx="585216" cy="585216"/>
          </a:xfrm>
          <a:prstGeom prst="roundRect">
            <a:avLst>
              <a:gd name="adj" fmla="val 12500"/>
            </a:avLst>
          </a:prstGeom>
          <a:solidFill>
            <a:srgbClr val="FFFFFF"/>
          </a:solidFill>
          <a:ln w="12700">
            <a:solidFill>
              <a:srgbClr val="E6E1D6"/>
            </a:solidFill>
            <a:prstDash val="solid"/>
          </a:ln>
        </p:spPr>
      </p:sp>
      <p:sp>
        <p:nvSpPr>
          <p:cNvPr id="20" name="Text 16"/>
          <p:cNvSpPr/>
          <p:nvPr/>
        </p:nvSpPr>
        <p:spPr>
          <a:xfrm>
            <a:off x="1188720" y="4636008"/>
            <a:ext cx="585216" cy="585216"/>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o</a:t>
            </a:r>
            <a:endParaRPr lang="en-US" sz="2000" dirty="0"/>
          </a:p>
        </p:txBody>
      </p:sp>
      <p:sp>
        <p:nvSpPr>
          <p:cNvPr id="21" name="Text 17"/>
          <p:cNvSpPr/>
          <p:nvPr/>
        </p:nvSpPr>
        <p:spPr>
          <a:xfrm>
            <a:off x="1828800" y="4343400"/>
            <a:ext cx="585216"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2" name="Shape 18"/>
          <p:cNvSpPr/>
          <p:nvPr/>
        </p:nvSpPr>
        <p:spPr>
          <a:xfrm>
            <a:off x="1828800" y="4636008"/>
            <a:ext cx="585216" cy="585216"/>
          </a:xfrm>
          <a:prstGeom prst="roundRect">
            <a:avLst>
              <a:gd name="adj" fmla="val 12500"/>
            </a:avLst>
          </a:prstGeom>
          <a:solidFill>
            <a:srgbClr val="FFFFFF"/>
          </a:solidFill>
          <a:ln w="12700">
            <a:solidFill>
              <a:srgbClr val="E6E1D6"/>
            </a:solidFill>
            <a:prstDash val="solid"/>
          </a:ln>
        </p:spPr>
      </p:sp>
      <p:sp>
        <p:nvSpPr>
          <p:cNvPr id="23" name="Text 19"/>
          <p:cNvSpPr/>
          <p:nvPr/>
        </p:nvSpPr>
        <p:spPr>
          <a:xfrm>
            <a:off x="1828800" y="4636008"/>
            <a:ext cx="585216" cy="585216"/>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b</a:t>
            </a:r>
            <a:endParaRPr lang="en-US" sz="2000" dirty="0"/>
          </a:p>
        </p:txBody>
      </p:sp>
      <p:sp>
        <p:nvSpPr>
          <p:cNvPr id="24" name="Text 20"/>
          <p:cNvSpPr/>
          <p:nvPr/>
        </p:nvSpPr>
        <p:spPr>
          <a:xfrm>
            <a:off x="2468880" y="4343400"/>
            <a:ext cx="585216"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5" name="Shape 21"/>
          <p:cNvSpPr/>
          <p:nvPr/>
        </p:nvSpPr>
        <p:spPr>
          <a:xfrm>
            <a:off x="2468880" y="4636008"/>
            <a:ext cx="585216" cy="585216"/>
          </a:xfrm>
          <a:prstGeom prst="roundRect">
            <a:avLst>
              <a:gd name="adj" fmla="val 12500"/>
            </a:avLst>
          </a:prstGeom>
          <a:solidFill>
            <a:srgbClr val="FFFFFF"/>
          </a:solidFill>
          <a:ln w="12700">
            <a:solidFill>
              <a:srgbClr val="E6E1D6"/>
            </a:solidFill>
            <a:prstDash val="solid"/>
          </a:ln>
        </p:spPr>
      </p:sp>
      <p:sp>
        <p:nvSpPr>
          <p:cNvPr id="26" name="Text 22"/>
          <p:cNvSpPr/>
          <p:nvPr/>
        </p:nvSpPr>
        <p:spPr>
          <a:xfrm>
            <a:off x="2468880" y="4636008"/>
            <a:ext cx="585216" cy="585216"/>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i</a:t>
            </a:r>
            <a:endParaRPr lang="en-US" sz="2000" dirty="0"/>
          </a:p>
        </p:txBody>
      </p:sp>
      <p:sp>
        <p:nvSpPr>
          <p:cNvPr id="27" name="Text 23"/>
          <p:cNvSpPr/>
          <p:nvPr/>
        </p:nvSpPr>
        <p:spPr>
          <a:xfrm>
            <a:off x="3108960" y="4343400"/>
            <a:ext cx="585216"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8" name="Shape 24"/>
          <p:cNvSpPr/>
          <p:nvPr/>
        </p:nvSpPr>
        <p:spPr>
          <a:xfrm>
            <a:off x="3108960" y="4636008"/>
            <a:ext cx="585216" cy="585216"/>
          </a:xfrm>
          <a:prstGeom prst="roundRect">
            <a:avLst>
              <a:gd name="adj" fmla="val 12500"/>
            </a:avLst>
          </a:prstGeom>
          <a:solidFill>
            <a:srgbClr val="FFFFFF"/>
          </a:solidFill>
          <a:ln w="12700">
            <a:solidFill>
              <a:srgbClr val="E6E1D6"/>
            </a:solidFill>
            <a:prstDash val="solid"/>
          </a:ln>
        </p:spPr>
      </p:sp>
      <p:sp>
        <p:nvSpPr>
          <p:cNvPr id="29" name="Text 25"/>
          <p:cNvSpPr/>
          <p:nvPr/>
        </p:nvSpPr>
        <p:spPr>
          <a:xfrm>
            <a:off x="3108960" y="4636008"/>
            <a:ext cx="585216" cy="585216"/>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a:t>
            </a:r>
            <a:endParaRPr lang="en-US" sz="2000" dirty="0"/>
          </a:p>
        </p:txBody>
      </p:sp>
      <p:sp>
        <p:nvSpPr>
          <p:cNvPr id="30" name="Shape 26"/>
          <p:cNvSpPr/>
          <p:nvPr/>
        </p:nvSpPr>
        <p:spPr>
          <a:xfrm>
            <a:off x="4206240" y="4023360"/>
            <a:ext cx="7406640" cy="1965960"/>
          </a:xfrm>
          <a:prstGeom prst="roundRect">
            <a:avLst>
              <a:gd name="adj" fmla="val 9302"/>
            </a:avLst>
          </a:prstGeom>
          <a:solidFill>
            <a:srgbClr val="E3F0FF"/>
          </a:solidFill>
          <a:ln w="12700">
            <a:solidFill>
              <a:srgbClr val="E3F0FF"/>
            </a:solidFill>
            <a:prstDash val="solid"/>
          </a:ln>
        </p:spPr>
      </p:sp>
      <p:pic>
        <p:nvPicPr>
          <p:cNvPr id="3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4480560" y="4279392"/>
            <a:ext cx="566928" cy="566928"/>
          </a:xfrm>
          <a:prstGeom prst="rect">
            <a:avLst/>
          </a:prstGeom>
        </p:spPr>
      </p:pic>
      <p:sp>
        <p:nvSpPr>
          <p:cNvPr id="32" name="Text 27"/>
          <p:cNvSpPr/>
          <p:nvPr/>
        </p:nvSpPr>
        <p:spPr>
          <a:xfrm>
            <a:off x="5257800" y="4160520"/>
            <a:ext cx="6080760" cy="1691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Loop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from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while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 &lt; word.length()</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use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word.substring(i, i + 1)</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to get the character at index i. The last index is always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length() - 1</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step too far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length counts from 1; indexes count from 0. Using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runs one extra pass, and that pass asks for an index that isn't there.</a:t>
            </a:r>
            <a:endParaRPr lang="en-US" sz="1800" dirty="0"/>
          </a:p>
        </p:txBody>
      </p:sp>
      <p:sp>
        <p:nvSpPr>
          <p:cNvPr id="11" name="Shape 6"/>
          <p:cNvSpPr/>
          <p:nvPr/>
        </p:nvSpPr>
        <p:spPr>
          <a:xfrm>
            <a:off x="548640" y="2743200"/>
            <a:ext cx="6766560" cy="2011680"/>
          </a:xfrm>
          <a:prstGeom prst="roundRect">
            <a:avLst>
              <a:gd name="adj" fmla="val 5455"/>
            </a:avLst>
          </a:prstGeom>
          <a:solidFill>
            <a:srgbClr val="EEF3F1"/>
          </a:solidFill>
          <a:ln w="12700">
            <a:solidFill>
              <a:srgbClr val="E6E1D6"/>
            </a:solidFill>
            <a:prstDash val="solid"/>
          </a:ln>
        </p:spPr>
      </p:sp>
      <p:sp>
        <p:nvSpPr>
          <p:cNvPr id="12" name="Text 7"/>
          <p:cNvSpPr/>
          <p:nvPr/>
        </p:nvSpPr>
        <p:spPr>
          <a:xfrm>
            <a:off x="822960" y="292608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BUGGY</a:t>
            </a:r>
            <a:endParaRPr lang="en-US" sz="1050" dirty="0"/>
          </a:p>
        </p:txBody>
      </p:sp>
      <p:sp>
        <p:nvSpPr>
          <p:cNvPr id="13" name="Text 8"/>
          <p:cNvSpPr/>
          <p:nvPr/>
        </p:nvSpPr>
        <p:spPr>
          <a:xfrm>
            <a:off x="822960" y="3246120"/>
            <a:ext cx="6217920" cy="13258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word = "robin";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word.length();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System.out.print(word.substring(i,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589520" y="2743200"/>
            <a:ext cx="402336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786384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63840" y="3154680"/>
            <a:ext cx="347472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robin</a:t>
            </a:r>
            <a:endParaRPr lang="en-US" sz="2000" dirty="0"/>
          </a:p>
        </p:txBody>
      </p:sp>
      <p:sp>
        <p:nvSpPr>
          <p:cNvPr id="17" name="Shape 12"/>
          <p:cNvSpPr/>
          <p:nvPr/>
        </p:nvSpPr>
        <p:spPr>
          <a:xfrm>
            <a:off x="7589520" y="3749040"/>
            <a:ext cx="4023360" cy="1005840"/>
          </a:xfrm>
          <a:prstGeom prst="roundRect">
            <a:avLst>
              <a:gd name="adj" fmla="val 10909"/>
            </a:avLst>
          </a:prstGeom>
          <a:solidFill>
            <a:srgbClr val="FFF1DD"/>
          </a:solidFill>
          <a:ln w="12700">
            <a:solidFill>
              <a:srgbClr val="FFF1DD"/>
            </a:solidFill>
            <a:prstDash val="solid"/>
          </a:ln>
        </p:spPr>
      </p:sp>
      <p:sp>
        <p:nvSpPr>
          <p:cNvPr id="18" name="Text 13"/>
          <p:cNvSpPr/>
          <p:nvPr/>
        </p:nvSpPr>
        <p:spPr>
          <a:xfrm>
            <a:off x="7772400" y="3794760"/>
            <a:ext cx="3703320" cy="91440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Then it crashes:</a:t>
            </a:r>
            <a:endParaRPr lang="en-US" sz="1200" dirty="0"/>
          </a:p>
          <a:p>
            <a:pPr indent="0" marL="0">
              <a:buNone/>
            </a:pPr>
            <a:r>
              <a:rPr lang="en-US" sz="1200" dirty="0">
                <a:solidFill>
                  <a:srgbClr val="8A4B0F"/>
                </a:solidFill>
                <a:latin typeface="Atkinson Hyperlegible Mono" pitchFamily="34" charset="0"/>
                <a:ea typeface="Atkinson Hyperlegible Mono" pitchFamily="34" charset="-122"/>
                <a:cs typeface="Atkinson Hyperlegible Mono" pitchFamily="34" charset="-120"/>
              </a:rPr>
              <a:t>StringIndexOutOfBoundsException: Range [5, 6) out of bounds for length 5</a:t>
            </a:r>
            <a:endParaRPr lang="en-US" sz="1200" dirty="0"/>
          </a:p>
        </p:txBody>
      </p:sp>
      <p:sp>
        <p:nvSpPr>
          <p:cNvPr id="19" name="Shape 14"/>
          <p:cNvSpPr/>
          <p:nvPr/>
        </p:nvSpPr>
        <p:spPr>
          <a:xfrm>
            <a:off x="548640" y="5029200"/>
            <a:ext cx="11094415" cy="868680"/>
          </a:xfrm>
          <a:prstGeom prst="roundRect">
            <a:avLst>
              <a:gd name="adj" fmla="val 15789"/>
            </a:avLst>
          </a:prstGeom>
          <a:solidFill>
            <a:srgbClr val="DDF5EE"/>
          </a:solidFill>
          <a:ln w="12700">
            <a:solidFill>
              <a:srgbClr val="DDF5EE"/>
            </a:solidFill>
            <a:prstDash val="solid"/>
          </a:ln>
        </p:spPr>
      </p:sp>
      <p:sp>
        <p:nvSpPr>
          <p:cNvPr id="20" name="Text 15"/>
          <p:cNvSpPr/>
          <p:nvPr/>
        </p:nvSpPr>
        <p:spPr>
          <a:xfrm>
            <a:off x="868680" y="5029200"/>
            <a:ext cx="10454335" cy="86868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i &lt; word.length(). When i reaches 5, the condition is false and the body never runs.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Hop, don't walk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Which indexes does the loop visit?</a:t>
            </a:r>
            <a:endParaRPr lang="en-US" sz="2200" dirty="0"/>
          </a:p>
        </p:txBody>
      </p:sp>
      <p:sp>
        <p:nvSpPr>
          <p:cNvPr id="12" name="Shape 8"/>
          <p:cNvSpPr/>
          <p:nvPr/>
        </p:nvSpPr>
        <p:spPr>
          <a:xfrm>
            <a:off x="868680" y="2971800"/>
            <a:ext cx="6583680" cy="2514600"/>
          </a:xfrm>
          <a:prstGeom prst="roundRect">
            <a:avLst>
              <a:gd name="adj" fmla="val 4364"/>
            </a:avLst>
          </a:prstGeom>
          <a:solidFill>
            <a:srgbClr val="EEF3F1"/>
          </a:solidFill>
          <a:ln w="12700">
            <a:solidFill>
              <a:srgbClr val="E6E1D6"/>
            </a:solidFill>
            <a:prstDash val="solid"/>
          </a:ln>
        </p:spPr>
      </p:sp>
      <p:sp>
        <p:nvSpPr>
          <p:cNvPr id="13" name="Text 9"/>
          <p:cNvSpPr/>
          <p:nvPr/>
        </p:nvSpPr>
        <p:spPr>
          <a:xfrm>
            <a:off x="1143000" y="3154680"/>
            <a:ext cx="603504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 = "pancake";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w.length(); i += 2)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System.out.print(w.substring(i,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600" dirty="0"/>
          </a:p>
        </p:txBody>
      </p:sp>
      <p:sp>
        <p:nvSpPr>
          <p:cNvPr id="14" name="Text 10"/>
          <p:cNvSpPr/>
          <p:nvPr/>
        </p:nvSpPr>
        <p:spPr>
          <a:xfrm>
            <a:off x="7863840"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7863840" y="3767328"/>
            <a:ext cx="438912" cy="438912"/>
          </a:xfrm>
          <a:prstGeom prst="roundRect">
            <a:avLst>
              <a:gd name="adj" fmla="val 16667"/>
            </a:avLst>
          </a:prstGeom>
          <a:solidFill>
            <a:srgbClr val="FFFFFF"/>
          </a:solidFill>
          <a:ln w="12700">
            <a:solidFill>
              <a:srgbClr val="E6E1D6"/>
            </a:solidFill>
            <a:prstDash val="solid"/>
          </a:ln>
        </p:spPr>
      </p:sp>
      <p:sp>
        <p:nvSpPr>
          <p:cNvPr id="16" name="Text 12"/>
          <p:cNvSpPr/>
          <p:nvPr/>
        </p:nvSpPr>
        <p:spPr>
          <a:xfrm>
            <a:off x="7863840"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a:t>
            </a:r>
            <a:endParaRPr lang="en-US" sz="2000" dirty="0"/>
          </a:p>
        </p:txBody>
      </p:sp>
      <p:sp>
        <p:nvSpPr>
          <p:cNvPr id="17" name="Text 13"/>
          <p:cNvSpPr/>
          <p:nvPr/>
        </p:nvSpPr>
        <p:spPr>
          <a:xfrm>
            <a:off x="8357616"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8357616" y="3767328"/>
            <a:ext cx="438912" cy="438912"/>
          </a:xfrm>
          <a:prstGeom prst="roundRect">
            <a:avLst>
              <a:gd name="adj" fmla="val 16667"/>
            </a:avLst>
          </a:prstGeom>
          <a:solidFill>
            <a:srgbClr val="FFFFFF"/>
          </a:solidFill>
          <a:ln w="12700">
            <a:solidFill>
              <a:srgbClr val="E6E1D6"/>
            </a:solidFill>
            <a:prstDash val="solid"/>
          </a:ln>
        </p:spPr>
      </p:sp>
      <p:sp>
        <p:nvSpPr>
          <p:cNvPr id="19" name="Text 15"/>
          <p:cNvSpPr/>
          <p:nvPr/>
        </p:nvSpPr>
        <p:spPr>
          <a:xfrm>
            <a:off x="8357616"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0" name="Text 16"/>
          <p:cNvSpPr/>
          <p:nvPr/>
        </p:nvSpPr>
        <p:spPr>
          <a:xfrm>
            <a:off x="8851392"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8851392" y="3767328"/>
            <a:ext cx="438912" cy="438912"/>
          </a:xfrm>
          <a:prstGeom prst="roundRect">
            <a:avLst>
              <a:gd name="adj" fmla="val 16667"/>
            </a:avLst>
          </a:prstGeom>
          <a:solidFill>
            <a:srgbClr val="FFFFFF"/>
          </a:solidFill>
          <a:ln w="12700">
            <a:solidFill>
              <a:srgbClr val="E6E1D6"/>
            </a:solidFill>
            <a:prstDash val="solid"/>
          </a:ln>
        </p:spPr>
      </p:sp>
      <p:sp>
        <p:nvSpPr>
          <p:cNvPr id="22" name="Text 18"/>
          <p:cNvSpPr/>
          <p:nvPr/>
        </p:nvSpPr>
        <p:spPr>
          <a:xfrm>
            <a:off x="8851392"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a:t>
            </a:r>
            <a:endParaRPr lang="en-US" sz="2000" dirty="0"/>
          </a:p>
        </p:txBody>
      </p:sp>
      <p:sp>
        <p:nvSpPr>
          <p:cNvPr id="23" name="Text 19"/>
          <p:cNvSpPr/>
          <p:nvPr/>
        </p:nvSpPr>
        <p:spPr>
          <a:xfrm>
            <a:off x="9345168"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9345168" y="3767328"/>
            <a:ext cx="438912" cy="438912"/>
          </a:xfrm>
          <a:prstGeom prst="roundRect">
            <a:avLst>
              <a:gd name="adj" fmla="val 16667"/>
            </a:avLst>
          </a:prstGeom>
          <a:solidFill>
            <a:srgbClr val="FFFFFF"/>
          </a:solidFill>
          <a:ln w="12700">
            <a:solidFill>
              <a:srgbClr val="E6E1D6"/>
            </a:solidFill>
            <a:prstDash val="solid"/>
          </a:ln>
        </p:spPr>
      </p:sp>
      <p:sp>
        <p:nvSpPr>
          <p:cNvPr id="25" name="Text 21"/>
          <p:cNvSpPr/>
          <p:nvPr/>
        </p:nvSpPr>
        <p:spPr>
          <a:xfrm>
            <a:off x="9345168"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c</a:t>
            </a:r>
            <a:endParaRPr lang="en-US" sz="2000" dirty="0"/>
          </a:p>
        </p:txBody>
      </p:sp>
      <p:sp>
        <p:nvSpPr>
          <p:cNvPr id="26" name="Text 22"/>
          <p:cNvSpPr/>
          <p:nvPr/>
        </p:nvSpPr>
        <p:spPr>
          <a:xfrm>
            <a:off x="9838944"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9838944" y="3767328"/>
            <a:ext cx="438912" cy="438912"/>
          </a:xfrm>
          <a:prstGeom prst="roundRect">
            <a:avLst>
              <a:gd name="adj" fmla="val 16667"/>
            </a:avLst>
          </a:prstGeom>
          <a:solidFill>
            <a:srgbClr val="FFFFFF"/>
          </a:solidFill>
          <a:ln w="12700">
            <a:solidFill>
              <a:srgbClr val="E6E1D6"/>
            </a:solidFill>
            <a:prstDash val="solid"/>
          </a:ln>
        </p:spPr>
      </p:sp>
      <p:sp>
        <p:nvSpPr>
          <p:cNvPr id="28" name="Text 24"/>
          <p:cNvSpPr/>
          <p:nvPr/>
        </p:nvSpPr>
        <p:spPr>
          <a:xfrm>
            <a:off x="9838944"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9" name="Text 25"/>
          <p:cNvSpPr/>
          <p:nvPr/>
        </p:nvSpPr>
        <p:spPr>
          <a:xfrm>
            <a:off x="10332720"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300" dirty="0"/>
          </a:p>
        </p:txBody>
      </p:sp>
      <p:sp>
        <p:nvSpPr>
          <p:cNvPr id="30" name="Shape 26"/>
          <p:cNvSpPr/>
          <p:nvPr/>
        </p:nvSpPr>
        <p:spPr>
          <a:xfrm>
            <a:off x="10332720" y="3767328"/>
            <a:ext cx="438912" cy="438912"/>
          </a:xfrm>
          <a:prstGeom prst="roundRect">
            <a:avLst>
              <a:gd name="adj" fmla="val 16667"/>
            </a:avLst>
          </a:prstGeom>
          <a:solidFill>
            <a:srgbClr val="FFFFFF"/>
          </a:solidFill>
          <a:ln w="12700">
            <a:solidFill>
              <a:srgbClr val="E6E1D6"/>
            </a:solidFill>
            <a:prstDash val="solid"/>
          </a:ln>
        </p:spPr>
      </p:sp>
      <p:sp>
        <p:nvSpPr>
          <p:cNvPr id="31" name="Text 27"/>
          <p:cNvSpPr/>
          <p:nvPr/>
        </p:nvSpPr>
        <p:spPr>
          <a:xfrm>
            <a:off x="10332720"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k</a:t>
            </a:r>
            <a:endParaRPr lang="en-US" sz="2000" dirty="0"/>
          </a:p>
        </p:txBody>
      </p:sp>
      <p:sp>
        <p:nvSpPr>
          <p:cNvPr id="32" name="Text 28"/>
          <p:cNvSpPr/>
          <p:nvPr/>
        </p:nvSpPr>
        <p:spPr>
          <a:xfrm>
            <a:off x="10826496" y="3474720"/>
            <a:ext cx="438912"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300" dirty="0"/>
          </a:p>
        </p:txBody>
      </p:sp>
      <p:sp>
        <p:nvSpPr>
          <p:cNvPr id="33" name="Shape 29"/>
          <p:cNvSpPr/>
          <p:nvPr/>
        </p:nvSpPr>
        <p:spPr>
          <a:xfrm>
            <a:off x="10826496" y="3767328"/>
            <a:ext cx="438912" cy="438912"/>
          </a:xfrm>
          <a:prstGeom prst="roundRect">
            <a:avLst>
              <a:gd name="adj" fmla="val 16667"/>
            </a:avLst>
          </a:prstGeom>
          <a:solidFill>
            <a:srgbClr val="FFFFFF"/>
          </a:solidFill>
          <a:ln w="12700">
            <a:solidFill>
              <a:srgbClr val="E6E1D6"/>
            </a:solidFill>
            <a:prstDash val="solid"/>
          </a:ln>
        </p:spPr>
      </p:sp>
      <p:sp>
        <p:nvSpPr>
          <p:cNvPr id="34" name="Text 30"/>
          <p:cNvSpPr/>
          <p:nvPr/>
        </p:nvSpPr>
        <p:spPr>
          <a:xfrm>
            <a:off x="10826496" y="3767328"/>
            <a:ext cx="438912" cy="438912"/>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Flags: any or every?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any character have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949440" cy="3520440"/>
          </a:xfrm>
          <a:prstGeom prst="roundRect">
            <a:avLst>
              <a:gd name="adj" fmla="val 3117"/>
            </a:avLst>
          </a:prstGeom>
          <a:solidFill>
            <a:srgbClr val="EEF3F1"/>
          </a:solidFill>
          <a:ln w="12700">
            <a:solidFill>
              <a:srgbClr val="E6E1D6"/>
            </a:solidFill>
            <a:prstDash val="solid"/>
          </a:ln>
        </p:spPr>
      </p:sp>
      <p:sp>
        <p:nvSpPr>
          <p:cNvPr id="9" name="Text 5"/>
          <p:cNvSpPr/>
          <p:nvPr/>
        </p:nvSpPr>
        <p:spPr>
          <a:xfrm>
            <a:off x="822960" y="1737360"/>
            <a:ext cx="6400800" cy="31546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pass = "maple3leaf";</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hasDigit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pass.length();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String ch = pass.substring(i,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("0123456789".indexOf(ch)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hasDigit = true;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System.out.println("Has a digit: " + hasDigit);</a:t>
            </a:r>
            <a:endParaRPr lang="en-US" sz="1600" dirty="0"/>
          </a:p>
        </p:txBody>
      </p:sp>
      <p:sp>
        <p:nvSpPr>
          <p:cNvPr id="10" name="Shape 6"/>
          <p:cNvSpPr/>
          <p:nvPr/>
        </p:nvSpPr>
        <p:spPr>
          <a:xfrm>
            <a:off x="548640" y="5212080"/>
            <a:ext cx="6949440" cy="822960"/>
          </a:xfrm>
          <a:prstGeom prst="roundRect">
            <a:avLst>
              <a:gd name="adj" fmla="val 13333"/>
            </a:avLst>
          </a:prstGeom>
          <a:solidFill>
            <a:srgbClr val="1F2B28"/>
          </a:solidFill>
          <a:ln w="12700">
            <a:solidFill>
              <a:srgbClr val="1F2B28"/>
            </a:solidFill>
            <a:prstDash val="solid"/>
          </a:ln>
        </p:spPr>
      </p:sp>
      <p:sp>
        <p:nvSpPr>
          <p:cNvPr id="11" name="Text 7"/>
          <p:cNvSpPr/>
          <p:nvPr/>
        </p:nvSpPr>
        <p:spPr>
          <a:xfrm>
            <a:off x="822960" y="5349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623560"/>
            <a:ext cx="640080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Has a digit: true</a:t>
            </a:r>
            <a:endParaRPr lang="en-US" sz="2000" dirty="0"/>
          </a:p>
        </p:txBody>
      </p:sp>
      <p:sp>
        <p:nvSpPr>
          <p:cNvPr id="13" name="Text 9"/>
          <p:cNvSpPr/>
          <p:nvPr/>
        </p:nvSpPr>
        <p:spPr>
          <a:xfrm>
            <a:off x="7818120" y="1581912"/>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FLAG FLIPS AT INDEX 5</a:t>
            </a:r>
            <a:endParaRPr lang="en-US" sz="1050" dirty="0"/>
          </a:p>
        </p:txBody>
      </p:sp>
      <p:sp>
        <p:nvSpPr>
          <p:cNvPr id="14" name="Text 10"/>
          <p:cNvSpPr/>
          <p:nvPr/>
        </p:nvSpPr>
        <p:spPr>
          <a:xfrm>
            <a:off x="7818120"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7818120" y="2258568"/>
            <a:ext cx="329184" cy="329184"/>
          </a:xfrm>
          <a:prstGeom prst="roundRect">
            <a:avLst>
              <a:gd name="adj" fmla="val 22222"/>
            </a:avLst>
          </a:prstGeom>
          <a:solidFill>
            <a:srgbClr val="FFFFFF"/>
          </a:solidFill>
          <a:ln w="12700">
            <a:solidFill>
              <a:srgbClr val="E6E1D6"/>
            </a:solidFill>
            <a:prstDash val="solid"/>
          </a:ln>
        </p:spPr>
      </p:sp>
      <p:sp>
        <p:nvSpPr>
          <p:cNvPr id="16" name="Text 12"/>
          <p:cNvSpPr/>
          <p:nvPr/>
        </p:nvSpPr>
        <p:spPr>
          <a:xfrm>
            <a:off x="7818120"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m</a:t>
            </a:r>
            <a:endParaRPr lang="en-US" sz="2000" dirty="0"/>
          </a:p>
        </p:txBody>
      </p:sp>
      <p:sp>
        <p:nvSpPr>
          <p:cNvPr id="17" name="Text 13"/>
          <p:cNvSpPr/>
          <p:nvPr/>
        </p:nvSpPr>
        <p:spPr>
          <a:xfrm>
            <a:off x="8202168"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8202168" y="2258568"/>
            <a:ext cx="329184" cy="329184"/>
          </a:xfrm>
          <a:prstGeom prst="roundRect">
            <a:avLst>
              <a:gd name="adj" fmla="val 22222"/>
            </a:avLst>
          </a:prstGeom>
          <a:solidFill>
            <a:srgbClr val="FFFFFF"/>
          </a:solidFill>
          <a:ln w="12700">
            <a:solidFill>
              <a:srgbClr val="E6E1D6"/>
            </a:solidFill>
            <a:prstDash val="solid"/>
          </a:ln>
        </p:spPr>
      </p:sp>
      <p:sp>
        <p:nvSpPr>
          <p:cNvPr id="19" name="Text 15"/>
          <p:cNvSpPr/>
          <p:nvPr/>
        </p:nvSpPr>
        <p:spPr>
          <a:xfrm>
            <a:off x="8202168"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0" name="Text 16"/>
          <p:cNvSpPr/>
          <p:nvPr/>
        </p:nvSpPr>
        <p:spPr>
          <a:xfrm>
            <a:off x="8586216"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8586216" y="2258568"/>
            <a:ext cx="329184" cy="329184"/>
          </a:xfrm>
          <a:prstGeom prst="roundRect">
            <a:avLst>
              <a:gd name="adj" fmla="val 22222"/>
            </a:avLst>
          </a:prstGeom>
          <a:solidFill>
            <a:srgbClr val="FFFFFF"/>
          </a:solidFill>
          <a:ln w="12700">
            <a:solidFill>
              <a:srgbClr val="E6E1D6"/>
            </a:solidFill>
            <a:prstDash val="solid"/>
          </a:ln>
        </p:spPr>
      </p:sp>
      <p:sp>
        <p:nvSpPr>
          <p:cNvPr id="22" name="Text 18"/>
          <p:cNvSpPr/>
          <p:nvPr/>
        </p:nvSpPr>
        <p:spPr>
          <a:xfrm>
            <a:off x="8586216"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a:t>
            </a:r>
            <a:endParaRPr lang="en-US" sz="2000" dirty="0"/>
          </a:p>
        </p:txBody>
      </p:sp>
      <p:sp>
        <p:nvSpPr>
          <p:cNvPr id="23" name="Text 19"/>
          <p:cNvSpPr/>
          <p:nvPr/>
        </p:nvSpPr>
        <p:spPr>
          <a:xfrm>
            <a:off x="8970264"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8970264" y="2258568"/>
            <a:ext cx="329184" cy="329184"/>
          </a:xfrm>
          <a:prstGeom prst="roundRect">
            <a:avLst>
              <a:gd name="adj" fmla="val 22222"/>
            </a:avLst>
          </a:prstGeom>
          <a:solidFill>
            <a:srgbClr val="FFFFFF"/>
          </a:solidFill>
          <a:ln w="12700">
            <a:solidFill>
              <a:srgbClr val="E6E1D6"/>
            </a:solidFill>
            <a:prstDash val="solid"/>
          </a:ln>
        </p:spPr>
      </p:sp>
      <p:sp>
        <p:nvSpPr>
          <p:cNvPr id="25" name="Text 21"/>
          <p:cNvSpPr/>
          <p:nvPr/>
        </p:nvSpPr>
        <p:spPr>
          <a:xfrm>
            <a:off x="8970264"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a:t>
            </a:r>
            <a:endParaRPr lang="en-US" sz="2000" dirty="0"/>
          </a:p>
        </p:txBody>
      </p:sp>
      <p:sp>
        <p:nvSpPr>
          <p:cNvPr id="26" name="Text 22"/>
          <p:cNvSpPr/>
          <p:nvPr/>
        </p:nvSpPr>
        <p:spPr>
          <a:xfrm>
            <a:off x="9354312"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9354312" y="2258568"/>
            <a:ext cx="329184" cy="329184"/>
          </a:xfrm>
          <a:prstGeom prst="roundRect">
            <a:avLst>
              <a:gd name="adj" fmla="val 22222"/>
            </a:avLst>
          </a:prstGeom>
          <a:solidFill>
            <a:srgbClr val="FFFFFF"/>
          </a:solidFill>
          <a:ln w="12700">
            <a:solidFill>
              <a:srgbClr val="E6E1D6"/>
            </a:solidFill>
            <a:prstDash val="solid"/>
          </a:ln>
        </p:spPr>
      </p:sp>
      <p:sp>
        <p:nvSpPr>
          <p:cNvPr id="28" name="Text 24"/>
          <p:cNvSpPr/>
          <p:nvPr/>
        </p:nvSpPr>
        <p:spPr>
          <a:xfrm>
            <a:off x="9354312"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
        <p:nvSpPr>
          <p:cNvPr id="29" name="Text 25"/>
          <p:cNvSpPr/>
          <p:nvPr/>
        </p:nvSpPr>
        <p:spPr>
          <a:xfrm>
            <a:off x="9738360"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300" dirty="0"/>
          </a:p>
        </p:txBody>
      </p:sp>
      <p:sp>
        <p:nvSpPr>
          <p:cNvPr id="30" name="Shape 26"/>
          <p:cNvSpPr/>
          <p:nvPr/>
        </p:nvSpPr>
        <p:spPr>
          <a:xfrm>
            <a:off x="9738360" y="2258568"/>
            <a:ext cx="329184" cy="329184"/>
          </a:xfrm>
          <a:prstGeom prst="roundRect">
            <a:avLst>
              <a:gd name="adj" fmla="val 22222"/>
            </a:avLst>
          </a:prstGeom>
          <a:solidFill>
            <a:srgbClr val="FFE28A"/>
          </a:solidFill>
          <a:ln w="12700">
            <a:solidFill>
              <a:srgbClr val="E6E1D6"/>
            </a:solidFill>
            <a:prstDash val="solid"/>
          </a:ln>
        </p:spPr>
      </p:sp>
      <p:sp>
        <p:nvSpPr>
          <p:cNvPr id="31" name="Text 27"/>
          <p:cNvSpPr/>
          <p:nvPr/>
        </p:nvSpPr>
        <p:spPr>
          <a:xfrm>
            <a:off x="9738360"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32" name="Text 28"/>
          <p:cNvSpPr/>
          <p:nvPr/>
        </p:nvSpPr>
        <p:spPr>
          <a:xfrm>
            <a:off x="10122408"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300" dirty="0"/>
          </a:p>
        </p:txBody>
      </p:sp>
      <p:sp>
        <p:nvSpPr>
          <p:cNvPr id="33" name="Shape 29"/>
          <p:cNvSpPr/>
          <p:nvPr/>
        </p:nvSpPr>
        <p:spPr>
          <a:xfrm>
            <a:off x="10122408" y="2258568"/>
            <a:ext cx="329184" cy="329184"/>
          </a:xfrm>
          <a:prstGeom prst="roundRect">
            <a:avLst>
              <a:gd name="adj" fmla="val 22222"/>
            </a:avLst>
          </a:prstGeom>
          <a:solidFill>
            <a:srgbClr val="FFFFFF"/>
          </a:solidFill>
          <a:ln w="12700">
            <a:solidFill>
              <a:srgbClr val="E6E1D6"/>
            </a:solidFill>
            <a:prstDash val="solid"/>
          </a:ln>
        </p:spPr>
      </p:sp>
      <p:sp>
        <p:nvSpPr>
          <p:cNvPr id="34" name="Text 30"/>
          <p:cNvSpPr/>
          <p:nvPr/>
        </p:nvSpPr>
        <p:spPr>
          <a:xfrm>
            <a:off x="10122408"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a:t>
            </a:r>
            <a:endParaRPr lang="en-US" sz="2000" dirty="0"/>
          </a:p>
        </p:txBody>
      </p:sp>
      <p:sp>
        <p:nvSpPr>
          <p:cNvPr id="35" name="Text 31"/>
          <p:cNvSpPr/>
          <p:nvPr/>
        </p:nvSpPr>
        <p:spPr>
          <a:xfrm>
            <a:off x="10506456"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7</a:t>
            </a:r>
            <a:endParaRPr lang="en-US" sz="1300" dirty="0"/>
          </a:p>
        </p:txBody>
      </p:sp>
      <p:sp>
        <p:nvSpPr>
          <p:cNvPr id="36" name="Shape 32"/>
          <p:cNvSpPr/>
          <p:nvPr/>
        </p:nvSpPr>
        <p:spPr>
          <a:xfrm>
            <a:off x="10506456" y="2258568"/>
            <a:ext cx="329184" cy="329184"/>
          </a:xfrm>
          <a:prstGeom prst="roundRect">
            <a:avLst>
              <a:gd name="adj" fmla="val 22222"/>
            </a:avLst>
          </a:prstGeom>
          <a:solidFill>
            <a:srgbClr val="FFFFFF"/>
          </a:solidFill>
          <a:ln w="12700">
            <a:solidFill>
              <a:srgbClr val="E6E1D6"/>
            </a:solidFill>
            <a:prstDash val="solid"/>
          </a:ln>
        </p:spPr>
      </p:sp>
      <p:sp>
        <p:nvSpPr>
          <p:cNvPr id="37" name="Text 33"/>
          <p:cNvSpPr/>
          <p:nvPr/>
        </p:nvSpPr>
        <p:spPr>
          <a:xfrm>
            <a:off x="10506456"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
        <p:nvSpPr>
          <p:cNvPr id="38" name="Text 34"/>
          <p:cNvSpPr/>
          <p:nvPr/>
        </p:nvSpPr>
        <p:spPr>
          <a:xfrm>
            <a:off x="10890504"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8</a:t>
            </a:r>
            <a:endParaRPr lang="en-US" sz="1300" dirty="0"/>
          </a:p>
        </p:txBody>
      </p:sp>
      <p:sp>
        <p:nvSpPr>
          <p:cNvPr id="39" name="Shape 35"/>
          <p:cNvSpPr/>
          <p:nvPr/>
        </p:nvSpPr>
        <p:spPr>
          <a:xfrm>
            <a:off x="10890504" y="2258568"/>
            <a:ext cx="329184" cy="329184"/>
          </a:xfrm>
          <a:prstGeom prst="roundRect">
            <a:avLst>
              <a:gd name="adj" fmla="val 22222"/>
            </a:avLst>
          </a:prstGeom>
          <a:solidFill>
            <a:srgbClr val="FFFFFF"/>
          </a:solidFill>
          <a:ln w="12700">
            <a:solidFill>
              <a:srgbClr val="E6E1D6"/>
            </a:solidFill>
            <a:prstDash val="solid"/>
          </a:ln>
        </p:spPr>
      </p:sp>
      <p:sp>
        <p:nvSpPr>
          <p:cNvPr id="40" name="Text 36"/>
          <p:cNvSpPr/>
          <p:nvPr/>
        </p:nvSpPr>
        <p:spPr>
          <a:xfrm>
            <a:off x="10890504"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41" name="Text 37"/>
          <p:cNvSpPr/>
          <p:nvPr/>
        </p:nvSpPr>
        <p:spPr>
          <a:xfrm>
            <a:off x="11274552" y="1965960"/>
            <a:ext cx="32918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9</a:t>
            </a:r>
            <a:endParaRPr lang="en-US" sz="1300" dirty="0"/>
          </a:p>
        </p:txBody>
      </p:sp>
      <p:sp>
        <p:nvSpPr>
          <p:cNvPr id="42" name="Shape 38"/>
          <p:cNvSpPr/>
          <p:nvPr/>
        </p:nvSpPr>
        <p:spPr>
          <a:xfrm>
            <a:off x="11274552" y="2258568"/>
            <a:ext cx="329184" cy="329184"/>
          </a:xfrm>
          <a:prstGeom prst="roundRect">
            <a:avLst>
              <a:gd name="adj" fmla="val 22222"/>
            </a:avLst>
          </a:prstGeom>
          <a:solidFill>
            <a:srgbClr val="FFFFFF"/>
          </a:solidFill>
          <a:ln w="12700">
            <a:solidFill>
              <a:srgbClr val="E6E1D6"/>
            </a:solidFill>
            <a:prstDash val="solid"/>
          </a:ln>
        </p:spPr>
      </p:sp>
      <p:sp>
        <p:nvSpPr>
          <p:cNvPr id="43" name="Text 39"/>
          <p:cNvSpPr/>
          <p:nvPr/>
        </p:nvSpPr>
        <p:spPr>
          <a:xfrm>
            <a:off x="11274552" y="2258568"/>
            <a:ext cx="329184" cy="32918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f</a:t>
            </a:r>
            <a:endParaRPr lang="en-US" sz="2000" dirty="0"/>
          </a:p>
        </p:txBody>
      </p:sp>
      <p:sp>
        <p:nvSpPr>
          <p:cNvPr id="44" name="Shape 40"/>
          <p:cNvSpPr/>
          <p:nvPr/>
        </p:nvSpPr>
        <p:spPr>
          <a:xfrm>
            <a:off x="7818120" y="3154680"/>
            <a:ext cx="3794760" cy="2880360"/>
          </a:xfrm>
          <a:prstGeom prst="roundRect">
            <a:avLst>
              <a:gd name="adj" fmla="val 6349"/>
            </a:avLst>
          </a:prstGeom>
          <a:solidFill>
            <a:srgbClr val="E3F0FF"/>
          </a:solidFill>
          <a:ln w="12700">
            <a:solidFill>
              <a:srgbClr val="E3F0FF"/>
            </a:solidFill>
            <a:prstDash val="solid"/>
          </a:ln>
        </p:spPr>
      </p:sp>
      <p:sp>
        <p:nvSpPr>
          <p:cNvPr id="45" name="Text 41"/>
          <p:cNvSpPr/>
          <p:nvPr/>
        </p:nvSpPr>
        <p:spPr>
          <a:xfrm>
            <a:off x="8138160" y="3291840"/>
            <a:ext cx="3200400" cy="26060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Flag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 boolean set before the loop and switched inside it when something happens.</a:t>
            </a: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false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Switch to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true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on a match. Read it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loop.</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every character have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400800" cy="3520440"/>
          </a:xfrm>
          <a:prstGeom prst="roundRect">
            <a:avLst>
              <a:gd name="adj" fmla="val 3117"/>
            </a:avLst>
          </a:prstGeom>
          <a:solidFill>
            <a:srgbClr val="EEF3F1"/>
          </a:solidFill>
          <a:ln w="12700">
            <a:solidFill>
              <a:srgbClr val="E6E1D6"/>
            </a:solidFill>
            <a:prstDash val="solid"/>
          </a:ln>
        </p:spPr>
      </p:sp>
      <p:sp>
        <p:nvSpPr>
          <p:cNvPr id="9" name="Text 5"/>
          <p:cNvSpPr/>
          <p:nvPr/>
        </p:nvSpPr>
        <p:spPr>
          <a:xfrm>
            <a:off x="822960" y="1737360"/>
            <a:ext cx="5852160" cy="31546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zip = "9021O";</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allDigits = true;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zip.length();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String ch = zip.substring(i,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("0123456789".indexOf(ch)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allDigits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System.out.println(allDigits);</a:t>
            </a:r>
            <a:endParaRPr lang="en-US" sz="1600" dirty="0"/>
          </a:p>
        </p:txBody>
      </p:sp>
      <p:sp>
        <p:nvSpPr>
          <p:cNvPr id="10" name="Shape 6"/>
          <p:cNvSpPr/>
          <p:nvPr/>
        </p:nvSpPr>
        <p:spPr>
          <a:xfrm>
            <a:off x="548640" y="5212080"/>
            <a:ext cx="6400800" cy="822960"/>
          </a:xfrm>
          <a:prstGeom prst="roundRect">
            <a:avLst>
              <a:gd name="adj" fmla="val 13333"/>
            </a:avLst>
          </a:prstGeom>
          <a:solidFill>
            <a:srgbClr val="1F2B28"/>
          </a:solidFill>
          <a:ln w="12700">
            <a:solidFill>
              <a:srgbClr val="1F2B28"/>
            </a:solidFill>
            <a:prstDash val="solid"/>
          </a:ln>
        </p:spPr>
      </p:sp>
      <p:sp>
        <p:nvSpPr>
          <p:cNvPr id="11" name="Text 7"/>
          <p:cNvSpPr/>
          <p:nvPr/>
        </p:nvSpPr>
        <p:spPr>
          <a:xfrm>
            <a:off x="822960" y="5349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623560"/>
            <a:ext cx="585216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7223760" y="1554480"/>
          <a:ext cx="4389120" cy="914400"/>
        </p:xfrm>
        <a:graphic>
          <a:graphicData uri="http://schemas.openxmlformats.org/drawingml/2006/table">
            <a:tbl>
              <a:tblPr/>
              <a:tblGrid>
                <a:gridCol w="1143000"/>
                <a:gridCol w="960120"/>
                <a:gridCol w="2286000"/>
              </a:tblGrid>
              <a:tr h="64008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Start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Switch when a character…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Any?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has it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Every?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doesn't have it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7223760" y="3794760"/>
            <a:ext cx="4389120" cy="2240280"/>
          </a:xfrm>
          <a:prstGeom prst="roundRect">
            <a:avLst>
              <a:gd name="adj" fmla="val 8163"/>
            </a:avLst>
          </a:prstGeom>
          <a:solidFill>
            <a:srgbClr val="FFF5C7"/>
          </a:solidFill>
          <a:ln w="12700">
            <a:solidFill>
              <a:srgbClr val="FFF5C7"/>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4050792"/>
            <a:ext cx="566928" cy="566928"/>
          </a:xfrm>
          <a:prstGeom prst="rect">
            <a:avLst/>
          </a:prstGeom>
        </p:spPr>
      </p:pic>
      <p:sp>
        <p:nvSpPr>
          <p:cNvPr id="16" name="Text 10"/>
          <p:cNvSpPr/>
          <p:nvPr/>
        </p:nvSpPr>
        <p:spPr>
          <a:xfrm>
            <a:off x="8275320" y="3931920"/>
            <a:ext cx="3063240" cy="19659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Either way, the flag changes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at most once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never switches back.</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else that resets the flag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digit, true; otherwise, false" looks tidy, but then the flag only describes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last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character checked.</a:t>
            </a:r>
            <a:endParaRPr lang="en-US" sz="1800" dirty="0"/>
          </a:p>
        </p:txBody>
      </p:sp>
      <p:sp>
        <p:nvSpPr>
          <p:cNvPr id="11" name="Shape 6"/>
          <p:cNvSpPr/>
          <p:nvPr/>
        </p:nvSpPr>
        <p:spPr>
          <a:xfrm>
            <a:off x="548640" y="2743200"/>
            <a:ext cx="6949440" cy="3291840"/>
          </a:xfrm>
          <a:prstGeom prst="roundRect">
            <a:avLst>
              <a:gd name="adj" fmla="val 3333"/>
            </a:avLst>
          </a:prstGeom>
          <a:solidFill>
            <a:srgbClr val="EEF3F1"/>
          </a:solidFill>
          <a:ln w="12700">
            <a:solidFill>
              <a:srgbClr val="E6E1D6"/>
            </a:solidFill>
            <a:prstDash val="solid"/>
          </a:ln>
        </p:spPr>
      </p:sp>
      <p:sp>
        <p:nvSpPr>
          <p:cNvPr id="12" name="Text 7"/>
          <p:cNvSpPr/>
          <p:nvPr/>
        </p:nvSpPr>
        <p:spPr>
          <a:xfrm>
            <a:off x="822960" y="292608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PASS IS "MAPLE3LEAF"</a:t>
            </a:r>
            <a:endParaRPr lang="en-US" sz="1050" dirty="0"/>
          </a:p>
        </p:txBody>
      </p:sp>
      <p:sp>
        <p:nvSpPr>
          <p:cNvPr id="13" name="Text 8"/>
          <p:cNvSpPr/>
          <p:nvPr/>
        </p:nvSpPr>
        <p:spPr>
          <a:xfrm>
            <a:off x="822960" y="3246120"/>
            <a:ext cx="6400800" cy="2606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hasDigit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pass.length();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String ch = pass.substring(i,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("0123456789".indexOf(ch)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hasDigit = true;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hasDigit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772400" y="2743200"/>
            <a:ext cx="3840480" cy="914400"/>
          </a:xfrm>
          <a:prstGeom prst="roundRect">
            <a:avLst>
              <a:gd name="adj" fmla="val 12000"/>
            </a:avLst>
          </a:prstGeom>
          <a:solidFill>
            <a:srgbClr val="1F2B28"/>
          </a:solidFill>
          <a:ln w="12700">
            <a:solidFill>
              <a:srgbClr val="1F2B28"/>
            </a:solidFill>
            <a:prstDash val="solid"/>
          </a:ln>
        </p:spPr>
      </p:sp>
      <p:sp>
        <p:nvSpPr>
          <p:cNvPr id="15" name="Text 10"/>
          <p:cNvSpPr/>
          <p:nvPr/>
        </p:nvSpPr>
        <p:spPr>
          <a:xfrm>
            <a:off x="804672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046720" y="3154680"/>
            <a:ext cx="329184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Has a digit: false</a:t>
            </a:r>
            <a:endParaRPr lang="en-US" sz="2000" dirty="0"/>
          </a:p>
        </p:txBody>
      </p:sp>
      <p:sp>
        <p:nvSpPr>
          <p:cNvPr id="17" name="Text 12"/>
          <p:cNvSpPr/>
          <p:nvPr/>
        </p:nvSpPr>
        <p:spPr>
          <a:xfrm>
            <a:off x="7772400" y="3886200"/>
            <a:ext cx="3840480" cy="2103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last character, f, isn't a digit, so the else wins. Delete the else: once switched, a flag stays switched.</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Longer pieces and counting</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Pieces of length n stop sooner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94944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737360"/>
            <a:ext cx="6400800" cy="2743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s = "ahahaha";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count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s.length() - 3;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(s.substring(i, i + 3).equals("aha"))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count++;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System.out.println(count);</a:t>
            </a:r>
            <a:endParaRPr lang="en-US" sz="1600" dirty="0"/>
          </a:p>
        </p:txBody>
      </p:sp>
      <p:sp>
        <p:nvSpPr>
          <p:cNvPr id="10" name="Shape 6"/>
          <p:cNvSpPr/>
          <p:nvPr/>
        </p:nvSpPr>
        <p:spPr>
          <a:xfrm>
            <a:off x="548640" y="4800600"/>
            <a:ext cx="6949440" cy="822960"/>
          </a:xfrm>
          <a:prstGeom prst="roundRect">
            <a:avLst>
              <a:gd name="adj" fmla="val 13333"/>
            </a:avLst>
          </a:prstGeom>
          <a:solidFill>
            <a:srgbClr val="1F2B28"/>
          </a:solidFill>
          <a:ln w="12700">
            <a:solidFill>
              <a:srgbClr val="1F2B28"/>
            </a:solidFill>
            <a:prstDash val="solid"/>
          </a:ln>
        </p:spPr>
      </p:sp>
      <p:sp>
        <p:nvSpPr>
          <p:cNvPr id="11" name="Text 7"/>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212080"/>
            <a:ext cx="640080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13" name="Text 9"/>
          <p:cNvSpPr/>
          <p:nvPr/>
        </p:nvSpPr>
        <p:spPr>
          <a:xfrm>
            <a:off x="7863840" y="1581912"/>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MATCHES START AT 0, 2, 4</a:t>
            </a:r>
            <a:endParaRPr lang="en-US" sz="1050" dirty="0"/>
          </a:p>
        </p:txBody>
      </p:sp>
      <p:sp>
        <p:nvSpPr>
          <p:cNvPr id="14" name="Text 10"/>
          <p:cNvSpPr/>
          <p:nvPr/>
        </p:nvSpPr>
        <p:spPr>
          <a:xfrm>
            <a:off x="7863840"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7863840" y="2258568"/>
            <a:ext cx="475488" cy="475488"/>
          </a:xfrm>
          <a:prstGeom prst="roundRect">
            <a:avLst>
              <a:gd name="adj" fmla="val 15385"/>
            </a:avLst>
          </a:prstGeom>
          <a:solidFill>
            <a:srgbClr val="FFE28A"/>
          </a:solidFill>
          <a:ln w="12700">
            <a:solidFill>
              <a:srgbClr val="E6E1D6"/>
            </a:solidFill>
            <a:prstDash val="solid"/>
          </a:ln>
        </p:spPr>
      </p:sp>
      <p:sp>
        <p:nvSpPr>
          <p:cNvPr id="16" name="Text 12"/>
          <p:cNvSpPr/>
          <p:nvPr/>
        </p:nvSpPr>
        <p:spPr>
          <a:xfrm>
            <a:off x="7863840"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17" name="Text 13"/>
          <p:cNvSpPr/>
          <p:nvPr/>
        </p:nvSpPr>
        <p:spPr>
          <a:xfrm>
            <a:off x="8394192"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8394192" y="2258568"/>
            <a:ext cx="475488" cy="475488"/>
          </a:xfrm>
          <a:prstGeom prst="roundRect">
            <a:avLst>
              <a:gd name="adj" fmla="val 15385"/>
            </a:avLst>
          </a:prstGeom>
          <a:solidFill>
            <a:srgbClr val="FFFFFF"/>
          </a:solidFill>
          <a:ln w="12700">
            <a:solidFill>
              <a:srgbClr val="E6E1D6"/>
            </a:solidFill>
            <a:prstDash val="solid"/>
          </a:ln>
        </p:spPr>
      </p:sp>
      <p:sp>
        <p:nvSpPr>
          <p:cNvPr id="19" name="Text 15"/>
          <p:cNvSpPr/>
          <p:nvPr/>
        </p:nvSpPr>
        <p:spPr>
          <a:xfrm>
            <a:off x="8394192"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h</a:t>
            </a:r>
            <a:endParaRPr lang="en-US" sz="2000" dirty="0"/>
          </a:p>
        </p:txBody>
      </p:sp>
      <p:sp>
        <p:nvSpPr>
          <p:cNvPr id="20" name="Text 16"/>
          <p:cNvSpPr/>
          <p:nvPr/>
        </p:nvSpPr>
        <p:spPr>
          <a:xfrm>
            <a:off x="8924544"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8924544" y="2258568"/>
            <a:ext cx="475488" cy="475488"/>
          </a:xfrm>
          <a:prstGeom prst="roundRect">
            <a:avLst>
              <a:gd name="adj" fmla="val 15385"/>
            </a:avLst>
          </a:prstGeom>
          <a:solidFill>
            <a:srgbClr val="FFE28A"/>
          </a:solidFill>
          <a:ln w="12700">
            <a:solidFill>
              <a:srgbClr val="E6E1D6"/>
            </a:solidFill>
            <a:prstDash val="solid"/>
          </a:ln>
        </p:spPr>
      </p:sp>
      <p:sp>
        <p:nvSpPr>
          <p:cNvPr id="22" name="Text 18"/>
          <p:cNvSpPr/>
          <p:nvPr/>
        </p:nvSpPr>
        <p:spPr>
          <a:xfrm>
            <a:off x="8924544"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3" name="Text 19"/>
          <p:cNvSpPr/>
          <p:nvPr/>
        </p:nvSpPr>
        <p:spPr>
          <a:xfrm>
            <a:off x="9454896"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9454896" y="2258568"/>
            <a:ext cx="475488" cy="475488"/>
          </a:xfrm>
          <a:prstGeom prst="roundRect">
            <a:avLst>
              <a:gd name="adj" fmla="val 15385"/>
            </a:avLst>
          </a:prstGeom>
          <a:solidFill>
            <a:srgbClr val="FFFFFF"/>
          </a:solidFill>
          <a:ln w="12700">
            <a:solidFill>
              <a:srgbClr val="E6E1D6"/>
            </a:solidFill>
            <a:prstDash val="solid"/>
          </a:ln>
        </p:spPr>
      </p:sp>
      <p:sp>
        <p:nvSpPr>
          <p:cNvPr id="25" name="Text 21"/>
          <p:cNvSpPr/>
          <p:nvPr/>
        </p:nvSpPr>
        <p:spPr>
          <a:xfrm>
            <a:off x="9454896"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h</a:t>
            </a:r>
            <a:endParaRPr lang="en-US" sz="2000" dirty="0"/>
          </a:p>
        </p:txBody>
      </p:sp>
      <p:sp>
        <p:nvSpPr>
          <p:cNvPr id="26" name="Text 22"/>
          <p:cNvSpPr/>
          <p:nvPr/>
        </p:nvSpPr>
        <p:spPr>
          <a:xfrm>
            <a:off x="9985248"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9985248" y="2258568"/>
            <a:ext cx="475488" cy="475488"/>
          </a:xfrm>
          <a:prstGeom prst="roundRect">
            <a:avLst>
              <a:gd name="adj" fmla="val 15385"/>
            </a:avLst>
          </a:prstGeom>
          <a:solidFill>
            <a:srgbClr val="FFE28A"/>
          </a:solidFill>
          <a:ln w="12700">
            <a:solidFill>
              <a:srgbClr val="E6E1D6"/>
            </a:solidFill>
            <a:prstDash val="solid"/>
          </a:ln>
        </p:spPr>
      </p:sp>
      <p:sp>
        <p:nvSpPr>
          <p:cNvPr id="28" name="Text 24"/>
          <p:cNvSpPr/>
          <p:nvPr/>
        </p:nvSpPr>
        <p:spPr>
          <a:xfrm>
            <a:off x="9985248"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9" name="Text 25"/>
          <p:cNvSpPr/>
          <p:nvPr/>
        </p:nvSpPr>
        <p:spPr>
          <a:xfrm>
            <a:off x="10515600"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300" dirty="0"/>
          </a:p>
        </p:txBody>
      </p:sp>
      <p:sp>
        <p:nvSpPr>
          <p:cNvPr id="30" name="Shape 26"/>
          <p:cNvSpPr/>
          <p:nvPr/>
        </p:nvSpPr>
        <p:spPr>
          <a:xfrm>
            <a:off x="10515600" y="2258568"/>
            <a:ext cx="475488" cy="475488"/>
          </a:xfrm>
          <a:prstGeom prst="roundRect">
            <a:avLst>
              <a:gd name="adj" fmla="val 15385"/>
            </a:avLst>
          </a:prstGeom>
          <a:solidFill>
            <a:srgbClr val="FFFFFF"/>
          </a:solidFill>
          <a:ln w="12700">
            <a:solidFill>
              <a:srgbClr val="E6E1D6"/>
            </a:solidFill>
            <a:prstDash val="solid"/>
          </a:ln>
        </p:spPr>
      </p:sp>
      <p:sp>
        <p:nvSpPr>
          <p:cNvPr id="31" name="Text 27"/>
          <p:cNvSpPr/>
          <p:nvPr/>
        </p:nvSpPr>
        <p:spPr>
          <a:xfrm>
            <a:off x="10515600"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h</a:t>
            </a:r>
            <a:endParaRPr lang="en-US" sz="2000" dirty="0"/>
          </a:p>
        </p:txBody>
      </p:sp>
      <p:sp>
        <p:nvSpPr>
          <p:cNvPr id="32" name="Text 28"/>
          <p:cNvSpPr/>
          <p:nvPr/>
        </p:nvSpPr>
        <p:spPr>
          <a:xfrm>
            <a:off x="11045952" y="1965960"/>
            <a:ext cx="475488"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300" dirty="0"/>
          </a:p>
        </p:txBody>
      </p:sp>
      <p:sp>
        <p:nvSpPr>
          <p:cNvPr id="33" name="Shape 29"/>
          <p:cNvSpPr/>
          <p:nvPr/>
        </p:nvSpPr>
        <p:spPr>
          <a:xfrm>
            <a:off x="11045952" y="2258568"/>
            <a:ext cx="475488" cy="475488"/>
          </a:xfrm>
          <a:prstGeom prst="roundRect">
            <a:avLst>
              <a:gd name="adj" fmla="val 15385"/>
            </a:avLst>
          </a:prstGeom>
          <a:solidFill>
            <a:srgbClr val="FFFFFF"/>
          </a:solidFill>
          <a:ln w="12700">
            <a:solidFill>
              <a:srgbClr val="E6E1D6"/>
            </a:solidFill>
            <a:prstDash val="solid"/>
          </a:ln>
        </p:spPr>
      </p:sp>
      <p:sp>
        <p:nvSpPr>
          <p:cNvPr id="34" name="Text 30"/>
          <p:cNvSpPr/>
          <p:nvPr/>
        </p:nvSpPr>
        <p:spPr>
          <a:xfrm>
            <a:off x="11045952" y="2258568"/>
            <a:ext cx="475488" cy="475488"/>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35" name="Shape 31"/>
          <p:cNvSpPr/>
          <p:nvPr/>
        </p:nvSpPr>
        <p:spPr>
          <a:xfrm>
            <a:off x="7863840" y="3154680"/>
            <a:ext cx="3749040" cy="2880360"/>
          </a:xfrm>
          <a:prstGeom prst="roundRect">
            <a:avLst>
              <a:gd name="adj" fmla="val 6349"/>
            </a:avLst>
          </a:prstGeom>
          <a:solidFill>
            <a:srgbClr val="E3F0FF"/>
          </a:solidFill>
          <a:ln w="12700">
            <a:solidFill>
              <a:srgbClr val="E3F0FF"/>
            </a:solidFill>
            <a:prstDash val="solid"/>
          </a:ln>
        </p:spPr>
      </p:sp>
      <p:sp>
        <p:nvSpPr>
          <p:cNvPr id="36" name="Text 32"/>
          <p:cNvSpPr/>
          <p:nvPr/>
        </p:nvSpPr>
        <p:spPr>
          <a:xfrm>
            <a:off x="8183880" y="3291840"/>
            <a:ext cx="3154680" cy="26060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For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substring(i, i + 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loop while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 &lt;= length() - n.</a:t>
            </a: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Checking every start counts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overlapping matches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many double letters?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Where does each match start?</a:t>
            </a:r>
            <a:endParaRPr lang="en-US" sz="2200" dirty="0"/>
          </a:p>
        </p:txBody>
      </p:sp>
      <p:sp>
        <p:nvSpPr>
          <p:cNvPr id="12" name="Shape 8"/>
          <p:cNvSpPr/>
          <p:nvPr/>
        </p:nvSpPr>
        <p:spPr>
          <a:xfrm>
            <a:off x="868680" y="2971800"/>
            <a:ext cx="6766560" cy="2926080"/>
          </a:xfrm>
          <a:prstGeom prst="roundRect">
            <a:avLst>
              <a:gd name="adj" fmla="val 3750"/>
            </a:avLst>
          </a:prstGeom>
          <a:solidFill>
            <a:srgbClr val="EEF3F1"/>
          </a:solidFill>
          <a:ln w="12700">
            <a:solidFill>
              <a:srgbClr val="E6E1D6"/>
            </a:solidFill>
            <a:prstDash val="solid"/>
          </a:ln>
        </p:spPr>
      </p:sp>
      <p:sp>
        <p:nvSpPr>
          <p:cNvPr id="13" name="Text 9"/>
          <p:cNvSpPr/>
          <p:nvPr/>
        </p:nvSpPr>
        <p:spPr>
          <a:xfrm>
            <a:off x="1143000" y="3154680"/>
            <a:ext cx="621792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word = "bookkeeper";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doubles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word.length() - 1;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a = word.substring(i,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b = word.substring(i + 1, i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(a.equals(b))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System.out.println(doubles);</a:t>
            </a:r>
            <a:endParaRPr lang="en-US" sz="1500" dirty="0"/>
          </a:p>
        </p:txBody>
      </p:sp>
      <p:sp>
        <p:nvSpPr>
          <p:cNvPr id="14" name="Text 10"/>
          <p:cNvSpPr/>
          <p:nvPr/>
        </p:nvSpPr>
        <p:spPr>
          <a:xfrm>
            <a:off x="7772400"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7772400" y="3767328"/>
            <a:ext cx="320040" cy="320040"/>
          </a:xfrm>
          <a:prstGeom prst="roundRect">
            <a:avLst>
              <a:gd name="adj" fmla="val 22857"/>
            </a:avLst>
          </a:prstGeom>
          <a:solidFill>
            <a:srgbClr val="FFFFFF"/>
          </a:solidFill>
          <a:ln w="12700">
            <a:solidFill>
              <a:srgbClr val="E6E1D6"/>
            </a:solidFill>
            <a:prstDash val="solid"/>
          </a:ln>
        </p:spPr>
      </p:sp>
      <p:sp>
        <p:nvSpPr>
          <p:cNvPr id="16" name="Text 12"/>
          <p:cNvSpPr/>
          <p:nvPr/>
        </p:nvSpPr>
        <p:spPr>
          <a:xfrm>
            <a:off x="7772400"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b</a:t>
            </a:r>
            <a:endParaRPr lang="en-US" sz="2000" dirty="0"/>
          </a:p>
        </p:txBody>
      </p:sp>
      <p:sp>
        <p:nvSpPr>
          <p:cNvPr id="17" name="Text 13"/>
          <p:cNvSpPr/>
          <p:nvPr/>
        </p:nvSpPr>
        <p:spPr>
          <a:xfrm>
            <a:off x="8147304"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8147304" y="3767328"/>
            <a:ext cx="320040" cy="320040"/>
          </a:xfrm>
          <a:prstGeom prst="roundRect">
            <a:avLst>
              <a:gd name="adj" fmla="val 22857"/>
            </a:avLst>
          </a:prstGeom>
          <a:solidFill>
            <a:srgbClr val="FFFFFF"/>
          </a:solidFill>
          <a:ln w="12700">
            <a:solidFill>
              <a:srgbClr val="E6E1D6"/>
            </a:solidFill>
            <a:prstDash val="solid"/>
          </a:ln>
        </p:spPr>
      </p:sp>
      <p:sp>
        <p:nvSpPr>
          <p:cNvPr id="19" name="Text 15"/>
          <p:cNvSpPr/>
          <p:nvPr/>
        </p:nvSpPr>
        <p:spPr>
          <a:xfrm>
            <a:off x="8147304"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o</a:t>
            </a:r>
            <a:endParaRPr lang="en-US" sz="2000" dirty="0"/>
          </a:p>
        </p:txBody>
      </p:sp>
      <p:sp>
        <p:nvSpPr>
          <p:cNvPr id="20" name="Text 16"/>
          <p:cNvSpPr/>
          <p:nvPr/>
        </p:nvSpPr>
        <p:spPr>
          <a:xfrm>
            <a:off x="8522208"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8522208" y="3767328"/>
            <a:ext cx="320040" cy="320040"/>
          </a:xfrm>
          <a:prstGeom prst="roundRect">
            <a:avLst>
              <a:gd name="adj" fmla="val 22857"/>
            </a:avLst>
          </a:prstGeom>
          <a:solidFill>
            <a:srgbClr val="FFFFFF"/>
          </a:solidFill>
          <a:ln w="12700">
            <a:solidFill>
              <a:srgbClr val="E6E1D6"/>
            </a:solidFill>
            <a:prstDash val="solid"/>
          </a:ln>
        </p:spPr>
      </p:sp>
      <p:sp>
        <p:nvSpPr>
          <p:cNvPr id="22" name="Text 18"/>
          <p:cNvSpPr/>
          <p:nvPr/>
        </p:nvSpPr>
        <p:spPr>
          <a:xfrm>
            <a:off x="8522208"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o</a:t>
            </a:r>
            <a:endParaRPr lang="en-US" sz="2000" dirty="0"/>
          </a:p>
        </p:txBody>
      </p:sp>
      <p:sp>
        <p:nvSpPr>
          <p:cNvPr id="23" name="Text 19"/>
          <p:cNvSpPr/>
          <p:nvPr/>
        </p:nvSpPr>
        <p:spPr>
          <a:xfrm>
            <a:off x="8897112"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8897112" y="3767328"/>
            <a:ext cx="320040" cy="320040"/>
          </a:xfrm>
          <a:prstGeom prst="roundRect">
            <a:avLst>
              <a:gd name="adj" fmla="val 22857"/>
            </a:avLst>
          </a:prstGeom>
          <a:solidFill>
            <a:srgbClr val="FFFFFF"/>
          </a:solidFill>
          <a:ln w="12700">
            <a:solidFill>
              <a:srgbClr val="E6E1D6"/>
            </a:solidFill>
            <a:prstDash val="solid"/>
          </a:ln>
        </p:spPr>
      </p:sp>
      <p:sp>
        <p:nvSpPr>
          <p:cNvPr id="25" name="Text 21"/>
          <p:cNvSpPr/>
          <p:nvPr/>
        </p:nvSpPr>
        <p:spPr>
          <a:xfrm>
            <a:off x="8897112"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k</a:t>
            </a:r>
            <a:endParaRPr lang="en-US" sz="2000" dirty="0"/>
          </a:p>
        </p:txBody>
      </p:sp>
      <p:sp>
        <p:nvSpPr>
          <p:cNvPr id="26" name="Text 22"/>
          <p:cNvSpPr/>
          <p:nvPr/>
        </p:nvSpPr>
        <p:spPr>
          <a:xfrm>
            <a:off x="9272016"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9272016" y="3767328"/>
            <a:ext cx="320040" cy="320040"/>
          </a:xfrm>
          <a:prstGeom prst="roundRect">
            <a:avLst>
              <a:gd name="adj" fmla="val 22857"/>
            </a:avLst>
          </a:prstGeom>
          <a:solidFill>
            <a:srgbClr val="FFFFFF"/>
          </a:solidFill>
          <a:ln w="12700">
            <a:solidFill>
              <a:srgbClr val="E6E1D6"/>
            </a:solidFill>
            <a:prstDash val="solid"/>
          </a:ln>
        </p:spPr>
      </p:sp>
      <p:sp>
        <p:nvSpPr>
          <p:cNvPr id="28" name="Text 24"/>
          <p:cNvSpPr/>
          <p:nvPr/>
        </p:nvSpPr>
        <p:spPr>
          <a:xfrm>
            <a:off x="9272016"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k</a:t>
            </a:r>
            <a:endParaRPr lang="en-US" sz="2000" dirty="0"/>
          </a:p>
        </p:txBody>
      </p:sp>
      <p:sp>
        <p:nvSpPr>
          <p:cNvPr id="29" name="Text 25"/>
          <p:cNvSpPr/>
          <p:nvPr/>
        </p:nvSpPr>
        <p:spPr>
          <a:xfrm>
            <a:off x="9646920"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300" dirty="0"/>
          </a:p>
        </p:txBody>
      </p:sp>
      <p:sp>
        <p:nvSpPr>
          <p:cNvPr id="30" name="Shape 26"/>
          <p:cNvSpPr/>
          <p:nvPr/>
        </p:nvSpPr>
        <p:spPr>
          <a:xfrm>
            <a:off x="9646920" y="3767328"/>
            <a:ext cx="320040" cy="320040"/>
          </a:xfrm>
          <a:prstGeom prst="roundRect">
            <a:avLst>
              <a:gd name="adj" fmla="val 22857"/>
            </a:avLst>
          </a:prstGeom>
          <a:solidFill>
            <a:srgbClr val="FFFFFF"/>
          </a:solidFill>
          <a:ln w="12700">
            <a:solidFill>
              <a:srgbClr val="E6E1D6"/>
            </a:solidFill>
            <a:prstDash val="solid"/>
          </a:ln>
        </p:spPr>
      </p:sp>
      <p:sp>
        <p:nvSpPr>
          <p:cNvPr id="31" name="Text 27"/>
          <p:cNvSpPr/>
          <p:nvPr/>
        </p:nvSpPr>
        <p:spPr>
          <a:xfrm>
            <a:off x="9646920"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
        <p:nvSpPr>
          <p:cNvPr id="32" name="Text 28"/>
          <p:cNvSpPr/>
          <p:nvPr/>
        </p:nvSpPr>
        <p:spPr>
          <a:xfrm>
            <a:off x="10021824"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300" dirty="0"/>
          </a:p>
        </p:txBody>
      </p:sp>
      <p:sp>
        <p:nvSpPr>
          <p:cNvPr id="33" name="Shape 29"/>
          <p:cNvSpPr/>
          <p:nvPr/>
        </p:nvSpPr>
        <p:spPr>
          <a:xfrm>
            <a:off x="10021824" y="3767328"/>
            <a:ext cx="320040" cy="320040"/>
          </a:xfrm>
          <a:prstGeom prst="roundRect">
            <a:avLst>
              <a:gd name="adj" fmla="val 22857"/>
            </a:avLst>
          </a:prstGeom>
          <a:solidFill>
            <a:srgbClr val="FFFFFF"/>
          </a:solidFill>
          <a:ln w="12700">
            <a:solidFill>
              <a:srgbClr val="E6E1D6"/>
            </a:solidFill>
            <a:prstDash val="solid"/>
          </a:ln>
        </p:spPr>
      </p:sp>
      <p:sp>
        <p:nvSpPr>
          <p:cNvPr id="34" name="Text 30"/>
          <p:cNvSpPr/>
          <p:nvPr/>
        </p:nvSpPr>
        <p:spPr>
          <a:xfrm>
            <a:off x="10021824"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
        <p:nvSpPr>
          <p:cNvPr id="35" name="Text 31"/>
          <p:cNvSpPr/>
          <p:nvPr/>
        </p:nvSpPr>
        <p:spPr>
          <a:xfrm>
            <a:off x="10396728"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7</a:t>
            </a:r>
            <a:endParaRPr lang="en-US" sz="1300" dirty="0"/>
          </a:p>
        </p:txBody>
      </p:sp>
      <p:sp>
        <p:nvSpPr>
          <p:cNvPr id="36" name="Shape 32"/>
          <p:cNvSpPr/>
          <p:nvPr/>
        </p:nvSpPr>
        <p:spPr>
          <a:xfrm>
            <a:off x="10396728" y="3767328"/>
            <a:ext cx="320040" cy="320040"/>
          </a:xfrm>
          <a:prstGeom prst="roundRect">
            <a:avLst>
              <a:gd name="adj" fmla="val 22857"/>
            </a:avLst>
          </a:prstGeom>
          <a:solidFill>
            <a:srgbClr val="FFFFFF"/>
          </a:solidFill>
          <a:ln w="12700">
            <a:solidFill>
              <a:srgbClr val="E6E1D6"/>
            </a:solidFill>
            <a:prstDash val="solid"/>
          </a:ln>
        </p:spPr>
      </p:sp>
      <p:sp>
        <p:nvSpPr>
          <p:cNvPr id="37" name="Text 33"/>
          <p:cNvSpPr/>
          <p:nvPr/>
        </p:nvSpPr>
        <p:spPr>
          <a:xfrm>
            <a:off x="10396728"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a:t>
            </a:r>
            <a:endParaRPr lang="en-US" sz="2000" dirty="0"/>
          </a:p>
        </p:txBody>
      </p:sp>
      <p:sp>
        <p:nvSpPr>
          <p:cNvPr id="38" name="Text 34"/>
          <p:cNvSpPr/>
          <p:nvPr/>
        </p:nvSpPr>
        <p:spPr>
          <a:xfrm>
            <a:off x="10771632"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8</a:t>
            </a:r>
            <a:endParaRPr lang="en-US" sz="1300" dirty="0"/>
          </a:p>
        </p:txBody>
      </p:sp>
      <p:sp>
        <p:nvSpPr>
          <p:cNvPr id="39" name="Shape 35"/>
          <p:cNvSpPr/>
          <p:nvPr/>
        </p:nvSpPr>
        <p:spPr>
          <a:xfrm>
            <a:off x="10771632" y="3767328"/>
            <a:ext cx="320040" cy="320040"/>
          </a:xfrm>
          <a:prstGeom prst="roundRect">
            <a:avLst>
              <a:gd name="adj" fmla="val 22857"/>
            </a:avLst>
          </a:prstGeom>
          <a:solidFill>
            <a:srgbClr val="FFFFFF"/>
          </a:solidFill>
          <a:ln w="12700">
            <a:solidFill>
              <a:srgbClr val="E6E1D6"/>
            </a:solidFill>
            <a:prstDash val="solid"/>
          </a:ln>
        </p:spPr>
      </p:sp>
      <p:sp>
        <p:nvSpPr>
          <p:cNvPr id="40" name="Text 36"/>
          <p:cNvSpPr/>
          <p:nvPr/>
        </p:nvSpPr>
        <p:spPr>
          <a:xfrm>
            <a:off x="10771632"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e</a:t>
            </a:r>
            <a:endParaRPr lang="en-US" sz="2000" dirty="0"/>
          </a:p>
        </p:txBody>
      </p:sp>
      <p:sp>
        <p:nvSpPr>
          <p:cNvPr id="41" name="Text 37"/>
          <p:cNvSpPr/>
          <p:nvPr/>
        </p:nvSpPr>
        <p:spPr>
          <a:xfrm>
            <a:off x="11146536" y="3474720"/>
            <a:ext cx="320040"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9</a:t>
            </a:r>
            <a:endParaRPr lang="en-US" sz="1300" dirty="0"/>
          </a:p>
        </p:txBody>
      </p:sp>
      <p:sp>
        <p:nvSpPr>
          <p:cNvPr id="42" name="Shape 38"/>
          <p:cNvSpPr/>
          <p:nvPr/>
        </p:nvSpPr>
        <p:spPr>
          <a:xfrm>
            <a:off x="11146536" y="3767328"/>
            <a:ext cx="320040" cy="320040"/>
          </a:xfrm>
          <a:prstGeom prst="roundRect">
            <a:avLst>
              <a:gd name="adj" fmla="val 22857"/>
            </a:avLst>
          </a:prstGeom>
          <a:solidFill>
            <a:srgbClr val="FFFFFF"/>
          </a:solidFill>
          <a:ln w="12700">
            <a:solidFill>
              <a:srgbClr val="E6E1D6"/>
            </a:solidFill>
            <a:prstDash val="solid"/>
          </a:ln>
        </p:spPr>
      </p:sp>
      <p:sp>
        <p:nvSpPr>
          <p:cNvPr id="43" name="Text 39"/>
          <p:cNvSpPr/>
          <p:nvPr/>
        </p:nvSpPr>
        <p:spPr>
          <a:xfrm>
            <a:off x="11146536" y="3767328"/>
            <a:ext cx="320040" cy="3200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r</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Building a new string</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 empty, add pieces in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694944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6400800" cy="4114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title = "hop on pop";</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result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title.length();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String ch = title.substring(i,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(ch.equals("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result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result += ch;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System.out.println(result);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System.out.println(title);</a:t>
            </a:r>
            <a:endParaRPr lang="en-US" sz="1600" dirty="0"/>
          </a:p>
        </p:txBody>
      </p:sp>
      <p:sp>
        <p:nvSpPr>
          <p:cNvPr id="10" name="Shape 6"/>
          <p:cNvSpPr/>
          <p:nvPr/>
        </p:nvSpPr>
        <p:spPr>
          <a:xfrm>
            <a:off x="7772400" y="1554480"/>
            <a:ext cx="3840480" cy="1325880"/>
          </a:xfrm>
          <a:prstGeom prst="roundRect">
            <a:avLst>
              <a:gd name="adj" fmla="val 8276"/>
            </a:avLst>
          </a:prstGeom>
          <a:solidFill>
            <a:srgbClr val="1F2B28"/>
          </a:solidFill>
          <a:ln w="12700">
            <a:solidFill>
              <a:srgbClr val="1F2B28"/>
            </a:solidFill>
            <a:prstDash val="solid"/>
          </a:ln>
        </p:spPr>
      </p:sp>
      <p:sp>
        <p:nvSpPr>
          <p:cNvPr id="11" name="Text 7"/>
          <p:cNvSpPr/>
          <p:nvPr/>
        </p:nvSpPr>
        <p:spPr>
          <a:xfrm>
            <a:off x="80467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046720" y="1965960"/>
            <a:ext cx="3291840"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hop-on-pop</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hop on pop</a:t>
            </a:r>
            <a:endParaRPr lang="en-US" sz="2000" dirty="0"/>
          </a:p>
        </p:txBody>
      </p:sp>
      <p:sp>
        <p:nvSpPr>
          <p:cNvPr id="13" name="Shape 9"/>
          <p:cNvSpPr/>
          <p:nvPr/>
        </p:nvSpPr>
        <p:spPr>
          <a:xfrm>
            <a:off x="7772400" y="3063240"/>
            <a:ext cx="3840480" cy="2971800"/>
          </a:xfrm>
          <a:prstGeom prst="roundRect">
            <a:avLst>
              <a:gd name="adj" fmla="val 6154"/>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46720" y="3319272"/>
            <a:ext cx="566928" cy="566928"/>
          </a:xfrm>
          <a:prstGeom prst="rect">
            <a:avLst/>
          </a:prstGeom>
        </p:spPr>
      </p:pic>
      <p:sp>
        <p:nvSpPr>
          <p:cNvPr id="15" name="Text 10"/>
          <p:cNvSpPr/>
          <p:nvPr/>
        </p:nvSpPr>
        <p:spPr>
          <a:xfrm>
            <a:off x="8823960" y="3200400"/>
            <a:ext cx="2514600" cy="2697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 the result at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before the loop.</a:t>
            </a: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each piece with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original string never changes.</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ways to reverse a string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8229600" cy="1664208"/>
          </a:xfrm>
          <a:prstGeom prst="roundRect">
            <a:avLst>
              <a:gd name="adj" fmla="val 6593"/>
            </a:avLst>
          </a:prstGeom>
          <a:solidFill>
            <a:srgbClr val="EEF3F1"/>
          </a:solidFill>
          <a:ln w="12700">
            <a:solidFill>
              <a:srgbClr val="E6E1D6"/>
            </a:solidFill>
            <a:prstDash val="solid"/>
          </a:ln>
        </p:spPr>
      </p:sp>
      <p:sp>
        <p:nvSpPr>
          <p:cNvPr id="9" name="Text 5"/>
          <p:cNvSpPr/>
          <p:nvPr/>
        </p:nvSpPr>
        <p:spPr>
          <a:xfrm>
            <a:off x="822960" y="1737360"/>
            <a:ext cx="7680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WAY 1: FORWARD, ADD TO THE FRONT</a:t>
            </a:r>
            <a:endParaRPr lang="en-US" sz="1050" dirty="0"/>
          </a:p>
        </p:txBody>
      </p:sp>
      <p:sp>
        <p:nvSpPr>
          <p:cNvPr id="10" name="Text 6"/>
          <p:cNvSpPr/>
          <p:nvPr/>
        </p:nvSpPr>
        <p:spPr>
          <a:xfrm>
            <a:off x="822960" y="2057400"/>
            <a:ext cx="7680960" cy="978408"/>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rev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word.length();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rev = word.substring(i, i + 1) + rev;</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9006840" y="1554480"/>
            <a:ext cx="2633472" cy="1664208"/>
          </a:xfrm>
          <a:prstGeom prst="roundRect">
            <a:avLst>
              <a:gd name="adj" fmla="val 6593"/>
            </a:avLst>
          </a:prstGeom>
          <a:solidFill>
            <a:srgbClr val="1F2B28"/>
          </a:solidFill>
          <a:ln w="12700">
            <a:solidFill>
              <a:srgbClr val="1F2B28"/>
            </a:solidFill>
            <a:prstDash val="solid"/>
          </a:ln>
        </p:spPr>
      </p:sp>
      <p:sp>
        <p:nvSpPr>
          <p:cNvPr id="12" name="Text 8"/>
          <p:cNvSpPr/>
          <p:nvPr/>
        </p:nvSpPr>
        <p:spPr>
          <a:xfrm>
            <a:off x="92811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9281160" y="1965960"/>
            <a:ext cx="2084832" cy="1161288"/>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evil</a:t>
            </a:r>
            <a:endParaRPr lang="en-US" sz="2000" dirty="0"/>
          </a:p>
        </p:txBody>
      </p:sp>
      <p:sp>
        <p:nvSpPr>
          <p:cNvPr id="14" name="Shape 10"/>
          <p:cNvSpPr/>
          <p:nvPr/>
        </p:nvSpPr>
        <p:spPr>
          <a:xfrm>
            <a:off x="548640" y="3355848"/>
            <a:ext cx="8229600" cy="1664208"/>
          </a:xfrm>
          <a:prstGeom prst="roundRect">
            <a:avLst>
              <a:gd name="adj" fmla="val 6593"/>
            </a:avLst>
          </a:prstGeom>
          <a:solidFill>
            <a:srgbClr val="EEF3F1"/>
          </a:solidFill>
          <a:ln w="12700">
            <a:solidFill>
              <a:srgbClr val="E6E1D6"/>
            </a:solidFill>
            <a:prstDash val="solid"/>
          </a:ln>
        </p:spPr>
      </p:sp>
      <p:sp>
        <p:nvSpPr>
          <p:cNvPr id="15" name="Text 11"/>
          <p:cNvSpPr/>
          <p:nvPr/>
        </p:nvSpPr>
        <p:spPr>
          <a:xfrm>
            <a:off x="822960" y="3538728"/>
            <a:ext cx="7680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WAY 2: BACKWARD, ADD TO THE END</a:t>
            </a:r>
            <a:endParaRPr lang="en-US" sz="1050" dirty="0"/>
          </a:p>
        </p:txBody>
      </p:sp>
      <p:sp>
        <p:nvSpPr>
          <p:cNvPr id="16" name="Text 12"/>
          <p:cNvSpPr/>
          <p:nvPr/>
        </p:nvSpPr>
        <p:spPr>
          <a:xfrm>
            <a:off x="822960" y="3858768"/>
            <a:ext cx="7680960" cy="978408"/>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rev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word.length()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rev += word.substring(i,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7" name="Shape 13"/>
          <p:cNvSpPr/>
          <p:nvPr/>
        </p:nvSpPr>
        <p:spPr>
          <a:xfrm>
            <a:off x="9006840" y="3355848"/>
            <a:ext cx="2633472" cy="1664208"/>
          </a:xfrm>
          <a:prstGeom prst="roundRect">
            <a:avLst>
              <a:gd name="adj" fmla="val 6593"/>
            </a:avLst>
          </a:prstGeom>
          <a:solidFill>
            <a:srgbClr val="1F2B28"/>
          </a:solidFill>
          <a:ln w="12700">
            <a:solidFill>
              <a:srgbClr val="1F2B28"/>
            </a:solidFill>
            <a:prstDash val="solid"/>
          </a:ln>
        </p:spPr>
      </p:sp>
      <p:sp>
        <p:nvSpPr>
          <p:cNvPr id="18" name="Text 14"/>
          <p:cNvSpPr/>
          <p:nvPr/>
        </p:nvSpPr>
        <p:spPr>
          <a:xfrm>
            <a:off x="9281160" y="3493008"/>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9281160" y="3767328"/>
            <a:ext cx="2084832" cy="1161288"/>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evil</a:t>
            </a:r>
            <a:endParaRPr lang="en-US" sz="2000" dirty="0"/>
          </a:p>
        </p:txBody>
      </p:sp>
      <p:sp>
        <p:nvSpPr>
          <p:cNvPr id="20" name="Shape 16"/>
          <p:cNvSpPr/>
          <p:nvPr/>
        </p:nvSpPr>
        <p:spPr>
          <a:xfrm>
            <a:off x="548640" y="5175504"/>
            <a:ext cx="11094415" cy="896112"/>
          </a:xfrm>
          <a:prstGeom prst="roundRect">
            <a:avLst>
              <a:gd name="adj" fmla="val 20408"/>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431536"/>
            <a:ext cx="566928" cy="566928"/>
          </a:xfrm>
          <a:prstGeom prst="rect">
            <a:avLst/>
          </a:prstGeom>
        </p:spPr>
      </p:pic>
      <p:sp>
        <p:nvSpPr>
          <p:cNvPr id="22" name="Text 17"/>
          <p:cNvSpPr/>
          <p:nvPr/>
        </p:nvSpPr>
        <p:spPr>
          <a:xfrm>
            <a:off x="1600200" y="5312664"/>
            <a:ext cx="9768535" cy="621792"/>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Both run with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word = "live"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Change the order characters are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added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or the order they are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visited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not both, or you get a copy.</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backward loop must reach index 0</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backward loop runs from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length() - 1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down to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Both ends are easy to get one off.</a:t>
            </a:r>
            <a:endParaRPr lang="en-US" sz="1800" dirty="0"/>
          </a:p>
        </p:txBody>
      </p:sp>
      <p:sp>
        <p:nvSpPr>
          <p:cNvPr id="11" name="Shape 6"/>
          <p:cNvSpPr/>
          <p:nvPr/>
        </p:nvSpPr>
        <p:spPr>
          <a:xfrm>
            <a:off x="548640" y="2743200"/>
            <a:ext cx="6766560" cy="2651760"/>
          </a:xfrm>
          <a:prstGeom prst="roundRect">
            <a:avLst>
              <a:gd name="adj" fmla="val 4138"/>
            </a:avLst>
          </a:prstGeom>
          <a:solidFill>
            <a:srgbClr val="EEF3F1"/>
          </a:solidFill>
          <a:ln w="12700">
            <a:solidFill>
              <a:srgbClr val="E6E1D6"/>
            </a:solidFill>
            <a:prstDash val="solid"/>
          </a:ln>
        </p:spPr>
      </p:sp>
      <p:sp>
        <p:nvSpPr>
          <p:cNvPr id="12" name="Text 7"/>
          <p:cNvSpPr/>
          <p:nvPr/>
        </p:nvSpPr>
        <p:spPr>
          <a:xfrm>
            <a:off x="822960" y="292608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BUGGY</a:t>
            </a:r>
            <a:endParaRPr lang="en-US" sz="1050" dirty="0"/>
          </a:p>
        </p:txBody>
      </p:sp>
      <p:sp>
        <p:nvSpPr>
          <p:cNvPr id="13" name="Text 8"/>
          <p:cNvSpPr/>
          <p:nvPr/>
        </p:nvSpPr>
        <p:spPr>
          <a:xfrm>
            <a:off x="822960" y="3246120"/>
            <a:ext cx="6217920" cy="19659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word = "live";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rev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word.length()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rev += word.substring(i,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System.out.println(rev);</a:t>
            </a:r>
            <a:endParaRPr lang="en-US" sz="1600" dirty="0"/>
          </a:p>
        </p:txBody>
      </p:sp>
      <p:sp>
        <p:nvSpPr>
          <p:cNvPr id="14" name="Shape 9"/>
          <p:cNvSpPr/>
          <p:nvPr/>
        </p:nvSpPr>
        <p:spPr>
          <a:xfrm>
            <a:off x="7589520" y="2743200"/>
            <a:ext cx="402336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786384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63840" y="3154680"/>
            <a:ext cx="347472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evi</a:t>
            </a:r>
            <a:endParaRPr lang="en-US" sz="2000" dirty="0"/>
          </a:p>
        </p:txBody>
      </p:sp>
      <p:sp>
        <p:nvSpPr>
          <p:cNvPr id="17" name="Text 12"/>
          <p:cNvSpPr/>
          <p:nvPr/>
        </p:nvSpPr>
        <p:spPr>
          <a:xfrm>
            <a:off x="7589520" y="3794760"/>
            <a:ext cx="4023360" cy="164592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 &gt;= 0.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Also wrong: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 i = word.length() starts one past the end and crashes.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backward?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Which word would print true?</a:t>
            </a:r>
            <a:endParaRPr lang="en-US" sz="2200" dirty="0"/>
          </a:p>
        </p:txBody>
      </p:sp>
      <p:sp>
        <p:nvSpPr>
          <p:cNvPr id="12" name="Shape 8"/>
          <p:cNvSpPr/>
          <p:nvPr/>
        </p:nvSpPr>
        <p:spPr>
          <a:xfrm>
            <a:off x="868680" y="2971800"/>
            <a:ext cx="6949440" cy="2926080"/>
          </a:xfrm>
          <a:prstGeom prst="roundRect">
            <a:avLst>
              <a:gd name="adj" fmla="val 3750"/>
            </a:avLst>
          </a:prstGeom>
          <a:solidFill>
            <a:srgbClr val="EEF3F1"/>
          </a:solidFill>
          <a:ln w="12700">
            <a:solidFill>
              <a:srgbClr val="E6E1D6"/>
            </a:solidFill>
            <a:prstDash val="solid"/>
          </a:ln>
        </p:spPr>
      </p:sp>
      <p:sp>
        <p:nvSpPr>
          <p:cNvPr id="13" name="Text 9"/>
          <p:cNvSpPr/>
          <p:nvPr/>
        </p:nvSpPr>
        <p:spPr>
          <a:xfrm>
            <a:off x="1143000" y="3154680"/>
            <a:ext cx="6400800" cy="2560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word = "parts";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rev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word.length()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rev += word.substring(i,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System.out.println(rev);</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System.out.println(word.equals(rev));</a:t>
            </a:r>
            <a:endParaRPr lang="en-US" sz="1600" dirty="0"/>
          </a:p>
        </p:txBody>
      </p:sp>
      <p:sp>
        <p:nvSpPr>
          <p:cNvPr id="14" name="Text 10"/>
          <p:cNvSpPr/>
          <p:nvPr/>
        </p:nvSpPr>
        <p:spPr>
          <a:xfrm>
            <a:off x="8229600" y="3474720"/>
            <a:ext cx="51206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8229600" y="3767328"/>
            <a:ext cx="512064" cy="512064"/>
          </a:xfrm>
          <a:prstGeom prst="roundRect">
            <a:avLst>
              <a:gd name="adj" fmla="val 14286"/>
            </a:avLst>
          </a:prstGeom>
          <a:solidFill>
            <a:srgbClr val="FFFFFF"/>
          </a:solidFill>
          <a:ln w="12700">
            <a:solidFill>
              <a:srgbClr val="E6E1D6"/>
            </a:solidFill>
            <a:prstDash val="solid"/>
          </a:ln>
        </p:spPr>
      </p:sp>
      <p:sp>
        <p:nvSpPr>
          <p:cNvPr id="16" name="Text 12"/>
          <p:cNvSpPr/>
          <p:nvPr/>
        </p:nvSpPr>
        <p:spPr>
          <a:xfrm>
            <a:off x="8229600" y="3767328"/>
            <a:ext cx="512064" cy="51206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a:t>
            </a:r>
            <a:endParaRPr lang="en-US" sz="2000" dirty="0"/>
          </a:p>
        </p:txBody>
      </p:sp>
      <p:sp>
        <p:nvSpPr>
          <p:cNvPr id="17" name="Text 13"/>
          <p:cNvSpPr/>
          <p:nvPr/>
        </p:nvSpPr>
        <p:spPr>
          <a:xfrm>
            <a:off x="8796528" y="3474720"/>
            <a:ext cx="51206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8796528" y="3767328"/>
            <a:ext cx="512064" cy="512064"/>
          </a:xfrm>
          <a:prstGeom prst="roundRect">
            <a:avLst>
              <a:gd name="adj" fmla="val 14286"/>
            </a:avLst>
          </a:prstGeom>
          <a:solidFill>
            <a:srgbClr val="FFFFFF"/>
          </a:solidFill>
          <a:ln w="12700">
            <a:solidFill>
              <a:srgbClr val="E6E1D6"/>
            </a:solidFill>
            <a:prstDash val="solid"/>
          </a:ln>
        </p:spPr>
      </p:sp>
      <p:sp>
        <p:nvSpPr>
          <p:cNvPr id="19" name="Text 15"/>
          <p:cNvSpPr/>
          <p:nvPr/>
        </p:nvSpPr>
        <p:spPr>
          <a:xfrm>
            <a:off x="8796528" y="3767328"/>
            <a:ext cx="512064" cy="51206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0" name="Text 16"/>
          <p:cNvSpPr/>
          <p:nvPr/>
        </p:nvSpPr>
        <p:spPr>
          <a:xfrm>
            <a:off x="9363456" y="3474720"/>
            <a:ext cx="51206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9363456" y="3767328"/>
            <a:ext cx="512064" cy="512064"/>
          </a:xfrm>
          <a:prstGeom prst="roundRect">
            <a:avLst>
              <a:gd name="adj" fmla="val 14286"/>
            </a:avLst>
          </a:prstGeom>
          <a:solidFill>
            <a:srgbClr val="FFFFFF"/>
          </a:solidFill>
          <a:ln w="12700">
            <a:solidFill>
              <a:srgbClr val="E6E1D6"/>
            </a:solidFill>
            <a:prstDash val="solid"/>
          </a:ln>
        </p:spPr>
      </p:sp>
      <p:sp>
        <p:nvSpPr>
          <p:cNvPr id="22" name="Text 18"/>
          <p:cNvSpPr/>
          <p:nvPr/>
        </p:nvSpPr>
        <p:spPr>
          <a:xfrm>
            <a:off x="9363456" y="3767328"/>
            <a:ext cx="512064" cy="51206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r</a:t>
            </a:r>
            <a:endParaRPr lang="en-US" sz="2000" dirty="0"/>
          </a:p>
        </p:txBody>
      </p:sp>
      <p:sp>
        <p:nvSpPr>
          <p:cNvPr id="23" name="Text 19"/>
          <p:cNvSpPr/>
          <p:nvPr/>
        </p:nvSpPr>
        <p:spPr>
          <a:xfrm>
            <a:off x="9930384" y="3474720"/>
            <a:ext cx="51206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9930384" y="3767328"/>
            <a:ext cx="512064" cy="512064"/>
          </a:xfrm>
          <a:prstGeom prst="roundRect">
            <a:avLst>
              <a:gd name="adj" fmla="val 14286"/>
            </a:avLst>
          </a:prstGeom>
          <a:solidFill>
            <a:srgbClr val="FFFFFF"/>
          </a:solidFill>
          <a:ln w="12700">
            <a:solidFill>
              <a:srgbClr val="E6E1D6"/>
            </a:solidFill>
            <a:prstDash val="solid"/>
          </a:ln>
        </p:spPr>
      </p:sp>
      <p:sp>
        <p:nvSpPr>
          <p:cNvPr id="25" name="Text 21"/>
          <p:cNvSpPr/>
          <p:nvPr/>
        </p:nvSpPr>
        <p:spPr>
          <a:xfrm>
            <a:off x="9930384" y="3767328"/>
            <a:ext cx="512064" cy="51206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t</a:t>
            </a:r>
            <a:endParaRPr lang="en-US" sz="2000" dirty="0"/>
          </a:p>
        </p:txBody>
      </p:sp>
      <p:sp>
        <p:nvSpPr>
          <p:cNvPr id="26" name="Text 22"/>
          <p:cNvSpPr/>
          <p:nvPr/>
        </p:nvSpPr>
        <p:spPr>
          <a:xfrm>
            <a:off x="10497312" y="3474720"/>
            <a:ext cx="51206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10497312" y="3767328"/>
            <a:ext cx="512064" cy="512064"/>
          </a:xfrm>
          <a:prstGeom prst="roundRect">
            <a:avLst>
              <a:gd name="adj" fmla="val 14286"/>
            </a:avLst>
          </a:prstGeom>
          <a:solidFill>
            <a:srgbClr val="FFFFFF"/>
          </a:solidFill>
          <a:ln w="12700">
            <a:solidFill>
              <a:srgbClr val="E6E1D6"/>
            </a:solidFill>
            <a:prstDash val="solid"/>
          </a:ln>
        </p:spPr>
      </p:sp>
      <p:sp>
        <p:nvSpPr>
          <p:cNvPr id="28" name="Text 24"/>
          <p:cNvSpPr/>
          <p:nvPr/>
        </p:nvSpPr>
        <p:spPr>
          <a:xfrm>
            <a:off x="10497312" y="3767328"/>
            <a:ext cx="512064" cy="51206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Traversal</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Visiting a string's positions one at a time with a loop.</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Flag</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boolean set before a loop and switched inside it when something happens.</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Counter</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int set to 0 before a loop and increased by 1 for each match.</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Overlapping matches</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Matches that share characters, like aha twice in ahaha.</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Empty string</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string with no characters, "", the start of a built string.</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Accumulator</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variable that collects a result across the passes of a loop.</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Flag, counter, or builder?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2.10 Implementing String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job, tell your partner which tool you'd use and what it starts as before the loop.</a:t>
            </a:r>
            <a:endParaRPr lang="en-US" sz="2400" dirty="0"/>
          </a:p>
        </p:txBody>
      </p:sp>
      <p:sp>
        <p:nvSpPr>
          <p:cNvPr id="11" name="Shape 6"/>
          <p:cNvSpPr/>
          <p:nvPr/>
        </p:nvSpPr>
        <p:spPr>
          <a:xfrm>
            <a:off x="1783080" y="3200400"/>
            <a:ext cx="2971800" cy="1463040"/>
          </a:xfrm>
          <a:prstGeom prst="roundRect">
            <a:avLst>
              <a:gd name="adj" fmla="val 9375"/>
            </a:avLst>
          </a:prstGeom>
          <a:solidFill>
            <a:srgbClr val="FFFFFF"/>
          </a:solidFill>
          <a:ln w="12700">
            <a:solidFill>
              <a:srgbClr val="FFFFFF"/>
            </a:solidFill>
            <a:prstDash val="solid"/>
          </a:ln>
        </p:spPr>
      </p:sp>
      <p:sp>
        <p:nvSpPr>
          <p:cNvPr id="12" name="Text 7"/>
          <p:cNvSpPr/>
          <p:nvPr/>
        </p:nvSpPr>
        <p:spPr>
          <a:xfrm>
            <a:off x="2011680" y="3200400"/>
            <a:ext cx="2514600" cy="14630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Does the name contain a digit?</a:t>
            </a:r>
            <a:endParaRPr lang="en-US" sz="1900" dirty="0"/>
          </a:p>
        </p:txBody>
      </p:sp>
      <p:sp>
        <p:nvSpPr>
          <p:cNvPr id="13" name="Shape 8"/>
          <p:cNvSpPr/>
          <p:nvPr/>
        </p:nvSpPr>
        <p:spPr>
          <a:xfrm>
            <a:off x="4983480" y="3200400"/>
            <a:ext cx="2971800" cy="1463040"/>
          </a:xfrm>
          <a:prstGeom prst="roundRect">
            <a:avLst>
              <a:gd name="adj" fmla="val 9375"/>
            </a:avLst>
          </a:prstGeom>
          <a:solidFill>
            <a:srgbClr val="FFFFFF"/>
          </a:solidFill>
          <a:ln w="12700">
            <a:solidFill>
              <a:srgbClr val="FFFFFF"/>
            </a:solidFill>
            <a:prstDash val="solid"/>
          </a:ln>
        </p:spPr>
      </p:sp>
      <p:sp>
        <p:nvSpPr>
          <p:cNvPr id="14" name="Text 9"/>
          <p:cNvSpPr/>
          <p:nvPr/>
        </p:nvSpPr>
        <p:spPr>
          <a:xfrm>
            <a:off x="5212080" y="3200400"/>
            <a:ext cx="2514600" cy="14630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How many vowels are in the name?</a:t>
            </a:r>
            <a:endParaRPr lang="en-US" sz="1900" dirty="0"/>
          </a:p>
        </p:txBody>
      </p:sp>
      <p:sp>
        <p:nvSpPr>
          <p:cNvPr id="15" name="Shape 10"/>
          <p:cNvSpPr/>
          <p:nvPr/>
        </p:nvSpPr>
        <p:spPr>
          <a:xfrm>
            <a:off x="8183880" y="3200400"/>
            <a:ext cx="2971800" cy="1463040"/>
          </a:xfrm>
          <a:prstGeom prst="roundRect">
            <a:avLst>
              <a:gd name="adj" fmla="val 9375"/>
            </a:avLst>
          </a:prstGeom>
          <a:solidFill>
            <a:srgbClr val="FFFFFF"/>
          </a:solidFill>
          <a:ln w="12700">
            <a:solidFill>
              <a:srgbClr val="FFFFFF"/>
            </a:solidFill>
            <a:prstDash val="solid"/>
          </a:ln>
        </p:spPr>
      </p:sp>
      <p:sp>
        <p:nvSpPr>
          <p:cNvPr id="16" name="Text 11"/>
          <p:cNvSpPr/>
          <p:nvPr/>
        </p:nvSpPr>
        <p:spPr>
          <a:xfrm>
            <a:off x="8412480" y="3200400"/>
            <a:ext cx="2514600" cy="14630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Spell the name backward.</a:t>
            </a:r>
            <a:endParaRPr lang="en-US" sz="1900" dirty="0"/>
          </a:p>
        </p:txBody>
      </p:sp>
      <p:sp>
        <p:nvSpPr>
          <p:cNvPr id="17" name="Text 12"/>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Letter by Letter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2.10: Implementing String Algorithms</dc:title>
  <dc:subject>PptxGenJS Presentation</dc:subject>
  <dc:creator>Hopper</dc:creator>
  <cp:lastModifiedBy>Hopper</cp:lastModifiedBy>
  <cp:revision>1</cp:revision>
  <dcterms:created xsi:type="dcterms:W3CDTF">2026-10-16T16:40:36Z</dcterms:created>
  <dcterms:modified xsi:type="dcterms:W3CDTF">2026-10-16T16:40:36Z</dcterms:modified>
</cp:coreProperties>
</file>