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Topic 2.1 opens Unit 2. Until now every program ran each statement once, top to bottom. Today students learn the two building blocks that let an algorithm react: selection (decide) and repetition (repeat). No Java if or while yet; those come in 2.3 and 2.7. Today is about describing algorithms in words and diagrams.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2 minutes with a partner. Collect answers: on a sunny day step 2 is skipped; on a slow-brushing day step 3 happens more times. The written list never changed, but what happened did. That is the hook: a plain sequence cannot do this.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goals aloud. Point out goal 4: students will both write algorithms in words and draw them as flowcharts.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algorithm, however big, is built from just three kinds of steps.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that sequencing is the backbone: selection and repetition live inside an order. Ask for one more everyday example of each before moving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each row and ask "how can you tell?" before revealing the third column. The test: always done once (sequencing); a decision controls it (selection); it repeats until a goal (repetition).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often think repeating a line is a loop. Push on the guess: how do you know three stirs is enough? The loop version works for two stirs or twenty because the goal decides when to stop.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Selection is the "decide" half of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twice: once for a rainy day (true arrow), once for a sunny day (false arrow). Only one of the two middle boxes runs each time. The condition must have a true-or-false answer: "Is it raining?" works; "What is the weather?" does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85 says pass; 70 says pass (at least 70 includes 70); 64 says try again. The 70 row is the one to discuss: it is the boundary. Each input takes exactly one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Repetition is the "repeat" half of today.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Trace pass by pass on the board. The loop checks its goal before each pass. After pass 3 the jug holds 9 cups, which is not at least 10, so it pours again and ends at 12. A loop stops at the first value that meets its goal, which may overshoot.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x goes 2, 4, 6, 8, 10, ... and skips 7, so the loop never stops: an infinite loop. Ask for fixes; several work: "until x is 8", "until x is at least 7", or start x at 1. Each makes the goal reachable.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ways to write the same algorithm: numbered steps and flowcharts.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1.1 flowcharts were straight lines. A decision diamond has two arrows out, labeled true and false. An arrow that points back up to an earlier step makes a loop.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Match each piece to the words on the left. The false arrow leads to the pour step, and the arrow from the pour step goes back up to the diamond: that backward arrow is the loop. The true arrow is the way 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idea: the order of the building blocks changes the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programs use the same two steps. Have students predict before revealing the outputs: 20 plus 10 is 30, halved is 15; 20 halved is 10, plus 10 is 20. Then connect: moving a step into or out of a loop, or before or after a decision, changes results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Version A checks the water once, after all the dishes, so it drains at most once. Version B checks after every dish, so it can drain many times. Same steps; putting the decision inside the loop changes how often it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check: point to a card and have students give an everyday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Pairs explain using the sentence starter; cold-call two pairs. Listen for: selection makes one true-or-false decision; repetition keeps going until its goal is reached. Then hand out the puzzle worksheet.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D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2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0116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UNIT 2  ·  TOPIC 2.1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23774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Decide and Repeat</a:t>
            </a:r>
            <a:endParaRPr lang="en-US" sz="5400" dirty="0"/>
          </a:p>
        </p:txBody>
      </p:sp>
      <p:sp>
        <p:nvSpPr>
          <p:cNvPr id="5" name="Text 2"/>
          <p:cNvSpPr/>
          <p:nvPr/>
        </p:nvSpPr>
        <p:spPr>
          <a:xfrm>
            <a:off x="548640" y="361188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Algorithms with selection and repetition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240000">
            <a:off x="8138160" y="1417320"/>
            <a:ext cx="3017520" cy="2148840"/>
          </a:xfrm>
          <a:prstGeom prst="roundRect">
            <a:avLst>
              <a:gd name="adj" fmla="val 12766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 rot="240000">
            <a:off x="8458200" y="1600200"/>
            <a:ext cx="2468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E9F7F2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TOPIC</a:t>
            </a:r>
            <a:endParaRPr lang="en-US" sz="1200" dirty="0"/>
          </a:p>
          <a:p>
            <a:pPr indent="0" marL="0">
              <a:buNone/>
            </a:pPr>
            <a:r>
              <a:rPr lang="en-US" sz="64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2.1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7818120" y="4069080"/>
            <a:ext cx="502920" cy="502920"/>
          </a:xfrm>
          <a:prstGeom prst="ellipse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300000">
            <a:off x="8778240" y="3977640"/>
            <a:ext cx="1371600" cy="1097280"/>
          </a:xfrm>
          <a:prstGeom prst="roundRect">
            <a:avLst>
              <a:gd name="adj" fmla="val 16667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rot="480000">
            <a:off x="10332720" y="3749040"/>
            <a:ext cx="914400" cy="868680"/>
          </a:xfrm>
          <a:prstGeom prst="roundRect">
            <a:avLst>
              <a:gd name="adj" fmla="val 18947"/>
            </a:avLst>
          </a:prstGeom>
          <a:solidFill>
            <a:srgbClr val="7A5AF5"/>
          </a:solidFill>
          <a:ln w="12700">
            <a:solidFill>
              <a:srgbClr val="7A5AF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WARM-UP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list, different day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What happens differently on a sunny day? On a day brushing takes longer?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6583680" cy="269748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88720" y="320040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MORNING, AS AN ALGORITHM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88720" y="3520440"/>
            <a:ext cx="60350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Get dressed.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 If it is raining, take an umbrella.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3.  Brush your teeth until they are clean.</a:t>
            </a:r>
            <a:endParaRPr lang="en-US" sz="20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4.  Walk to school.</a:t>
            </a:r>
            <a:endParaRPr lang="en-US" sz="2000" dirty="0"/>
          </a:p>
        </p:txBody>
      </p:sp>
      <p:sp>
        <p:nvSpPr>
          <p:cNvPr id="15" name="Text 11"/>
          <p:cNvSpPr/>
          <p:nvPr/>
        </p:nvSpPr>
        <p:spPr>
          <a:xfrm>
            <a:off x="7772400" y="315468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Talk with a partner. Which steps happen every day exactly once? Which steps can change?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TODAY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By the end of class you can…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548640" y="16002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1417320" y="160020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Name the three building blocks of algorithms and find each one in an everyday routine.</a:t>
            </a:r>
            <a:endParaRPr lang="en-US" sz="2000" dirty="0"/>
          </a:p>
        </p:txBody>
      </p:sp>
      <p:sp>
        <p:nvSpPr>
          <p:cNvPr id="11" name="Shape 7"/>
          <p:cNvSpPr/>
          <p:nvPr/>
        </p:nvSpPr>
        <p:spPr>
          <a:xfrm>
            <a:off x="548640" y="246888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548640" y="24688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1417320" y="246888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how selection uses a true-or-false decision to choose what happens next.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48640" y="333756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548640" y="33375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1417320" y="33375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Explain how repetition repeats steps until a goal is reached, and spot a loop that never ends.</a:t>
            </a:r>
            <a:endParaRPr lang="en-US" sz="20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548640" y="4206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1417320" y="420624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Show decisions and loops in written steps and in flowcharts.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5074920"/>
            <a:ext cx="640080" cy="640080"/>
          </a:xfrm>
          <a:prstGeom prst="roundRect">
            <a:avLst>
              <a:gd name="adj" fmla="val 17143"/>
            </a:avLst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548640" y="5074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1417320" y="507492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Predict how changing the order of steps changes the result.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1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Three building blocks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Sequencing, selection, and repetition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4389120"/>
          </a:xfrm>
          <a:prstGeom prst="roundRect">
            <a:avLst>
              <a:gd name="adj" fmla="val 5714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920240"/>
            <a:ext cx="548640" cy="109728"/>
          </a:xfrm>
          <a:prstGeom prst="rect">
            <a:avLst/>
          </a:prstGeom>
          <a:solidFill>
            <a:srgbClr val="0E7C6B"/>
          </a:solidFill>
          <a:ln w="12700">
            <a:solidFill>
              <a:srgbClr val="0E7C6B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2148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Sequencing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868680" y="272491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BACKBONE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868680" y="31089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Steps are done one after another, in order. Each one happens once, in its place.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822960" y="4709160"/>
            <a:ext cx="29718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60120" y="4709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"Get dressed."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4297680" y="1600200"/>
            <a:ext cx="3520440" cy="4389120"/>
          </a:xfrm>
          <a:prstGeom prst="roundRect">
            <a:avLst>
              <a:gd name="adj" fmla="val 5714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4617720" y="1920240"/>
            <a:ext cx="548640" cy="109728"/>
          </a:xfrm>
          <a:prstGeom prst="rect">
            <a:avLst/>
          </a:prstGeom>
          <a:solidFill>
            <a:srgbClr val="2F6FD0"/>
          </a:solidFill>
          <a:ln w="12700">
            <a:solidFill>
              <a:srgbClr val="2F6FD0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4617720" y="2148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Selection</a:t>
            </a:r>
            <a:endParaRPr lang="en-US" sz="2600" dirty="0"/>
          </a:p>
        </p:txBody>
      </p:sp>
      <p:sp>
        <p:nvSpPr>
          <p:cNvPr id="18" name="Text 14"/>
          <p:cNvSpPr/>
          <p:nvPr/>
        </p:nvSpPr>
        <p:spPr>
          <a:xfrm>
            <a:off x="4617720" y="272491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D4F9E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DECISION MAKING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4617720" y="31089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true-or-false decision chooses which step happens next.</a:t>
            </a:r>
            <a:endParaRPr lang="en-US" sz="1800" dirty="0"/>
          </a:p>
        </p:txBody>
      </p:sp>
      <p:sp>
        <p:nvSpPr>
          <p:cNvPr id="20" name="Shape 16"/>
          <p:cNvSpPr/>
          <p:nvPr/>
        </p:nvSpPr>
        <p:spPr>
          <a:xfrm>
            <a:off x="4572000" y="4709160"/>
            <a:ext cx="29718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709160" y="4709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"If it is raining, take an umbrella."</a:t>
            </a:r>
            <a:endParaRPr lang="en-US" sz="1600" dirty="0"/>
          </a:p>
        </p:txBody>
      </p:sp>
      <p:sp>
        <p:nvSpPr>
          <p:cNvPr id="22" name="Shape 18"/>
          <p:cNvSpPr/>
          <p:nvPr/>
        </p:nvSpPr>
        <p:spPr>
          <a:xfrm>
            <a:off x="8046720" y="1600200"/>
            <a:ext cx="3520440" cy="4389120"/>
          </a:xfrm>
          <a:prstGeom prst="roundRect">
            <a:avLst>
              <a:gd name="adj" fmla="val 5714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8366760" y="1920240"/>
            <a:ext cx="548640" cy="109728"/>
          </a:xfrm>
          <a:prstGeom prst="rect">
            <a:avLst/>
          </a:prstGeom>
          <a:solidFill>
            <a:srgbClr val="D06F1A"/>
          </a:solidFill>
          <a:ln w="12700">
            <a:solidFill>
              <a:srgbClr val="D06F1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214884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Repetition</a:t>
            </a:r>
            <a:endParaRPr lang="en-US" sz="2600" dirty="0"/>
          </a:p>
        </p:txBody>
      </p:sp>
      <p:sp>
        <p:nvSpPr>
          <p:cNvPr id="25" name="Text 21"/>
          <p:cNvSpPr/>
          <p:nvPr/>
        </p:nvSpPr>
        <p:spPr>
          <a:xfrm>
            <a:off x="8366760" y="2724912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LOOPING</a:t>
            </a:r>
            <a:endParaRPr lang="en-US" sz="1050" dirty="0"/>
          </a:p>
        </p:txBody>
      </p:sp>
      <p:sp>
        <p:nvSpPr>
          <p:cNvPr id="26" name="Text 22"/>
          <p:cNvSpPr/>
          <p:nvPr/>
        </p:nvSpPr>
        <p:spPr>
          <a:xfrm>
            <a:off x="8366760" y="3108960"/>
            <a:ext cx="29260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step, or a group of steps, repeats until a goal is reached.</a:t>
            </a:r>
            <a:endParaRPr lang="en-US" sz="1800" dirty="0"/>
          </a:p>
        </p:txBody>
      </p:sp>
      <p:sp>
        <p:nvSpPr>
          <p:cNvPr id="27" name="Shape 23"/>
          <p:cNvSpPr/>
          <p:nvPr/>
        </p:nvSpPr>
        <p:spPr>
          <a:xfrm>
            <a:off x="8321040" y="4709160"/>
            <a:ext cx="2971800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8458200" y="4709160"/>
            <a:ext cx="2743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"Brush until your teeth are clean."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Finding the blocks in a routine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6</a:t>
            </a:r>
            <a:endParaRPr lang="en-US" sz="1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94415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2103120"/>
                <a:gridCol w="4785055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Step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Building block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How you can tell</a:t>
                      </a:r>
                      <a:endParaRPr lang="en-US" sz="16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1. Get dressed.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Sequencing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Always done, once, in its place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2. If it is raining, take an umbrella.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D4F9E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Selection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 decision controls whether it happens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3. Brush your teeth until they are clean.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8A4B0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Repetition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Repeats until a goal ("clean") is reached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4. Walk to school.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Sequencing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Always done, once, after step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548640" y="4709160"/>
            <a:ext cx="11094415" cy="1234440"/>
          </a:xfrm>
          <a:prstGeom prst="roundRect">
            <a:avLst>
              <a:gd name="adj" fmla="val 14815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0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965192"/>
            <a:ext cx="566928" cy="56692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600200" y="4846320"/>
            <a:ext cx="976853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whole list is still a sequence. Selection and repetition live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inside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that order, so sequencing is the backbone that holds the other two in place.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Writing a step three times is not repetition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Real repetition is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instruction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to repeat until a goal is reached. The goal, not a guess, decides when to stop.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834640"/>
            <a:ext cx="5394960" cy="310896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68680" y="30632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STILL JUST SEQUENCING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68680" y="342900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Stir the batter.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2.  Stir the batter.</a:t>
            </a:r>
            <a:endParaRPr lang="en-US" sz="2000" dirty="0"/>
          </a:p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3.  Stir the batter.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868680" y="49377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Three separate steps, each done once. Is three stirs right? It's a guess.</a:t>
            </a:r>
            <a:endParaRPr lang="en-US" sz="1600" dirty="0"/>
          </a:p>
        </p:txBody>
      </p:sp>
      <p:sp>
        <p:nvSpPr>
          <p:cNvPr id="15" name="Shape 10"/>
          <p:cNvSpPr/>
          <p:nvPr/>
        </p:nvSpPr>
        <p:spPr>
          <a:xfrm>
            <a:off x="6263640" y="2834640"/>
            <a:ext cx="5394960" cy="310896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583680" y="306324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REPETITION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6583680" y="3429000"/>
            <a:ext cx="47548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1.  Stir the batter until there are no lumps.</a:t>
            </a:r>
            <a:endParaRPr lang="en-US" sz="2000" dirty="0"/>
          </a:p>
        </p:txBody>
      </p:sp>
      <p:sp>
        <p:nvSpPr>
          <p:cNvPr id="18" name="Text 13"/>
          <p:cNvSpPr/>
          <p:nvPr/>
        </p:nvSpPr>
        <p:spPr>
          <a:xfrm>
            <a:off x="6583680" y="49377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One step. It works whether the batter needs two stirs or twenty.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2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2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Selection: a true-or-false question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decision chooses the next step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120640" cy="1874520"/>
          </a:xfrm>
          <a:prstGeom prst="roundRect">
            <a:avLst>
              <a:gd name="adj" fmla="val 9756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37947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Selection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happens when a choice of what the algorithm does next depends on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 or false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decision. The question is called the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condition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3611880"/>
            <a:ext cx="5120640" cy="2468880"/>
          </a:xfrm>
          <a:prstGeom prst="roundRect">
            <a:avLst>
              <a:gd name="adj" fmla="val 4444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37947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WORDS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4114800"/>
            <a:ext cx="45720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it is raining,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take an umbrella;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otherwise,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leave it at home.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Walk to school.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8001000" y="1463040"/>
            <a:ext cx="1463040" cy="548640"/>
          </a:xfrm>
          <a:prstGeom prst="ellipse">
            <a:avLst/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8001000" y="14630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8732520" y="2011680"/>
            <a:ext cx="914" cy="2743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17" name="Shape 12"/>
          <p:cNvSpPr/>
          <p:nvPr/>
        </p:nvSpPr>
        <p:spPr>
          <a:xfrm>
            <a:off x="7360920" y="2286000"/>
            <a:ext cx="2743200" cy="1234440"/>
          </a:xfrm>
          <a:prstGeom prst="diamond">
            <a:avLst/>
          </a:prstGeom>
          <a:solidFill>
            <a:srgbClr val="FFE28A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7680960" y="2286000"/>
            <a:ext cx="21031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Is it raining?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10104120" y="2903220"/>
            <a:ext cx="73152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0" name="Text 15"/>
          <p:cNvSpPr/>
          <p:nvPr/>
        </p:nvSpPr>
        <p:spPr>
          <a:xfrm>
            <a:off x="10149840" y="260604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10424160" y="3291840"/>
            <a:ext cx="160020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10424160" y="3291840"/>
            <a:ext cx="1600200" cy="8686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Take an umbrella</a:t>
            </a:r>
            <a:endParaRPr lang="en-US" sz="1500" dirty="0"/>
          </a:p>
        </p:txBody>
      </p:sp>
      <p:sp>
        <p:nvSpPr>
          <p:cNvPr id="23" name="Shape 18"/>
          <p:cNvSpPr/>
          <p:nvPr/>
        </p:nvSpPr>
        <p:spPr>
          <a:xfrm>
            <a:off x="10835640" y="2903220"/>
            <a:ext cx="393192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11228832" y="2903220"/>
            <a:ext cx="914" cy="3886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5" name="Shape 20"/>
          <p:cNvSpPr/>
          <p:nvPr/>
        </p:nvSpPr>
        <p:spPr>
          <a:xfrm>
            <a:off x="8732520" y="3520440"/>
            <a:ext cx="914" cy="45720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6" name="Text 21"/>
          <p:cNvSpPr/>
          <p:nvPr/>
        </p:nvSpPr>
        <p:spPr>
          <a:xfrm>
            <a:off x="8823960" y="35661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false</a:t>
            </a:r>
            <a:endParaRPr lang="en-US" sz="1200" dirty="0"/>
          </a:p>
        </p:txBody>
      </p:sp>
      <p:sp>
        <p:nvSpPr>
          <p:cNvPr id="27" name="Shape 22"/>
          <p:cNvSpPr/>
          <p:nvPr/>
        </p:nvSpPr>
        <p:spPr>
          <a:xfrm>
            <a:off x="7818120" y="3977640"/>
            <a:ext cx="182880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7818120" y="3977640"/>
            <a:ext cx="182880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Leave it at home</a:t>
            </a:r>
            <a:endParaRPr lang="en-US" sz="1500" dirty="0"/>
          </a:p>
        </p:txBody>
      </p:sp>
      <p:sp>
        <p:nvSpPr>
          <p:cNvPr id="29" name="Shape 24"/>
          <p:cNvSpPr/>
          <p:nvPr/>
        </p:nvSpPr>
        <p:spPr>
          <a:xfrm>
            <a:off x="11228832" y="4160520"/>
            <a:ext cx="914" cy="7315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flipH="1">
            <a:off x="9921240" y="4892040"/>
            <a:ext cx="1307592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31" name="Shape 26"/>
          <p:cNvSpPr/>
          <p:nvPr/>
        </p:nvSpPr>
        <p:spPr>
          <a:xfrm>
            <a:off x="8732520" y="4617720"/>
            <a:ext cx="914" cy="2743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32" name="Shape 27"/>
          <p:cNvSpPr/>
          <p:nvPr/>
        </p:nvSpPr>
        <p:spPr>
          <a:xfrm>
            <a:off x="7543800" y="4892040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33" name="Text 28"/>
          <p:cNvSpPr/>
          <p:nvPr/>
        </p:nvSpPr>
        <p:spPr>
          <a:xfrm>
            <a:off x="7543800" y="4892040"/>
            <a:ext cx="2377440" cy="548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Walk to school</a:t>
            </a:r>
            <a:endParaRPr lang="en-US" sz="1500" dirty="0"/>
          </a:p>
        </p:txBody>
      </p:sp>
      <p:sp>
        <p:nvSpPr>
          <p:cNvPr id="34" name="Shape 29"/>
          <p:cNvSpPr/>
          <p:nvPr/>
        </p:nvSpPr>
        <p:spPr>
          <a:xfrm>
            <a:off x="8732520" y="5440680"/>
            <a:ext cx="914" cy="22860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35" name="Shape 30"/>
          <p:cNvSpPr/>
          <p:nvPr/>
        </p:nvSpPr>
        <p:spPr>
          <a:xfrm>
            <a:off x="8001000" y="5669280"/>
            <a:ext cx="1463040" cy="457200"/>
          </a:xfrm>
          <a:prstGeom prst="ellipse">
            <a:avLst/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36" name="Text 31"/>
          <p:cNvSpPr/>
          <p:nvPr/>
        </p:nvSpPr>
        <p:spPr>
          <a:xfrm>
            <a:off x="8001000" y="5669280"/>
            <a:ext cx="1463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Stop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Pass, or try again?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Trace the algorithm for each score. What does it say?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669280" cy="2377440"/>
          </a:xfrm>
          <a:prstGeom prst="roundRect">
            <a:avLst>
              <a:gd name="adj" fmla="val 4615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the score is at least 70,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say "pass";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otherwise,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say "try again".</a:t>
            </a:r>
            <a:endParaRPr lang="en-US" sz="17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949440" y="2971800"/>
          <a:ext cx="438912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92608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Score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It says…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85</a:t>
                      </a:r>
                      <a:endParaRPr lang="en-US" sz="20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70</a:t>
                      </a:r>
                      <a:endParaRPr lang="en-US" sz="20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64</a:t>
                      </a:r>
                      <a:endParaRPr lang="en-US" sz="20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109728" marR="109728" marT="109728" marB="109728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3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Repetition: until the goal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loop repeats until its goal is reached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12064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WORDS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572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Start with an empty jug.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Repeat until the jug holds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at least 10 cups: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pour in 3 cups.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977640"/>
            <a:ext cx="51206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12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33672"/>
            <a:ext cx="566928" cy="5669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00200" y="4114800"/>
            <a:ext cx="3794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Repetition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is when a process repeats until a desired outcome is reached. The repeated steps are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loop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; each time through is a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pass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7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035040" y="1554480"/>
          <a:ext cx="55778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173736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Check: at least 10?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Pour?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Cups after</a:t>
                      </a:r>
                      <a:endParaRPr lang="en-US" sz="15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6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0  -&gt;  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pour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3  -&gt;  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pour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6  -&gt;  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pour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9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9  -&gt;  no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pour 3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12  -&gt;  yes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B5A4D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stop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1F2B28"/>
                          </a:solidFill>
                          <a:latin typeface="Atkinson Hyperlegible Next" pitchFamily="34" charset="0"/>
                          <a:ea typeface="Atkinson Hyperlegible Next" pitchFamily="34" charset="-122"/>
                          <a:cs typeface="Atkinson Hyperlegible Next" pitchFamily="34" charset="-120"/>
                        </a:rPr>
                        <a:t>12</a:t>
                      </a:r>
                      <a:endParaRPr lang="en-US" sz="1700" dirty="0">
                        <a:latin typeface="Atkinson Hyperlegible Next" charset="0"/>
                        <a:ea typeface="Atkinson Hyperlegible Next" charset="0"/>
                        <a:cs typeface="Atkinson Hyperlegible Next" charset="0"/>
                      </a:endParaRPr>
                    </a:p>
                  </a:txBody>
                  <a:tcPr marL="91440" marR="91440" marT="91440" marB="91440" anchor="ctr">
                    <a:lnL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5" name="Text 9"/>
          <p:cNvSpPr/>
          <p:nvPr/>
        </p:nvSpPr>
        <p:spPr>
          <a:xfrm>
            <a:off x="6035040" y="5120640"/>
            <a:ext cx="5577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 passes. The jug ends at 12 cups, not 10.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WATCH OUT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goal that is never reached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1005840"/>
          </a:xfrm>
          <a:prstGeom prst="roundRect">
            <a:avLst>
              <a:gd name="adj" fmla="val 18182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7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10512"/>
            <a:ext cx="566928" cy="56692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600200" y="1691640"/>
            <a:ext cx="97685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If the goal can never be reached, the loop runs forever. That is an </a:t>
            </a:r>
            <a:pPr indent="0" marL="0">
              <a:buNone/>
            </a:pPr>
            <a:r>
              <a:rPr lang="en-US" sz="18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infinite loop</a:t>
            </a:r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</a:t>
            </a:r>
            <a:endParaRPr lang="en-US" sz="1800" dirty="0"/>
          </a:p>
        </p:txBody>
      </p:sp>
      <p:sp>
        <p:nvSpPr>
          <p:cNvPr id="11" name="Shape 6"/>
          <p:cNvSpPr/>
          <p:nvPr/>
        </p:nvSpPr>
        <p:spPr>
          <a:xfrm>
            <a:off x="548640" y="2788920"/>
            <a:ext cx="5120640" cy="2103120"/>
          </a:xfrm>
          <a:prstGeom prst="roundRect">
            <a:avLst>
              <a:gd name="adj" fmla="val 5217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22960" y="297180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WORDS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822960" y="3291840"/>
            <a:ext cx="45720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Set x to 0.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Repeat until x is 7: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add 2 to x.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Say x.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6035040" y="288036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X AFTER EACH PASS</a:t>
            </a:r>
            <a:endParaRPr lang="en-US" sz="1050" dirty="0"/>
          </a:p>
        </p:txBody>
      </p:sp>
      <p:sp>
        <p:nvSpPr>
          <p:cNvPr id="15" name="Shape 10"/>
          <p:cNvSpPr/>
          <p:nvPr/>
        </p:nvSpPr>
        <p:spPr>
          <a:xfrm>
            <a:off x="6035040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6035040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Shape 12"/>
          <p:cNvSpPr/>
          <p:nvPr/>
        </p:nvSpPr>
        <p:spPr>
          <a:xfrm>
            <a:off x="6821424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821424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Shape 14"/>
          <p:cNvSpPr/>
          <p:nvPr/>
        </p:nvSpPr>
        <p:spPr>
          <a:xfrm>
            <a:off x="7607808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7607808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6</a:t>
            </a:r>
            <a:endParaRPr lang="en-US" sz="2000" dirty="0"/>
          </a:p>
        </p:txBody>
      </p:sp>
      <p:sp>
        <p:nvSpPr>
          <p:cNvPr id="21" name="Shape 16"/>
          <p:cNvSpPr/>
          <p:nvPr/>
        </p:nvSpPr>
        <p:spPr>
          <a:xfrm>
            <a:off x="8394192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E28A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394192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8</a:t>
            </a:r>
            <a:endParaRPr lang="en-US" sz="2000" dirty="0"/>
          </a:p>
        </p:txBody>
      </p:sp>
      <p:sp>
        <p:nvSpPr>
          <p:cNvPr id="23" name="Shape 18"/>
          <p:cNvSpPr/>
          <p:nvPr/>
        </p:nvSpPr>
        <p:spPr>
          <a:xfrm>
            <a:off x="9180576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9180576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10</a:t>
            </a:r>
            <a:endParaRPr lang="en-US" sz="2000" dirty="0"/>
          </a:p>
        </p:txBody>
      </p:sp>
      <p:sp>
        <p:nvSpPr>
          <p:cNvPr id="25" name="Shape 20"/>
          <p:cNvSpPr/>
          <p:nvPr/>
        </p:nvSpPr>
        <p:spPr>
          <a:xfrm>
            <a:off x="9966960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6" name="Text 21"/>
          <p:cNvSpPr/>
          <p:nvPr/>
        </p:nvSpPr>
        <p:spPr>
          <a:xfrm>
            <a:off x="9966960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12</a:t>
            </a:r>
            <a:endParaRPr lang="en-US" sz="2000" dirty="0"/>
          </a:p>
        </p:txBody>
      </p:sp>
      <p:sp>
        <p:nvSpPr>
          <p:cNvPr id="27" name="Shape 22"/>
          <p:cNvSpPr/>
          <p:nvPr/>
        </p:nvSpPr>
        <p:spPr>
          <a:xfrm>
            <a:off x="10753344" y="3246120"/>
            <a:ext cx="658368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10753344" y="3246120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…</a:t>
            </a:r>
            <a:endParaRPr lang="en-US" sz="2000" dirty="0"/>
          </a:p>
        </p:txBody>
      </p:sp>
      <p:sp>
        <p:nvSpPr>
          <p:cNvPr id="29" name="Text 24"/>
          <p:cNvSpPr/>
          <p:nvPr/>
        </p:nvSpPr>
        <p:spPr>
          <a:xfrm>
            <a:off x="6035040" y="40690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It jumps from 6 to 8. It is never exactly 7.</a:t>
            </a:r>
            <a:endParaRPr lang="en-US" sz="1800" dirty="0"/>
          </a:p>
        </p:txBody>
      </p:sp>
      <p:sp>
        <p:nvSpPr>
          <p:cNvPr id="30" name="Shape 25"/>
          <p:cNvSpPr/>
          <p:nvPr/>
        </p:nvSpPr>
        <p:spPr>
          <a:xfrm>
            <a:off x="548640" y="5120640"/>
            <a:ext cx="11094415" cy="868680"/>
          </a:xfrm>
          <a:prstGeom prst="roundRect">
            <a:avLst>
              <a:gd name="adj" fmla="val 15789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31" name="Text 26"/>
          <p:cNvSpPr/>
          <p:nvPr/>
        </p:nvSpPr>
        <p:spPr>
          <a:xfrm>
            <a:off x="868680" y="5120640"/>
            <a:ext cx="10454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Your turn: </a:t>
            </a:r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change one thing so the loop stops. How many ways can you find?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4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4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and diagrams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Flowchart pieces and their words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914400" y="1691640"/>
            <a:ext cx="1463040" cy="548640"/>
          </a:xfrm>
          <a:prstGeom prst="ellipse">
            <a:avLst/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14400" y="16916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</a:t>
            </a:r>
            <a:endParaRPr lang="en-US" sz="1400" dirty="0"/>
          </a:p>
        </p:txBody>
      </p:sp>
      <p:sp>
        <p:nvSpPr>
          <p:cNvPr id="10" name="Text 6"/>
          <p:cNvSpPr/>
          <p:nvPr/>
        </p:nvSpPr>
        <p:spPr>
          <a:xfrm>
            <a:off x="4206240" y="160020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Start or Stop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7589520" y="160020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Where the algorithm begins and ends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457200" y="2743200"/>
            <a:ext cx="237744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457200" y="2743200"/>
            <a:ext cx="237744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Pour 3 cups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4206240" y="269748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 step (sequencing)</a:t>
            </a:r>
            <a:endParaRPr lang="en-US" sz="1900" dirty="0"/>
          </a:p>
        </p:txBody>
      </p:sp>
      <p:sp>
        <p:nvSpPr>
          <p:cNvPr id="15" name="Text 11"/>
          <p:cNvSpPr/>
          <p:nvPr/>
        </p:nvSpPr>
        <p:spPr>
          <a:xfrm>
            <a:off x="7589520" y="269748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"Pour in 3 cups."</a:t>
            </a:r>
            <a:endParaRPr lang="en-US" sz="1700" dirty="0"/>
          </a:p>
        </p:txBody>
      </p:sp>
      <p:sp>
        <p:nvSpPr>
          <p:cNvPr id="16" name="Shape 12"/>
          <p:cNvSpPr/>
          <p:nvPr/>
        </p:nvSpPr>
        <p:spPr>
          <a:xfrm>
            <a:off x="274320" y="3657600"/>
            <a:ext cx="2743200" cy="1005840"/>
          </a:xfrm>
          <a:prstGeom prst="diamond">
            <a:avLst/>
          </a:prstGeom>
          <a:solidFill>
            <a:srgbClr val="FFE28A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594360" y="365760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Is it raining?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206240" y="379476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Decision diamond (selection)</a:t>
            </a:r>
            <a:endParaRPr lang="en-US" sz="1900" dirty="0"/>
          </a:p>
        </p:txBody>
      </p:sp>
      <p:sp>
        <p:nvSpPr>
          <p:cNvPr id="19" name="Text 15"/>
          <p:cNvSpPr/>
          <p:nvPr/>
        </p:nvSpPr>
        <p:spPr>
          <a:xfrm>
            <a:off x="7589520" y="379476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"If …, then …; otherwise, …"  Two arrows out: true and false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594360" y="4846320"/>
            <a:ext cx="1188720" cy="685800"/>
          </a:xfrm>
          <a:prstGeom prst="diamond">
            <a:avLst/>
          </a:prstGeom>
          <a:solidFill>
            <a:srgbClr val="FFE28A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914400" y="4846320"/>
            <a:ext cx="548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Full?</a:t>
            </a:r>
            <a:endParaRPr lang="en-US" sz="1400" dirty="0"/>
          </a:p>
        </p:txBody>
      </p:sp>
      <p:sp>
        <p:nvSpPr>
          <p:cNvPr id="22" name="Shape 18"/>
          <p:cNvSpPr/>
          <p:nvPr/>
        </p:nvSpPr>
        <p:spPr>
          <a:xfrm>
            <a:off x="1783080" y="5189220"/>
            <a:ext cx="45720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3" name="Shape 19"/>
          <p:cNvSpPr/>
          <p:nvPr/>
        </p:nvSpPr>
        <p:spPr>
          <a:xfrm>
            <a:off x="2240280" y="4937760"/>
            <a:ext cx="1097280" cy="502920"/>
          </a:xfrm>
          <a:prstGeom prst="roundRect">
            <a:avLst>
              <a:gd name="adj" fmla="val 14545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2240280" y="4937760"/>
            <a:ext cx="109728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Pour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2788920" y="5440680"/>
            <a:ext cx="914" cy="22860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1188720" y="5669280"/>
            <a:ext cx="160020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 flipV="1">
            <a:off x="1188720" y="5458968"/>
            <a:ext cx="914" cy="210312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8" name="Text 24"/>
          <p:cNvSpPr/>
          <p:nvPr/>
        </p:nvSpPr>
        <p:spPr>
          <a:xfrm>
            <a:off x="4206240" y="4892040"/>
            <a:ext cx="3291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Arrow back (repetition)</a:t>
            </a:r>
            <a:endParaRPr lang="en-US" sz="1900" dirty="0"/>
          </a:p>
        </p:txBody>
      </p:sp>
      <p:sp>
        <p:nvSpPr>
          <p:cNvPr id="29" name="Text 25"/>
          <p:cNvSpPr/>
          <p:nvPr/>
        </p:nvSpPr>
        <p:spPr>
          <a:xfrm>
            <a:off x="7589520" y="489204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"Repeat … until …"  or  "Go back to step 2."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WORKED EXAMPLE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The jug loop as a flowchart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4937760" cy="2194560"/>
          </a:xfrm>
          <a:prstGeom prst="roundRect">
            <a:avLst>
              <a:gd name="adj" fmla="val 5000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IN WORDS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3891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Start with an empty jug.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Repeat until the jug holds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at least 10 cups: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pour in 3 cups.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977640"/>
            <a:ext cx="493776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12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4233672"/>
            <a:ext cx="566928" cy="56692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600200" y="4114800"/>
            <a:ext cx="3611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loop is a decision plus an arrow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back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. The diamond asks about the goal before each pass; the true arrow leaves the loop.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7132320" y="1463040"/>
            <a:ext cx="1463040" cy="548640"/>
          </a:xfrm>
          <a:prstGeom prst="ellipse">
            <a:avLst/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7132320" y="146304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Start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7863840" y="2011680"/>
            <a:ext cx="914" cy="22860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17" name="Shape 12"/>
          <p:cNvSpPr/>
          <p:nvPr/>
        </p:nvSpPr>
        <p:spPr>
          <a:xfrm>
            <a:off x="6675120" y="2240280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675120" y="2240280"/>
            <a:ext cx="2377440" cy="548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Jug starts empty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7863840" y="2788920"/>
            <a:ext cx="914" cy="27432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0" name="Shape 15"/>
          <p:cNvSpPr/>
          <p:nvPr/>
        </p:nvSpPr>
        <p:spPr>
          <a:xfrm>
            <a:off x="6400800" y="3063240"/>
            <a:ext cx="2926080" cy="1234440"/>
          </a:xfrm>
          <a:prstGeom prst="diamond">
            <a:avLst/>
          </a:prstGeom>
          <a:solidFill>
            <a:srgbClr val="FFE28A"/>
          </a:solidFill>
          <a:ln w="19050">
            <a:solidFill>
              <a:srgbClr val="F2B705"/>
            </a:solidFill>
            <a:prstDash val="solid"/>
          </a:ln>
        </p:spPr>
      </p:sp>
      <p:sp>
        <p:nvSpPr>
          <p:cNvPr id="21" name="Text 16"/>
          <p:cNvSpPr/>
          <p:nvPr/>
        </p:nvSpPr>
        <p:spPr>
          <a:xfrm>
            <a:off x="6720840" y="3063240"/>
            <a:ext cx="22860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At least 10 cups?</a:t>
            </a:r>
            <a:endParaRPr lang="en-US" sz="1400" dirty="0"/>
          </a:p>
        </p:txBody>
      </p:sp>
      <p:sp>
        <p:nvSpPr>
          <p:cNvPr id="22" name="Shape 17"/>
          <p:cNvSpPr/>
          <p:nvPr/>
        </p:nvSpPr>
        <p:spPr>
          <a:xfrm>
            <a:off x="9326880" y="3680460"/>
            <a:ext cx="91440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3" name="Text 18"/>
          <p:cNvSpPr/>
          <p:nvPr/>
        </p:nvSpPr>
        <p:spPr>
          <a:xfrm>
            <a:off x="9464040" y="33832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true</a:t>
            </a:r>
            <a:endParaRPr lang="en-US" sz="1200" dirty="0"/>
          </a:p>
        </p:txBody>
      </p:sp>
      <p:sp>
        <p:nvSpPr>
          <p:cNvPr id="24" name="Shape 19"/>
          <p:cNvSpPr/>
          <p:nvPr/>
        </p:nvSpPr>
        <p:spPr>
          <a:xfrm>
            <a:off x="10241280" y="3406140"/>
            <a:ext cx="1188720" cy="548640"/>
          </a:xfrm>
          <a:prstGeom prst="ellipse">
            <a:avLst/>
          </a:prstGeom>
          <a:solidFill>
            <a:srgbClr val="DDF5EE"/>
          </a:solidFill>
          <a:ln w="15875">
            <a:solidFill>
              <a:srgbClr val="0E7C6B"/>
            </a:solidFill>
            <a:prstDash val="solid"/>
          </a:ln>
        </p:spPr>
      </p:sp>
      <p:sp>
        <p:nvSpPr>
          <p:cNvPr id="25" name="Text 20"/>
          <p:cNvSpPr/>
          <p:nvPr/>
        </p:nvSpPr>
        <p:spPr>
          <a:xfrm>
            <a:off x="10241280" y="340614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Stop</a:t>
            </a:r>
            <a:endParaRPr lang="en-US" sz="1400" dirty="0"/>
          </a:p>
        </p:txBody>
      </p:sp>
      <p:sp>
        <p:nvSpPr>
          <p:cNvPr id="26" name="Shape 21"/>
          <p:cNvSpPr/>
          <p:nvPr/>
        </p:nvSpPr>
        <p:spPr>
          <a:xfrm>
            <a:off x="7863840" y="4297680"/>
            <a:ext cx="914" cy="59436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27" name="Text 22"/>
          <p:cNvSpPr/>
          <p:nvPr/>
        </p:nvSpPr>
        <p:spPr>
          <a:xfrm>
            <a:off x="7955280" y="43891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false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6675120" y="4892040"/>
            <a:ext cx="2377440" cy="54864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5875">
            <a:solidFill>
              <a:srgbClr val="868F8A"/>
            </a:solidFill>
            <a:prstDash val="solid"/>
          </a:ln>
        </p:spPr>
      </p:sp>
      <p:sp>
        <p:nvSpPr>
          <p:cNvPr id="29" name="Text 24"/>
          <p:cNvSpPr/>
          <p:nvPr/>
        </p:nvSpPr>
        <p:spPr>
          <a:xfrm>
            <a:off x="6675120" y="4892040"/>
            <a:ext cx="2377440" cy="5486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Pour in 3 cups</a:t>
            </a:r>
            <a:endParaRPr lang="en-US" sz="1500" dirty="0"/>
          </a:p>
        </p:txBody>
      </p:sp>
      <p:sp>
        <p:nvSpPr>
          <p:cNvPr id="30" name="Shape 25"/>
          <p:cNvSpPr/>
          <p:nvPr/>
        </p:nvSpPr>
        <p:spPr>
          <a:xfrm>
            <a:off x="5852160" y="5166360"/>
            <a:ext cx="82296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852160" y="3680460"/>
            <a:ext cx="914" cy="1485900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852160" y="3680460"/>
            <a:ext cx="548640" cy="914"/>
          </a:xfrm>
          <a:prstGeom prst="line">
            <a:avLst/>
          </a:prstGeom>
          <a:noFill/>
          <a:ln w="19050">
            <a:solidFill>
              <a:srgbClr val="1F2B28"/>
            </a:solidFill>
            <a:prstDash val="solid"/>
            <a:tailEnd type="triangle"/>
          </a:ln>
        </p:spPr>
      </p:sp>
      <p:sp>
        <p:nvSpPr>
          <p:cNvPr id="33" name="Text 28"/>
          <p:cNvSpPr/>
          <p:nvPr/>
        </p:nvSpPr>
        <p:spPr>
          <a:xfrm>
            <a:off x="5925312" y="434340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4B0F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back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7C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claude-501/-Users-jamemclaughlin-Projects-HopperLearn/c79be0e7-6e47-4000-8505-888903230d9a/scratchpad/slides21/assets/image-1003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1463040" cy="365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 rot="-240000">
            <a:off x="685800" y="2423160"/>
            <a:ext cx="1783080" cy="178308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 rot="-240000">
            <a:off x="685800" y="2423160"/>
            <a:ext cx="1783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dirty="0">
                <a:solidFill>
                  <a:srgbClr val="0E7C6B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5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3017520" y="26974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PART 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3017520" y="3063240"/>
            <a:ext cx="8595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Order matters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KEY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Same steps, different order, different result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544068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22960" y="173736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ADD, THEN HALVE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822960" y="2057400"/>
            <a:ext cx="4892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points = 20;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 += 10;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 /= 2;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System.out.println(points);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931920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822960" y="4069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822960" y="434340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15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6199632" y="1554480"/>
            <a:ext cx="5440680" cy="2240280"/>
          </a:xfrm>
          <a:prstGeom prst="roundRect">
            <a:avLst>
              <a:gd name="adj" fmla="val 4898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473952" y="1737360"/>
            <a:ext cx="4892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HALVE, THEN ADD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473952" y="2057400"/>
            <a:ext cx="4892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int points = 20;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 /= 2;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points += 10;</a:t>
            </a:r>
            <a:endParaRPr lang="en-US" sz="17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System.out.println(points);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6199632" y="3931920"/>
            <a:ext cx="5440680" cy="868680"/>
          </a:xfrm>
          <a:prstGeom prst="roundRect">
            <a:avLst>
              <a:gd name="adj" fmla="val 12632"/>
            </a:avLst>
          </a:prstGeom>
          <a:solidFill>
            <a:srgbClr val="1F2B28"/>
          </a:solidFill>
          <a:ln w="12700">
            <a:solidFill>
              <a:srgbClr val="1F2B2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6473952" y="406908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8FE0C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OUTPUT</a:t>
            </a:r>
            <a:endParaRPr lang="en-US" sz="1050" dirty="0"/>
          </a:p>
        </p:txBody>
      </p:sp>
      <p:sp>
        <p:nvSpPr>
          <p:cNvPr id="19" name="Text 15"/>
          <p:cNvSpPr/>
          <p:nvPr/>
        </p:nvSpPr>
        <p:spPr>
          <a:xfrm>
            <a:off x="6473952" y="434340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E9F7F2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20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48640" y="4983480"/>
            <a:ext cx="11094415" cy="1051560"/>
          </a:xfrm>
          <a:prstGeom prst="roundRect">
            <a:avLst>
              <a:gd name="adj" fmla="val 173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pic>
        <p:nvPicPr>
          <p:cNvPr id="21" name="Image 1" descr="/private/tmp/claude-501/-Users-jamemclaughlin-Projects-HopperLearn/c79be0e7-6e47-4000-8505-888903230d9a/scratchpad/slides21/assets/image-5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239512"/>
            <a:ext cx="566928" cy="566928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600200" y="5120640"/>
            <a:ext cx="976853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order in which sequencing, selection, and repetition are used </a:t>
            </a:r>
            <a:pPr indent="0" marL="0">
              <a:buNone/>
            </a:pPr>
            <a:r>
              <a:rPr lang="en-US" sz="1700" b="1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contributes to the outcome</a:t>
            </a:r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 of the algorithm.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Where does the decision go?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08760"/>
            <a:ext cx="11094415" cy="4526280"/>
          </a:xfrm>
          <a:prstGeom prst="roundRect">
            <a:avLst>
              <a:gd name="adj" fmla="val 505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868680" y="1801368"/>
            <a:ext cx="1783080" cy="365760"/>
          </a:xfrm>
          <a:prstGeom prst="roundRect">
            <a:avLst>
              <a:gd name="adj" fmla="val 50000"/>
            </a:avLst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868680" y="1801368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00" kern="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PAUSE AND TRY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868680" y="2286000"/>
            <a:ext cx="104543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Which version can drain the sink more than once? Why?</a:t>
            </a:r>
            <a:endParaRPr lang="en-US" sz="2200" dirty="0"/>
          </a:p>
        </p:txBody>
      </p:sp>
      <p:sp>
        <p:nvSpPr>
          <p:cNvPr id="12" name="Shape 8"/>
          <p:cNvSpPr/>
          <p:nvPr/>
        </p:nvSpPr>
        <p:spPr>
          <a:xfrm>
            <a:off x="868680" y="2971800"/>
            <a:ext cx="5120640" cy="2331720"/>
          </a:xfrm>
          <a:prstGeom prst="roundRect">
            <a:avLst>
              <a:gd name="adj" fmla="val 47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1143000" y="31546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VERSION A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1143000" y="347472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Repeat until the dishes are done: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wash one dish.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If the water is dirty,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drain the sink.</a:t>
            </a:r>
            <a:endParaRPr lang="en-US" sz="1600" dirty="0"/>
          </a:p>
        </p:txBody>
      </p:sp>
      <p:sp>
        <p:nvSpPr>
          <p:cNvPr id="15" name="Shape 11"/>
          <p:cNvSpPr/>
          <p:nvPr/>
        </p:nvSpPr>
        <p:spPr>
          <a:xfrm>
            <a:off x="6217920" y="2971800"/>
            <a:ext cx="5120640" cy="2331720"/>
          </a:xfrm>
          <a:prstGeom prst="roundRect">
            <a:avLst>
              <a:gd name="adj" fmla="val 4706"/>
            </a:avLst>
          </a:prstGeom>
          <a:solidFill>
            <a:srgbClr val="EEF3F1"/>
          </a:solidFill>
          <a:ln w="12700">
            <a:solidFill>
              <a:srgbClr val="E6E1D6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492240" y="315468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VERSION B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6492240" y="3474720"/>
            <a:ext cx="4572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Repeat until the dishes are done: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wash one dish;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if the water is dirty,</a:t>
            </a:r>
            <a:endParaRPr lang="en-US" sz="1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F2B28"/>
                </a:solidFill>
                <a:latin typeface="Atkinson Hyperlegible Mono" pitchFamily="34" charset="0"/>
                <a:ea typeface="Atkinson Hyperlegible Mono" pitchFamily="34" charset="-122"/>
                <a:cs typeface="Atkinson Hyperlegible Mono" pitchFamily="34" charset="-120"/>
              </a:rPr>
              <a:t>        drain and refill.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VOCABULARY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Words to know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20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DDF5EE"/>
          </a:solidFill>
          <a:ln w="12700">
            <a:solidFill>
              <a:srgbClr val="DDF5EE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86868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Sequencing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86868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Steps done one after another, in order.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429768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E3F0FF"/>
          </a:solidFill>
          <a:ln w="12700">
            <a:solidFill>
              <a:srgbClr val="E3F0F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61772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Selection</a:t>
            </a:r>
            <a:endParaRPr lang="en-US" sz="2200" dirty="0"/>
          </a:p>
        </p:txBody>
      </p:sp>
      <p:sp>
        <p:nvSpPr>
          <p:cNvPr id="13" name="Text 9"/>
          <p:cNvSpPr/>
          <p:nvPr/>
        </p:nvSpPr>
        <p:spPr>
          <a:xfrm>
            <a:off x="461772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true-or-false decision chooses what happens next.</a:t>
            </a:r>
            <a:endParaRPr lang="en-US" sz="1700" dirty="0"/>
          </a:p>
        </p:txBody>
      </p:sp>
      <p:sp>
        <p:nvSpPr>
          <p:cNvPr id="14" name="Shape 10"/>
          <p:cNvSpPr/>
          <p:nvPr/>
        </p:nvSpPr>
        <p:spPr>
          <a:xfrm>
            <a:off x="8046720" y="160020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8366760" y="187452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Repetition</a:t>
            </a:r>
            <a:endParaRPr lang="en-US" sz="2200" dirty="0"/>
          </a:p>
        </p:txBody>
      </p:sp>
      <p:sp>
        <p:nvSpPr>
          <p:cNvPr id="16" name="Text 12"/>
          <p:cNvSpPr/>
          <p:nvPr/>
        </p:nvSpPr>
        <p:spPr>
          <a:xfrm>
            <a:off x="8366760" y="246888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Steps repeat until a goal is reached (a loop).</a:t>
            </a:r>
            <a:endParaRPr lang="en-US" sz="1700" dirty="0"/>
          </a:p>
        </p:txBody>
      </p:sp>
      <p:sp>
        <p:nvSpPr>
          <p:cNvPr id="17" name="Shape 13"/>
          <p:cNvSpPr/>
          <p:nvPr/>
        </p:nvSpPr>
        <p:spPr>
          <a:xfrm>
            <a:off x="54864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5C7"/>
          </a:solidFill>
          <a:ln w="12700">
            <a:solidFill>
              <a:srgbClr val="FFF5C7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Condition</a:t>
            </a:r>
            <a:endParaRPr lang="en-US" sz="2200" dirty="0"/>
          </a:p>
        </p:txBody>
      </p:sp>
      <p:sp>
        <p:nvSpPr>
          <p:cNvPr id="19" name="Text 15"/>
          <p:cNvSpPr/>
          <p:nvPr/>
        </p:nvSpPr>
        <p:spPr>
          <a:xfrm>
            <a:off x="86868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The true-or-false question a decision or loop asks.</a:t>
            </a:r>
            <a:endParaRPr lang="en-US" sz="1700" dirty="0"/>
          </a:p>
        </p:txBody>
      </p:sp>
      <p:sp>
        <p:nvSpPr>
          <p:cNvPr id="20" name="Shape 16"/>
          <p:cNvSpPr/>
          <p:nvPr/>
        </p:nvSpPr>
        <p:spPr>
          <a:xfrm>
            <a:off x="429768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461772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Decision diamond</a:t>
            </a:r>
            <a:endParaRPr lang="en-US" sz="2200" dirty="0"/>
          </a:p>
        </p:txBody>
      </p:sp>
      <p:sp>
        <p:nvSpPr>
          <p:cNvPr id="22" name="Text 18"/>
          <p:cNvSpPr/>
          <p:nvPr/>
        </p:nvSpPr>
        <p:spPr>
          <a:xfrm>
            <a:off x="461772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flowchart shape with a true arrow and a false arrow.</a:t>
            </a:r>
            <a:endParaRPr lang="en-US" sz="1700" dirty="0"/>
          </a:p>
        </p:txBody>
      </p:sp>
      <p:sp>
        <p:nvSpPr>
          <p:cNvPr id="23" name="Shape 19"/>
          <p:cNvSpPr/>
          <p:nvPr/>
        </p:nvSpPr>
        <p:spPr>
          <a:xfrm>
            <a:off x="8046720" y="3840480"/>
            <a:ext cx="3520440" cy="2011680"/>
          </a:xfrm>
          <a:prstGeom prst="roundRect">
            <a:avLst>
              <a:gd name="adj" fmla="val 9091"/>
            </a:avLst>
          </a:prstGeom>
          <a:solidFill>
            <a:srgbClr val="FFF1DD"/>
          </a:solidFill>
          <a:ln w="12700">
            <a:solidFill>
              <a:srgbClr val="FFF1DD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366760" y="41148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Infinite loop</a:t>
            </a:r>
            <a:endParaRPr lang="en-US" sz="2200" dirty="0"/>
          </a:p>
        </p:txBody>
      </p:sp>
      <p:sp>
        <p:nvSpPr>
          <p:cNvPr id="25" name="Text 21"/>
          <p:cNvSpPr/>
          <p:nvPr/>
        </p:nvSpPr>
        <p:spPr>
          <a:xfrm>
            <a:off x="8366760" y="4709160"/>
            <a:ext cx="29260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 loop whose goal is never reached, so it never stops.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0B5A4D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CLOSURE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Decide or repeat?</a:t>
            </a:r>
            <a:endParaRPr lang="en-US" sz="3000" dirty="0"/>
          </a:p>
        </p:txBody>
      </p:sp>
      <p:pic>
        <p:nvPicPr>
          <p:cNvPr id="4" name="Image 0" descr="/private/tmp/claude-501/-Users-jamemclaughlin-Projects-HopperLearn/c79be0e7-6e47-4000-8505-888903230d9a/scratchpad/slides21/assets/image-1004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36792"/>
            <a:ext cx="237744" cy="2377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68680" y="63093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AP CSA  ·  Topic 2.1 Algorithms with Selection and Repetition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10728655" y="630936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21</a:t>
            </a:r>
            <a:endParaRPr lang="en-US" sz="1000" dirty="0"/>
          </a:p>
        </p:txBody>
      </p:sp>
      <p:sp>
        <p:nvSpPr>
          <p:cNvPr id="8" name="Shape 4"/>
          <p:cNvSpPr/>
          <p:nvPr/>
        </p:nvSpPr>
        <p:spPr>
          <a:xfrm>
            <a:off x="548640" y="1554480"/>
            <a:ext cx="11094415" cy="4480560"/>
          </a:xfrm>
          <a:prstGeom prst="roundRect">
            <a:avLst>
              <a:gd name="adj" fmla="val 5102"/>
            </a:avLst>
          </a:prstGeom>
          <a:solidFill>
            <a:srgbClr val="F0E9FF"/>
          </a:solidFill>
          <a:ln w="12700">
            <a:solidFill>
              <a:srgbClr val="F0E9FF"/>
            </a:solidFill>
            <a:prstDash val="solid"/>
          </a:ln>
        </p:spPr>
      </p:sp>
      <p:pic>
        <p:nvPicPr>
          <p:cNvPr id="9" name="Image 1" descr="/private/tmp/claude-501/-Users-jamemclaughlin-Projects-HopperLearn/c79be0e7-6e47-4000-8505-888903230d9a/scratchpad/slides21/assets/image-10-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874520"/>
            <a:ext cx="640080" cy="6400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783080" y="1828800"/>
            <a:ext cx="9418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1F2B28"/>
                </a:solidFill>
                <a:latin typeface="Atkinson Hyperlegible Next ExtraBold" pitchFamily="34" charset="0"/>
                <a:ea typeface="Atkinson Hyperlegible Next ExtraBold" pitchFamily="34" charset="-122"/>
                <a:cs typeface="Atkinson Hyperlegible Next ExtraBold" pitchFamily="34" charset="-120"/>
              </a:rPr>
              <a:t>Explain to your partner how selection and repetition are different. Use an example from your own day.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1783080" y="32461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5A3CC9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SENTENCE STARTER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1783080" y="3611880"/>
            <a:ext cx="9418320" cy="1280160"/>
          </a:xfrm>
          <a:prstGeom prst="roundRect">
            <a:avLst>
              <a:gd name="adj" fmla="val 1071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2103120" y="3611880"/>
            <a:ext cx="8869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1F2B2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Selection ______ once and picks a path, but repetition ______ until ______.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1783080" y="5166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4F5D58"/>
                </a:solidFill>
                <a:latin typeface="Atkinson Hyperlegible Next" pitchFamily="34" charset="0"/>
                <a:ea typeface="Atkinson Hyperlegible Next" pitchFamily="34" charset="-122"/>
                <a:cs typeface="Atkinson Hyperlegible Next" pitchFamily="34" charset="-120"/>
              </a:rPr>
              <a:t>Next: the Decide and Repeat puzzle worksheet.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 CSA Topic 2.1: Algorithms with Selection and Repetition</dc:title>
  <dc:subject>PptxGenJS Presentation</dc:subject>
  <dc:creator>Hopper</dc:creator>
  <cp:lastModifiedBy>Hopper</cp:lastModifiedBy>
  <cp:revision>1</cp:revision>
  <dcterms:created xsi:type="dcterms:W3CDTF">2026-10-16T16:10:51Z</dcterms:created>
  <dcterms:modified xsi:type="dcterms:W3CDTF">2026-10-16T16:10:51Z</dcterms:modified>
</cp:coreProperties>
</file>