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1.9. First topic on writing and calling methods: what a method is, procedural abstraction, parameters and arguments, signatures, call by value, return types (void and non-void), and overloading. Headers come from the String and Math documentation, plus small made-up methods written in the same class as main, so a call is just the name and parentheses. Calling class methods like Math.sqrt is Topic 1.10; calling methods on objects such as a String is Topic 1.14.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Students have used println with every kind of value since Topic 1.1. Collect guesses: "it checks the type", "there are several printlns". The second guess is right: println is overloaded, which is Part 4 of today. Output of the code: 5, 2.5, hi, an empty line,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is the core skill: header to signature.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it once, give it a name, run it whenever you need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block is any code between braces. A method is a named block; its code runs only when something calls it. Each call runs the whole block once, so the reminder prints twice though it is written once. The words public and static are explained in a later topic; read past them for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parentheses, Java sees just a name, not an instruction to run it: "not a statement." A call is always the name followed by parentheses, even when there is nothing inside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in the room knows how Math.random picks its number, and nobody needs to. The documentation says what it does, what it needs (nothing), and what it gives back (a double). That is procedural abstraction. Calls written with a class name, like Math.random(), are taught fully in Topic 1.10; Topic 1.11 covers random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header answers three questions: what comes back, what is it called, and what does it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colored piece. The signature keeps the name and the ordered parameter types only: no return type, no parameter names, no public static. A method with no parameters has an empty list, like random(). substring is a String method; Topic 1.14 teaches how to call it and Topic 1.15 what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parameter is a variable declared in the header; it exists only inside the method. An argument is the value written in the call. Java pairs them by position: 4.5 goes to price, 3 goes to qty. Inside, price * qty is 13.5.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remember which values a method needs but not their order. Java does not guess: the 4.5 lands in int qty, which would lose the .5, so it refuses. An int can go to a double parameter (it widens), but a double can never go to an int parameter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compiles and prints 10.0. B does not: 2.0 goes to int qty (lossy conversion). C compiles: 2 widens to 2.0, prints 10.0. D does not: one argument for two parameters (argument lists differ in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call runs, and how does an answer get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on the board. Line 2 of main needs toInches(3) before it can add, so control jumps into the method: it prints converting, then return sends back 36 and ends the method. Control comes back to the middle of the same line; the call is replaced by 36, and 36 + 4 is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void means nothing comes back, so the call stands alone as a statement; using it as a value does not compile. A non-void method returns a value of its return type, which must be stored or used in an expression. toInches(5) on its own compiles, but the 60 is thrown away: a logic error, not a compile 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rule is called call by value. n starts as a copy of count, 5. Adding 1 changes only the copy, so the method prints 6 and main still prints 5. To hand back a new value, a method has to return it, and the caller has to store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the warm-up: how can println take an int, a double, a String, or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methods named area, with different parameter lists, so different signatures: area(int) and area(int, int). Java matches the arguments to a signature. println is overloaded the same way: println(int), println(double), println(String), println() and more. That answers the warm-up. A return type or parameter name alone can never make two methods different.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runs show(int). B runs show(double). C runs show(int, double): the 4 widens to 4.0. D does not compile: 3.0 cannot go into int n, and no other version has two parameters (possible lossy conversion).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use the sentence starter for the header shown; cold-call two pairs. Listen for: returns a String, named initials, needs two Strings in that order, signature initials(String, String), and the call must store or use the returned value. Then hand out the Read the Header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1.9</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 the Header</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Method signatures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1.9</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name, many kinds of values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All five lines call println. How can one method accept all of these?</a:t>
            </a:r>
            <a:endParaRPr lang="en-US" sz="2200" dirty="0"/>
          </a:p>
        </p:txBody>
      </p:sp>
      <p:sp>
        <p:nvSpPr>
          <p:cNvPr id="12" name="Shape 8"/>
          <p:cNvSpPr/>
          <p:nvPr/>
        </p:nvSpPr>
        <p:spPr>
          <a:xfrm>
            <a:off x="868680" y="2971800"/>
            <a:ext cx="5669280" cy="2743200"/>
          </a:xfrm>
          <a:prstGeom prst="roundRect">
            <a:avLst>
              <a:gd name="adj" fmla="val 4000"/>
            </a:avLst>
          </a:prstGeom>
          <a:solidFill>
            <a:srgbClr val="EEF3F1"/>
          </a:solidFill>
          <a:ln w="12700">
            <a:solidFill>
              <a:srgbClr val="E6E1D6"/>
            </a:solidFill>
            <a:prstDash val="solid"/>
          </a:ln>
        </p:spPr>
      </p:sp>
      <p:sp>
        <p:nvSpPr>
          <p:cNvPr id="13" name="Text 9"/>
          <p:cNvSpPr/>
          <p:nvPr/>
        </p:nvSpPr>
        <p:spPr>
          <a:xfrm>
            <a:off x="1143000" y="3154680"/>
            <a:ext cx="5120640" cy="23774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System.out.println(5);</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System.out.println(2.5);</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System.out.println("hi");</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System.out.println("end");</a:t>
            </a:r>
            <a:endParaRPr lang="en-US" sz="1800" dirty="0"/>
          </a:p>
        </p:txBody>
      </p:sp>
      <p:sp>
        <p:nvSpPr>
          <p:cNvPr id="14" name="Shape 10"/>
          <p:cNvSpPr/>
          <p:nvPr/>
        </p:nvSpPr>
        <p:spPr>
          <a:xfrm>
            <a:off x="6858000" y="2971800"/>
            <a:ext cx="4462272" cy="2743200"/>
          </a:xfrm>
          <a:prstGeom prst="roundRect">
            <a:avLst>
              <a:gd name="adj" fmla="val 5000"/>
            </a:avLst>
          </a:prstGeom>
          <a:solidFill>
            <a:srgbClr val="FFFFFF"/>
          </a:solidFill>
          <a:ln w="12700">
            <a:solidFill>
              <a:srgbClr val="FFFFFF"/>
            </a:solidFill>
            <a:prstDash val="solid"/>
          </a:ln>
        </p:spPr>
      </p:sp>
      <p:sp>
        <p:nvSpPr>
          <p:cNvPr id="15" name="Text 11"/>
          <p:cNvSpPr/>
          <p:nvPr/>
        </p:nvSpPr>
        <p:spPr>
          <a:xfrm>
            <a:off x="7178040" y="3154680"/>
            <a:ext cx="3840480" cy="2377440"/>
          </a:xfrm>
          <a:prstGeom prst="rect">
            <a:avLst/>
          </a:prstGeom>
          <a:noFill/>
          <a:ln/>
        </p:spPr>
        <p:txBody>
          <a:bodyPr wrap="square" lIns="0" tIns="0" rIns="0" bIns="0" rtlCol="0" anchor="t"/>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An int, a double, a String, and nothing at all.</a:t>
            </a:r>
            <a:endParaRPr lang="en-US" sz="1800" dirty="0"/>
          </a:p>
          <a:p>
            <a:pPr indent="0" marL="0">
              <a:buNone/>
            </a:pP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One method can't have a parameter that is all of those at once. So what is going 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what a method is and why you can use one without seeing its code.</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a method header: return type, name, parameters, and signature.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Check that a call's arguments match in number, order, and type.</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 call into a method and back, and use a return value correctly.</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call by value and predict which overloaded method runs.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Methods are named blocks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method runs only when it is called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766560" cy="4480560"/>
          </a:xfrm>
          <a:prstGeom prst="roundRect">
            <a:avLst>
              <a:gd name="adj" fmla="val 2449"/>
            </a:avLst>
          </a:prstGeom>
          <a:solidFill>
            <a:srgbClr val="EEF3F1"/>
          </a:solidFill>
          <a:ln w="12700">
            <a:solidFill>
              <a:srgbClr val="E6E1D6"/>
            </a:solidFill>
            <a:prstDash val="solid"/>
          </a:ln>
        </p:spPr>
      </p:sp>
      <p:sp>
        <p:nvSpPr>
          <p:cNvPr id="9" name="Text 5"/>
          <p:cNvSpPr/>
          <p:nvPr/>
        </p:nvSpPr>
        <p:spPr>
          <a:xfrm>
            <a:off x="822960" y="1737360"/>
            <a:ext cx="6217920" cy="4114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Reminder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System.out.println("Homeroom at 8:00");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printReminder();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System.out.println("Lunch at 11:30");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printReminder();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printReminder()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System.out.println("Bring your book");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7543800" y="1554480"/>
            <a:ext cx="4096512" cy="2103120"/>
          </a:xfrm>
          <a:prstGeom prst="roundRect">
            <a:avLst>
              <a:gd name="adj" fmla="val 5217"/>
            </a:avLst>
          </a:prstGeom>
          <a:solidFill>
            <a:srgbClr val="1F2B28"/>
          </a:solidFill>
          <a:ln w="12700">
            <a:solidFill>
              <a:srgbClr val="1F2B28"/>
            </a:solidFill>
            <a:prstDash val="solid"/>
          </a:ln>
        </p:spPr>
      </p:sp>
      <p:sp>
        <p:nvSpPr>
          <p:cNvPr id="11" name="Text 7"/>
          <p:cNvSpPr/>
          <p:nvPr/>
        </p:nvSpPr>
        <p:spPr>
          <a:xfrm>
            <a:off x="781812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7818120" y="1965960"/>
            <a:ext cx="3547872" cy="16002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Homeroom at 8:00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Bring your book</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Lunch at 11:30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Bring your book</a:t>
            </a:r>
            <a:endParaRPr lang="en-US" sz="2000" dirty="0"/>
          </a:p>
        </p:txBody>
      </p:sp>
      <p:sp>
        <p:nvSpPr>
          <p:cNvPr id="13" name="Shape 9"/>
          <p:cNvSpPr/>
          <p:nvPr/>
        </p:nvSpPr>
        <p:spPr>
          <a:xfrm>
            <a:off x="7543800" y="3840480"/>
            <a:ext cx="4096512" cy="2194560"/>
          </a:xfrm>
          <a:prstGeom prst="roundRect">
            <a:avLst>
              <a:gd name="adj" fmla="val 8333"/>
            </a:avLst>
          </a:prstGeom>
          <a:solidFill>
            <a:srgbClr val="E3F0FF"/>
          </a:solidFill>
          <a:ln w="12700">
            <a:solidFill>
              <a:srgbClr val="E3F0FF"/>
            </a:solidFill>
            <a:prstDash val="solid"/>
          </a:ln>
        </p:spPr>
      </p:sp>
      <p:sp>
        <p:nvSpPr>
          <p:cNvPr id="14" name="Text 10"/>
          <p:cNvSpPr/>
          <p:nvPr/>
        </p:nvSpPr>
        <p:spPr>
          <a:xfrm>
            <a:off x="7863840" y="3977640"/>
            <a:ext cx="3502152" cy="1920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method</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is a named block of code. 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block</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is code inside braces. Writing a method does not run it; 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call</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does.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parentheses are the call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call is the method's name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followed by parentheses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even when nothing goes inside them.</a:t>
            </a:r>
            <a:endParaRPr lang="en-US" sz="1800" dirty="0"/>
          </a:p>
        </p:txBody>
      </p:sp>
      <p:sp>
        <p:nvSpPr>
          <p:cNvPr id="11" name="Shape 6"/>
          <p:cNvSpPr/>
          <p:nvPr/>
        </p:nvSpPr>
        <p:spPr>
          <a:xfrm>
            <a:off x="548640" y="2788920"/>
            <a:ext cx="5394960" cy="1188720"/>
          </a:xfrm>
          <a:prstGeom prst="roundRect">
            <a:avLst>
              <a:gd name="adj" fmla="val 9231"/>
            </a:avLst>
          </a:prstGeom>
          <a:solidFill>
            <a:srgbClr val="EEF3F1"/>
          </a:solidFill>
          <a:ln w="12700">
            <a:solidFill>
              <a:srgbClr val="E6E1D6"/>
            </a:solidFill>
            <a:prstDash val="solid"/>
          </a:ln>
        </p:spPr>
      </p:sp>
      <p:sp>
        <p:nvSpPr>
          <p:cNvPr id="12" name="Text 7"/>
          <p:cNvSpPr/>
          <p:nvPr/>
        </p:nvSpPr>
        <p:spPr>
          <a:xfrm>
            <a:off x="822960" y="297180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4846320" cy="502920"/>
          </a:xfrm>
          <a:prstGeom prst="rect">
            <a:avLst/>
          </a:prstGeom>
          <a:noFill/>
          <a:ln/>
        </p:spPr>
        <p:txBody>
          <a:bodyPr wrap="square" lIns="0" tIns="0" rIns="0" bIns="0" rtlCol="0" anchor="t"/>
          <a:lstStyle/>
          <a:p>
            <a:pPr indent="0" marL="0">
              <a:lnSpc>
                <a:spcPct val="115000"/>
              </a:lnSpc>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printReminder;</a:t>
            </a:r>
            <a:endParaRPr lang="en-US" sz="2000" dirty="0"/>
          </a:p>
        </p:txBody>
      </p:sp>
      <p:sp>
        <p:nvSpPr>
          <p:cNvPr id="14" name="Shape 9"/>
          <p:cNvSpPr/>
          <p:nvPr/>
        </p:nvSpPr>
        <p:spPr>
          <a:xfrm>
            <a:off x="548640" y="4160520"/>
            <a:ext cx="5394960" cy="1005840"/>
          </a:xfrm>
          <a:prstGeom prst="roundRect">
            <a:avLst>
              <a:gd name="adj" fmla="val 10909"/>
            </a:avLst>
          </a:prstGeom>
          <a:solidFill>
            <a:srgbClr val="1F2B28"/>
          </a:solidFill>
          <a:ln w="12700">
            <a:solidFill>
              <a:srgbClr val="1F2B28"/>
            </a:solidFill>
            <a:prstDash val="solid"/>
          </a:ln>
        </p:spPr>
      </p:sp>
      <p:sp>
        <p:nvSpPr>
          <p:cNvPr id="15" name="Text 10"/>
          <p:cNvSpPr/>
          <p:nvPr/>
        </p:nvSpPr>
        <p:spPr>
          <a:xfrm>
            <a:off x="822960" y="429768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4617720"/>
            <a:ext cx="4937760" cy="411480"/>
          </a:xfrm>
          <a:prstGeom prst="rect">
            <a:avLst/>
          </a:prstGeom>
          <a:noFill/>
          <a:ln/>
        </p:spPr>
        <p:txBody>
          <a:bodyPr wrap="square" lIns="0" tIns="0" rIns="0" bIns="0" rtlCol="0" anchor="ctr"/>
          <a:lstStyle/>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error: not a statement</a:t>
            </a:r>
            <a:endParaRPr lang="en-US" sz="1800" dirty="0"/>
          </a:p>
        </p:txBody>
      </p:sp>
      <p:sp>
        <p:nvSpPr>
          <p:cNvPr id="17" name="Shape 12"/>
          <p:cNvSpPr/>
          <p:nvPr/>
        </p:nvSpPr>
        <p:spPr>
          <a:xfrm>
            <a:off x="6245352" y="2788920"/>
            <a:ext cx="5394960" cy="1188720"/>
          </a:xfrm>
          <a:prstGeom prst="roundRect">
            <a:avLst>
              <a:gd name="adj" fmla="val 9231"/>
            </a:avLst>
          </a:prstGeom>
          <a:solidFill>
            <a:srgbClr val="EEF3F1"/>
          </a:solidFill>
          <a:ln w="12700">
            <a:solidFill>
              <a:srgbClr val="E6E1D6"/>
            </a:solidFill>
            <a:prstDash val="solid"/>
          </a:ln>
        </p:spPr>
      </p:sp>
      <p:sp>
        <p:nvSpPr>
          <p:cNvPr id="18" name="Text 13"/>
          <p:cNvSpPr/>
          <p:nvPr/>
        </p:nvSpPr>
        <p:spPr>
          <a:xfrm>
            <a:off x="6519672" y="297180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CALL</a:t>
            </a:r>
            <a:endParaRPr lang="en-US" sz="1050" dirty="0"/>
          </a:p>
        </p:txBody>
      </p:sp>
      <p:sp>
        <p:nvSpPr>
          <p:cNvPr id="19" name="Text 14"/>
          <p:cNvSpPr/>
          <p:nvPr/>
        </p:nvSpPr>
        <p:spPr>
          <a:xfrm>
            <a:off x="6519672" y="3291840"/>
            <a:ext cx="4846320" cy="502920"/>
          </a:xfrm>
          <a:prstGeom prst="rect">
            <a:avLst/>
          </a:prstGeom>
          <a:noFill/>
          <a:ln/>
        </p:spPr>
        <p:txBody>
          <a:bodyPr wrap="square" lIns="0" tIns="0" rIns="0" bIns="0" rtlCol="0" anchor="t"/>
          <a:lstStyle/>
          <a:p>
            <a:pPr indent="0" marL="0">
              <a:lnSpc>
                <a:spcPct val="115000"/>
              </a:lnSpc>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printReminder();</a:t>
            </a:r>
            <a:endParaRPr lang="en-US" sz="2000" dirty="0"/>
          </a:p>
        </p:txBody>
      </p:sp>
      <p:sp>
        <p:nvSpPr>
          <p:cNvPr id="20" name="Shape 15"/>
          <p:cNvSpPr/>
          <p:nvPr/>
        </p:nvSpPr>
        <p:spPr>
          <a:xfrm>
            <a:off x="6245352" y="4160520"/>
            <a:ext cx="5394960" cy="1005840"/>
          </a:xfrm>
          <a:prstGeom prst="roundRect">
            <a:avLst>
              <a:gd name="adj" fmla="val 10909"/>
            </a:avLst>
          </a:prstGeom>
          <a:solidFill>
            <a:srgbClr val="1F2B28"/>
          </a:solidFill>
          <a:ln w="12700">
            <a:solidFill>
              <a:srgbClr val="1F2B28"/>
            </a:solidFill>
            <a:prstDash val="solid"/>
          </a:ln>
        </p:spPr>
      </p:sp>
      <p:sp>
        <p:nvSpPr>
          <p:cNvPr id="21" name="Text 16"/>
          <p:cNvSpPr/>
          <p:nvPr/>
        </p:nvSpPr>
        <p:spPr>
          <a:xfrm>
            <a:off x="6519672" y="42976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519672" y="4572000"/>
            <a:ext cx="4846320" cy="502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Bring your book</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Use it without seeing inside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6400800" cy="2468880"/>
          </a:xfrm>
          <a:prstGeom prst="roundRect">
            <a:avLst>
              <a:gd name="adj" fmla="val 4444"/>
            </a:avLst>
          </a:prstGeom>
          <a:solidFill>
            <a:srgbClr val="EEF3F1"/>
          </a:solidFill>
          <a:ln w="12700">
            <a:solidFill>
              <a:srgbClr val="E6E1D6"/>
            </a:solidFill>
            <a:prstDash val="solid"/>
          </a:ln>
        </p:spPr>
      </p:sp>
      <p:sp>
        <p:nvSpPr>
          <p:cNvPr id="9" name="Text 5"/>
          <p:cNvSpPr/>
          <p:nvPr/>
        </p:nvSpPr>
        <p:spPr>
          <a:xfrm>
            <a:off x="822960" y="173736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FROM THE MATH DOCUMENTATION</a:t>
            </a:r>
            <a:endParaRPr lang="en-US" sz="1050" dirty="0"/>
          </a:p>
        </p:txBody>
      </p:sp>
      <p:sp>
        <p:nvSpPr>
          <p:cNvPr id="10" name="Text 6"/>
          <p:cNvSpPr/>
          <p:nvPr/>
        </p:nvSpPr>
        <p:spPr>
          <a:xfrm>
            <a:off x="822960" y="2057400"/>
            <a:ext cx="5852160" cy="17830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 Returns a double value greater than or</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 equal to 0.0 and less than 1.0.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public static double random()</a:t>
            </a:r>
            <a:endParaRPr lang="en-US" sz="1700" dirty="0"/>
          </a:p>
        </p:txBody>
      </p:sp>
      <p:sp>
        <p:nvSpPr>
          <p:cNvPr id="11" name="Shape 7"/>
          <p:cNvSpPr/>
          <p:nvPr/>
        </p:nvSpPr>
        <p:spPr>
          <a:xfrm>
            <a:off x="548640" y="4206240"/>
            <a:ext cx="6400800" cy="914400"/>
          </a:xfrm>
          <a:prstGeom prst="roundRect">
            <a:avLst>
              <a:gd name="adj" fmla="val 12000"/>
            </a:avLst>
          </a:prstGeom>
          <a:solidFill>
            <a:srgbClr val="EEF3F1"/>
          </a:solidFill>
          <a:ln w="12700">
            <a:solidFill>
              <a:srgbClr val="E6E1D6"/>
            </a:solidFill>
            <a:prstDash val="solid"/>
          </a:ln>
        </p:spPr>
      </p:sp>
      <p:sp>
        <p:nvSpPr>
          <p:cNvPr id="12" name="Text 8"/>
          <p:cNvSpPr/>
          <p:nvPr/>
        </p:nvSpPr>
        <p:spPr>
          <a:xfrm>
            <a:off x="822960" y="4389120"/>
            <a:ext cx="5852160" cy="5486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double r = Math.random();</a:t>
            </a:r>
            <a:endParaRPr lang="en-US" sz="1800" dirty="0"/>
          </a:p>
        </p:txBody>
      </p:sp>
      <p:sp>
        <p:nvSpPr>
          <p:cNvPr id="13" name="Text 9"/>
          <p:cNvSpPr/>
          <p:nvPr/>
        </p:nvSpPr>
        <p:spPr>
          <a:xfrm>
            <a:off x="548640" y="5257800"/>
            <a:ext cx="6400800" cy="777240"/>
          </a:xfrm>
          <a:prstGeom prst="rect">
            <a:avLst/>
          </a:prstGeom>
          <a:noFill/>
          <a:ln/>
        </p:spPr>
        <p:txBody>
          <a:bodyPr wrap="square" lIns="0" tIns="0" rIns="0" bIns="0" rtlCol="0" anchor="t"/>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r holds some double from 0.0 up to, but not including, 1.0. You never see how it was picked.</a:t>
            </a:r>
            <a:endParaRPr lang="en-US" sz="1600" dirty="0"/>
          </a:p>
        </p:txBody>
      </p:sp>
      <p:sp>
        <p:nvSpPr>
          <p:cNvPr id="14" name="Shape 10"/>
          <p:cNvSpPr/>
          <p:nvPr/>
        </p:nvSpPr>
        <p:spPr>
          <a:xfrm>
            <a:off x="7223760" y="1554480"/>
            <a:ext cx="4416552" cy="4480560"/>
          </a:xfrm>
          <a:prstGeom prst="roundRect">
            <a:avLst>
              <a:gd name="adj" fmla="val 4141"/>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498080" y="1810512"/>
            <a:ext cx="566928" cy="566928"/>
          </a:xfrm>
          <a:prstGeom prst="rect">
            <a:avLst/>
          </a:prstGeom>
        </p:spPr>
      </p:pic>
      <p:sp>
        <p:nvSpPr>
          <p:cNvPr id="16" name="Text 11"/>
          <p:cNvSpPr/>
          <p:nvPr/>
        </p:nvSpPr>
        <p:spPr>
          <a:xfrm>
            <a:off x="8275320" y="1691640"/>
            <a:ext cx="3090672" cy="4206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Procedural abstraction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lets you use a method by knowing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what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it does, even if you don't know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how</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it was written. The header and the documentation are all you need.</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Reading a header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From header to signature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11094415" cy="914400"/>
          </a:xfrm>
          <a:prstGeom prst="roundRect">
            <a:avLst>
              <a:gd name="adj" fmla="val 15000"/>
            </a:avLst>
          </a:prstGeom>
          <a:solidFill>
            <a:srgbClr val="EEF3F1"/>
          </a:solidFill>
          <a:ln w="12700">
            <a:solidFill>
              <a:srgbClr val="E6E1D6"/>
            </a:solidFill>
            <a:prstDash val="solid"/>
          </a:ln>
        </p:spPr>
      </p:sp>
      <p:sp>
        <p:nvSpPr>
          <p:cNvPr id="9" name="Text 5"/>
          <p:cNvSpPr/>
          <p:nvPr/>
        </p:nvSpPr>
        <p:spPr>
          <a:xfrm>
            <a:off x="868680" y="1554480"/>
            <a:ext cx="10454335" cy="914400"/>
          </a:xfrm>
          <a:prstGeom prst="rect">
            <a:avLst/>
          </a:prstGeom>
          <a:noFill/>
          <a:ln/>
        </p:spPr>
        <p:txBody>
          <a:bodyPr wrap="square" lIns="0" tIns="0" rIns="0" bIns="0" rtlCol="0" anchor="ctr"/>
          <a:lstStyle/>
          <a:p>
            <a:pPr indent="0" marL="0">
              <a:buNone/>
            </a:pPr>
            <a:r>
              <a:rPr lang="en-US" sz="2100" dirty="0">
                <a:solidFill>
                  <a:srgbClr val="4F5D58"/>
                </a:solidFill>
                <a:latin typeface="Atkinson Hyperlegible Mono" pitchFamily="34" charset="0"/>
                <a:ea typeface="Atkinson Hyperlegible Mono" pitchFamily="34" charset="-122"/>
                <a:cs typeface="Atkinson Hyperlegible Mono" pitchFamily="34" charset="-120"/>
              </a:rPr>
              <a:t>public static </a:t>
            </a:r>
            <a:pPr indent="0" marL="0">
              <a:buNone/>
            </a:pPr>
            <a:r>
              <a:rPr lang="en-US" sz="2100" b="1" dirty="0">
                <a:solidFill>
                  <a:srgbClr val="8A4B0F"/>
                </a:solidFill>
                <a:latin typeface="Atkinson Hyperlegible Mono" pitchFamily="34" charset="0"/>
                <a:ea typeface="Atkinson Hyperlegible Mono" pitchFamily="34" charset="-122"/>
                <a:cs typeface="Atkinson Hyperlegible Mono" pitchFamily="34" charset="-120"/>
              </a:rPr>
              <a:t>void </a:t>
            </a:r>
            <a:pPr indent="0" marL="0">
              <a:buNone/>
            </a:pPr>
            <a:r>
              <a:rPr lang="en-US" sz="2100" b="1" dirty="0">
                <a:solidFill>
                  <a:srgbClr val="0B5A4D"/>
                </a:solidFill>
                <a:latin typeface="Atkinson Hyperlegible Mono" pitchFamily="34" charset="0"/>
                <a:ea typeface="Atkinson Hyperlegible Mono" pitchFamily="34" charset="-122"/>
                <a:cs typeface="Atkinson Hyperlegible Mono" pitchFamily="34" charset="-120"/>
              </a:rPr>
              <a:t>printTotal</a:t>
            </a:r>
            <a:pPr indent="0" marL="0">
              <a:buNone/>
            </a:pPr>
            <a:r>
              <a:rPr lang="en-US" sz="2100" b="1" dirty="0">
                <a:solidFill>
                  <a:srgbClr val="1D4F9E"/>
                </a:solidFill>
                <a:latin typeface="Atkinson Hyperlegible Mono" pitchFamily="34" charset="0"/>
                <a:ea typeface="Atkinson Hyperlegible Mono" pitchFamily="34" charset="-122"/>
                <a:cs typeface="Atkinson Hyperlegible Mono" pitchFamily="34" charset="-120"/>
              </a:rPr>
              <a:t>(double price, int qty)</a:t>
            </a:r>
            <a:endParaRPr lang="en-US" sz="2100" dirty="0"/>
          </a:p>
        </p:txBody>
      </p:sp>
      <p:sp>
        <p:nvSpPr>
          <p:cNvPr id="10" name="Text 6"/>
          <p:cNvSpPr/>
          <p:nvPr/>
        </p:nvSpPr>
        <p:spPr>
          <a:xfrm>
            <a:off x="2962656" y="2514600"/>
            <a:ext cx="1280160" cy="274320"/>
          </a:xfrm>
          <a:prstGeom prst="rect">
            <a:avLst/>
          </a:prstGeom>
          <a:noFill/>
          <a:ln/>
        </p:spPr>
        <p:txBody>
          <a:bodyPr wrap="square" lIns="0" tIns="0" rIns="0" bIns="0" rtlCol="0" anchor="ctr"/>
          <a:lstStyle/>
          <a:p>
            <a:pPr algn="ctr" indent="0" marL="0">
              <a:buNone/>
            </a:pPr>
            <a:r>
              <a:rPr lang="en-US" sz="1100" b="1" spc="200" kern="0" dirty="0">
                <a:solidFill>
                  <a:srgbClr val="8A4B0F"/>
                </a:solidFill>
                <a:latin typeface="Atkinson Hyperlegible Next" pitchFamily="34" charset="0"/>
                <a:ea typeface="Atkinson Hyperlegible Next" pitchFamily="34" charset="-122"/>
                <a:cs typeface="Atkinson Hyperlegible Next" pitchFamily="34" charset="-120"/>
              </a:rPr>
              <a:t>RETURN TYPE</a:t>
            </a:r>
            <a:endParaRPr lang="en-US" sz="1100" dirty="0"/>
          </a:p>
        </p:txBody>
      </p:sp>
      <p:sp>
        <p:nvSpPr>
          <p:cNvPr id="11" name="Text 7"/>
          <p:cNvSpPr/>
          <p:nvPr/>
        </p:nvSpPr>
        <p:spPr>
          <a:xfrm>
            <a:off x="4453128" y="2514600"/>
            <a:ext cx="914400" cy="274320"/>
          </a:xfrm>
          <a:prstGeom prst="rect">
            <a:avLst/>
          </a:prstGeom>
          <a:noFill/>
          <a:ln/>
        </p:spPr>
        <p:txBody>
          <a:bodyPr wrap="square" lIns="0" tIns="0" rIns="0" bIns="0" rtlCol="0" anchor="ctr"/>
          <a:lstStyle/>
          <a:p>
            <a:pPr algn="ctr" indent="0" marL="0">
              <a:buNone/>
            </a:pPr>
            <a:r>
              <a:rPr lang="en-US" sz="1100" b="1" spc="200" kern="0" dirty="0">
                <a:solidFill>
                  <a:srgbClr val="0B5A4D"/>
                </a:solidFill>
                <a:latin typeface="Atkinson Hyperlegible Next" pitchFamily="34" charset="0"/>
                <a:ea typeface="Atkinson Hyperlegible Next" pitchFamily="34" charset="-122"/>
                <a:cs typeface="Atkinson Hyperlegible Next" pitchFamily="34" charset="-120"/>
              </a:rPr>
              <a:t>NAME</a:t>
            </a:r>
            <a:endParaRPr lang="en-US" sz="1100" dirty="0"/>
          </a:p>
        </p:txBody>
      </p:sp>
      <p:sp>
        <p:nvSpPr>
          <p:cNvPr id="12" name="Text 8"/>
          <p:cNvSpPr/>
          <p:nvPr/>
        </p:nvSpPr>
        <p:spPr>
          <a:xfrm>
            <a:off x="6949440" y="2514600"/>
            <a:ext cx="1828800" cy="274320"/>
          </a:xfrm>
          <a:prstGeom prst="rect">
            <a:avLst/>
          </a:prstGeom>
          <a:noFill/>
          <a:ln/>
        </p:spPr>
        <p:txBody>
          <a:bodyPr wrap="square" lIns="0" tIns="0" rIns="0" bIns="0" rtlCol="0" anchor="ctr"/>
          <a:lstStyle/>
          <a:p>
            <a:pPr algn="ctr" indent="0" marL="0">
              <a:buNone/>
            </a:pPr>
            <a:r>
              <a:rPr lang="en-US" sz="1100" b="1" spc="200" kern="0" dirty="0">
                <a:solidFill>
                  <a:srgbClr val="1D4F9E"/>
                </a:solidFill>
                <a:latin typeface="Atkinson Hyperlegible Next" pitchFamily="34" charset="0"/>
                <a:ea typeface="Atkinson Hyperlegible Next" pitchFamily="34" charset="-122"/>
                <a:cs typeface="Atkinson Hyperlegible Next" pitchFamily="34" charset="-120"/>
              </a:rPr>
              <a:t>PARAMETER LIST</a:t>
            </a:r>
            <a:endParaRPr lang="en-US" sz="11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3017520"/>
          <a:ext cx="11094415" cy="914400"/>
        </p:xfrm>
        <a:graphic>
          <a:graphicData uri="http://schemas.openxmlformats.org/drawingml/2006/table">
            <a:tbl>
              <a:tblPr/>
              <a:tblGrid>
                <a:gridCol w="7680960"/>
                <a:gridCol w="341345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Header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Signature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printTotal(double price, int qty)</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printTotal(double, int)</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String substring(int beginIndex, int endIndex)</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substring(int, int)</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double random()</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random()</a:t>
                      </a:r>
                      <a:endParaRPr lang="en-US" sz="15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Shape 9"/>
          <p:cNvSpPr/>
          <p:nvPr/>
        </p:nvSpPr>
        <p:spPr>
          <a:xfrm>
            <a:off x="548640" y="5257800"/>
            <a:ext cx="11094415" cy="777240"/>
          </a:xfrm>
          <a:prstGeom prst="roundRect">
            <a:avLst>
              <a:gd name="adj" fmla="val 23529"/>
            </a:avLst>
          </a:prstGeom>
          <a:solidFill>
            <a:srgbClr val="E3F0FF"/>
          </a:solidFill>
          <a:ln w="12700">
            <a:solidFill>
              <a:srgbClr val="E3F0FF"/>
            </a:solidFill>
            <a:prstDash val="solid"/>
          </a:ln>
        </p:spPr>
      </p:sp>
      <p:sp>
        <p:nvSpPr>
          <p:cNvPr id="15" name="Text 10"/>
          <p:cNvSpPr/>
          <p:nvPr/>
        </p:nvSpPr>
        <p:spPr>
          <a:xfrm>
            <a:off x="868680" y="5394960"/>
            <a:ext cx="10500055" cy="50292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Signature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 the name + the ordered list of parameter types. The return type and parameter names are left out.</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Parameters get the arguments, in order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11094415"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10545775"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void main(String[] args)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printTotal(4.5, 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void printTotal(double price, int qty)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System.out.println(price * qty);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0" name="Shape 6"/>
          <p:cNvSpPr/>
          <p:nvPr/>
        </p:nvSpPr>
        <p:spPr>
          <a:xfrm>
            <a:off x="548640" y="4251960"/>
            <a:ext cx="2377440" cy="1783080"/>
          </a:xfrm>
          <a:prstGeom prst="roundRect">
            <a:avLst>
              <a:gd name="adj" fmla="val 6154"/>
            </a:avLst>
          </a:prstGeom>
          <a:solidFill>
            <a:srgbClr val="1F2B28"/>
          </a:solidFill>
          <a:ln w="12700">
            <a:solidFill>
              <a:srgbClr val="1F2B28"/>
            </a:solidFill>
            <a:prstDash val="solid"/>
          </a:ln>
        </p:spPr>
      </p:sp>
      <p:sp>
        <p:nvSpPr>
          <p:cNvPr id="11" name="Text 7"/>
          <p:cNvSpPr/>
          <p:nvPr/>
        </p:nvSpPr>
        <p:spPr>
          <a:xfrm>
            <a:off x="822960" y="4389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663440"/>
            <a:ext cx="1828800" cy="12801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13.5</a:t>
            </a:r>
            <a:endParaRPr lang="en-US" sz="2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3154680" y="4251960"/>
          <a:ext cx="4572000" cy="914400"/>
        </p:xfrm>
        <a:graphic>
          <a:graphicData uri="http://schemas.openxmlformats.org/drawingml/2006/table">
            <a:tbl>
              <a:tblPr/>
              <a:tblGrid>
                <a:gridCol w="1188720"/>
                <a:gridCol w="1280160"/>
                <a:gridCol w="210312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Position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Argument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Parameter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1st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price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2nd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qty</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Shape 9"/>
          <p:cNvSpPr/>
          <p:nvPr/>
        </p:nvSpPr>
        <p:spPr>
          <a:xfrm>
            <a:off x="7955280" y="4251960"/>
            <a:ext cx="3685032" cy="1783080"/>
          </a:xfrm>
          <a:prstGeom prst="roundRect">
            <a:avLst>
              <a:gd name="adj" fmla="val 10256"/>
            </a:avLst>
          </a:prstGeom>
          <a:solidFill>
            <a:srgbClr val="E3F0FF"/>
          </a:solidFill>
          <a:ln w="12700">
            <a:solidFill>
              <a:srgbClr val="E3F0FF"/>
            </a:solidFill>
            <a:prstDash val="solid"/>
          </a:ln>
        </p:spPr>
      </p:sp>
      <p:sp>
        <p:nvSpPr>
          <p:cNvPr id="15" name="Text 10"/>
          <p:cNvSpPr/>
          <p:nvPr/>
        </p:nvSpPr>
        <p:spPr>
          <a:xfrm>
            <a:off x="8275320" y="4389120"/>
            <a:ext cx="3090672" cy="150876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Parameter: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 variable in the header.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Argument: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value in the call. They match by position.</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Right values, wrong order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Arguments must match the signature in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number, order, and type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Check the header, left to right.</a:t>
            </a:r>
            <a:endParaRPr lang="en-US" sz="1800" dirty="0"/>
          </a:p>
        </p:txBody>
      </p:sp>
      <p:sp>
        <p:nvSpPr>
          <p:cNvPr id="11" name="Shape 6"/>
          <p:cNvSpPr/>
          <p:nvPr/>
        </p:nvSpPr>
        <p:spPr>
          <a:xfrm>
            <a:off x="548640" y="2788920"/>
            <a:ext cx="5394960" cy="1188720"/>
          </a:xfrm>
          <a:prstGeom prst="roundRect">
            <a:avLst>
              <a:gd name="adj" fmla="val 9231"/>
            </a:avLst>
          </a:prstGeom>
          <a:solidFill>
            <a:srgbClr val="EEF3F1"/>
          </a:solidFill>
          <a:ln w="12700">
            <a:solidFill>
              <a:srgbClr val="E6E1D6"/>
            </a:solidFill>
            <a:prstDash val="solid"/>
          </a:ln>
        </p:spPr>
      </p:sp>
      <p:sp>
        <p:nvSpPr>
          <p:cNvPr id="12" name="Text 7"/>
          <p:cNvSpPr/>
          <p:nvPr/>
        </p:nvSpPr>
        <p:spPr>
          <a:xfrm>
            <a:off x="822960" y="297180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4846320" cy="502920"/>
          </a:xfrm>
          <a:prstGeom prst="rect">
            <a:avLst/>
          </a:prstGeom>
          <a:noFill/>
          <a:ln/>
        </p:spPr>
        <p:txBody>
          <a:bodyPr wrap="square" lIns="0" tIns="0" rIns="0" bIns="0" rtlCol="0" anchor="t"/>
          <a:lstStyle/>
          <a:p>
            <a:pPr indent="0" marL="0">
              <a:lnSpc>
                <a:spcPct val="115000"/>
              </a:lnSpc>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printTotal(3, 4.5);</a:t>
            </a:r>
            <a:endParaRPr lang="en-US" sz="2000" dirty="0"/>
          </a:p>
        </p:txBody>
      </p:sp>
      <p:sp>
        <p:nvSpPr>
          <p:cNvPr id="14" name="Shape 9"/>
          <p:cNvSpPr/>
          <p:nvPr/>
        </p:nvSpPr>
        <p:spPr>
          <a:xfrm>
            <a:off x="548640" y="4160520"/>
            <a:ext cx="5394960" cy="1371600"/>
          </a:xfrm>
          <a:prstGeom prst="roundRect">
            <a:avLst>
              <a:gd name="adj" fmla="val 8000"/>
            </a:avLst>
          </a:prstGeom>
          <a:solidFill>
            <a:srgbClr val="1F2B28"/>
          </a:solidFill>
          <a:ln w="12700">
            <a:solidFill>
              <a:srgbClr val="1F2B28"/>
            </a:solidFill>
            <a:prstDash val="solid"/>
          </a:ln>
        </p:spPr>
      </p:sp>
      <p:sp>
        <p:nvSpPr>
          <p:cNvPr id="15" name="Text 10"/>
          <p:cNvSpPr/>
          <p:nvPr/>
        </p:nvSpPr>
        <p:spPr>
          <a:xfrm>
            <a:off x="822960" y="429768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4617720"/>
            <a:ext cx="4937760" cy="82296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incompatible types: possible</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lossy conversion from double to int</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245352" y="2788920"/>
          <a:ext cx="5394960" cy="914400"/>
        </p:xfrm>
        <a:graphic>
          <a:graphicData uri="http://schemas.openxmlformats.org/drawingml/2006/table">
            <a:tbl>
              <a:tblPr/>
              <a:tblGrid>
                <a:gridCol w="1188720"/>
                <a:gridCol w="1920240"/>
                <a:gridCol w="2286000"/>
              </a:tblGrid>
              <a:tr h="59436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Argument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Goes to</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OK?</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price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 3 widens to 3.0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qty</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no: would lose .5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calls compile?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Use the header below. Which calls compile? For those that do, what prints?</a:t>
            </a:r>
            <a:endParaRPr lang="en-US" sz="2200" dirty="0"/>
          </a:p>
        </p:txBody>
      </p:sp>
      <p:sp>
        <p:nvSpPr>
          <p:cNvPr id="12" name="Shape 8"/>
          <p:cNvSpPr/>
          <p:nvPr/>
        </p:nvSpPr>
        <p:spPr>
          <a:xfrm>
            <a:off x="868680" y="2971800"/>
            <a:ext cx="10454335" cy="822960"/>
          </a:xfrm>
          <a:prstGeom prst="roundRect">
            <a:avLst>
              <a:gd name="adj" fmla="val 13333"/>
            </a:avLst>
          </a:prstGeom>
          <a:solidFill>
            <a:srgbClr val="EEF3F1"/>
          </a:solidFill>
          <a:ln w="12700">
            <a:solidFill>
              <a:srgbClr val="E6E1D6"/>
            </a:solidFill>
            <a:prstDash val="solid"/>
          </a:ln>
        </p:spPr>
      </p:sp>
      <p:sp>
        <p:nvSpPr>
          <p:cNvPr id="13" name="Text 9"/>
          <p:cNvSpPr/>
          <p:nvPr/>
        </p:nvSpPr>
        <p:spPr>
          <a:xfrm>
            <a:off x="1143000" y="3154680"/>
            <a:ext cx="9905695" cy="457200"/>
          </a:xfrm>
          <a:prstGeom prst="rect">
            <a:avLst/>
          </a:prstGeom>
          <a:noFill/>
          <a:ln/>
        </p:spPr>
        <p:txBody>
          <a:bodyPr wrap="square" lIns="0" tIns="0" rIns="0" bIns="0" rtlCol="0" anchor="t"/>
          <a:lstStyle/>
          <a:p>
            <a:pPr indent="0" marL="0">
              <a:lnSpc>
                <a:spcPct val="115000"/>
              </a:lnSpc>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public static void printTotal(double price, int qty)</a:t>
            </a:r>
            <a:endParaRPr lang="en-US" sz="1900" dirty="0"/>
          </a:p>
        </p:txBody>
      </p:sp>
      <p:sp>
        <p:nvSpPr>
          <p:cNvPr id="14" name="Shape 10"/>
          <p:cNvSpPr/>
          <p:nvPr/>
        </p:nvSpPr>
        <p:spPr>
          <a:xfrm>
            <a:off x="868680" y="4023360"/>
            <a:ext cx="548640" cy="548640"/>
          </a:xfrm>
          <a:prstGeom prst="roundRect">
            <a:avLst>
              <a:gd name="adj" fmla="val 16667"/>
            </a:avLst>
          </a:prstGeom>
          <a:solidFill>
            <a:srgbClr val="F2B705"/>
          </a:solidFill>
          <a:ln w="12700">
            <a:solidFill>
              <a:srgbClr val="F2B705"/>
            </a:solidFill>
            <a:prstDash val="solid"/>
          </a:ln>
        </p:spPr>
      </p:sp>
      <p:sp>
        <p:nvSpPr>
          <p:cNvPr id="15" name="Text 11"/>
          <p:cNvSpPr/>
          <p:nvPr/>
        </p:nvSpPr>
        <p:spPr>
          <a:xfrm>
            <a:off x="868680" y="402336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6" name="Text 12"/>
          <p:cNvSpPr/>
          <p:nvPr/>
        </p:nvSpPr>
        <p:spPr>
          <a:xfrm>
            <a:off x="1645920" y="4023360"/>
            <a:ext cx="434340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printTotal(2.0, 5);</a:t>
            </a:r>
            <a:endParaRPr lang="en-US" sz="2000" dirty="0"/>
          </a:p>
        </p:txBody>
      </p:sp>
      <p:sp>
        <p:nvSpPr>
          <p:cNvPr id="17" name="Shape 13"/>
          <p:cNvSpPr/>
          <p:nvPr/>
        </p:nvSpPr>
        <p:spPr>
          <a:xfrm>
            <a:off x="868680" y="4736592"/>
            <a:ext cx="548640" cy="548640"/>
          </a:xfrm>
          <a:prstGeom prst="roundRect">
            <a:avLst>
              <a:gd name="adj" fmla="val 16667"/>
            </a:avLst>
          </a:prstGeom>
          <a:solidFill>
            <a:srgbClr val="F2B705"/>
          </a:solidFill>
          <a:ln w="12700">
            <a:solidFill>
              <a:srgbClr val="F2B705"/>
            </a:solidFill>
            <a:prstDash val="solid"/>
          </a:ln>
        </p:spPr>
      </p:sp>
      <p:sp>
        <p:nvSpPr>
          <p:cNvPr id="18" name="Text 14"/>
          <p:cNvSpPr/>
          <p:nvPr/>
        </p:nvSpPr>
        <p:spPr>
          <a:xfrm>
            <a:off x="868680" y="4736592"/>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9" name="Text 15"/>
          <p:cNvSpPr/>
          <p:nvPr/>
        </p:nvSpPr>
        <p:spPr>
          <a:xfrm>
            <a:off x="1645920" y="4736592"/>
            <a:ext cx="434340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printTotal(5, 2.0);</a:t>
            </a:r>
            <a:endParaRPr lang="en-US" sz="2000" dirty="0"/>
          </a:p>
        </p:txBody>
      </p:sp>
      <p:sp>
        <p:nvSpPr>
          <p:cNvPr id="20" name="Shape 16"/>
          <p:cNvSpPr/>
          <p:nvPr/>
        </p:nvSpPr>
        <p:spPr>
          <a:xfrm>
            <a:off x="6309360" y="4023360"/>
            <a:ext cx="548640" cy="548640"/>
          </a:xfrm>
          <a:prstGeom prst="roundRect">
            <a:avLst>
              <a:gd name="adj" fmla="val 16667"/>
            </a:avLst>
          </a:prstGeom>
          <a:solidFill>
            <a:srgbClr val="F2B705"/>
          </a:solidFill>
          <a:ln w="12700">
            <a:solidFill>
              <a:srgbClr val="F2B705"/>
            </a:solidFill>
            <a:prstDash val="solid"/>
          </a:ln>
        </p:spPr>
      </p:sp>
      <p:sp>
        <p:nvSpPr>
          <p:cNvPr id="21" name="Text 17"/>
          <p:cNvSpPr/>
          <p:nvPr/>
        </p:nvSpPr>
        <p:spPr>
          <a:xfrm>
            <a:off x="6309360" y="402336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2" name="Text 18"/>
          <p:cNvSpPr/>
          <p:nvPr/>
        </p:nvSpPr>
        <p:spPr>
          <a:xfrm>
            <a:off x="7086600" y="4023360"/>
            <a:ext cx="416052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printTotal(2, 5);</a:t>
            </a:r>
            <a:endParaRPr lang="en-US" sz="2000" dirty="0"/>
          </a:p>
        </p:txBody>
      </p:sp>
      <p:sp>
        <p:nvSpPr>
          <p:cNvPr id="23" name="Shape 19"/>
          <p:cNvSpPr/>
          <p:nvPr/>
        </p:nvSpPr>
        <p:spPr>
          <a:xfrm>
            <a:off x="6309360" y="4736592"/>
            <a:ext cx="548640" cy="548640"/>
          </a:xfrm>
          <a:prstGeom prst="roundRect">
            <a:avLst>
              <a:gd name="adj" fmla="val 16667"/>
            </a:avLst>
          </a:prstGeom>
          <a:solidFill>
            <a:srgbClr val="F2B705"/>
          </a:solidFill>
          <a:ln w="12700">
            <a:solidFill>
              <a:srgbClr val="F2B705"/>
            </a:solidFill>
            <a:prstDash val="solid"/>
          </a:ln>
        </p:spPr>
      </p:sp>
      <p:sp>
        <p:nvSpPr>
          <p:cNvPr id="24" name="Text 20"/>
          <p:cNvSpPr/>
          <p:nvPr/>
        </p:nvSpPr>
        <p:spPr>
          <a:xfrm>
            <a:off x="6309360" y="4736592"/>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5" name="Text 21"/>
          <p:cNvSpPr/>
          <p:nvPr/>
        </p:nvSpPr>
        <p:spPr>
          <a:xfrm>
            <a:off x="7086600" y="4736592"/>
            <a:ext cx="416052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printTotal(2.0);</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Calls, returns, and copies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Jump in, run, come back</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6766560" cy="2971800"/>
          </a:xfrm>
          <a:prstGeom prst="roundRect">
            <a:avLst>
              <a:gd name="adj" fmla="val 3692"/>
            </a:avLst>
          </a:prstGeom>
          <a:solidFill>
            <a:srgbClr val="EEF3F1"/>
          </a:solidFill>
          <a:ln w="12700">
            <a:solidFill>
              <a:srgbClr val="E6E1D6"/>
            </a:solidFill>
            <a:prstDash val="solid"/>
          </a:ln>
        </p:spPr>
      </p:sp>
      <p:sp>
        <p:nvSpPr>
          <p:cNvPr id="9" name="Text 5"/>
          <p:cNvSpPr/>
          <p:nvPr/>
        </p:nvSpPr>
        <p:spPr>
          <a:xfrm>
            <a:off x="822960" y="1737360"/>
            <a:ext cx="6217920"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System.out.println("measuring");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total = toInches(3) + 4;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System.out.println(total);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toInches(int feet)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System.out.println("converting");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feet * 12;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548640" y="4663440"/>
            <a:ext cx="6766560" cy="1371600"/>
          </a:xfrm>
          <a:prstGeom prst="roundRect">
            <a:avLst>
              <a:gd name="adj" fmla="val 8000"/>
            </a:avLst>
          </a:prstGeom>
          <a:solidFill>
            <a:srgbClr val="1F2B28"/>
          </a:solidFill>
          <a:ln w="12700">
            <a:solidFill>
              <a:srgbClr val="1F2B28"/>
            </a:solidFill>
            <a:prstDash val="solid"/>
          </a:ln>
        </p:spPr>
      </p:sp>
      <p:sp>
        <p:nvSpPr>
          <p:cNvPr id="11" name="Text 7"/>
          <p:cNvSpPr/>
          <p:nvPr/>
        </p:nvSpPr>
        <p:spPr>
          <a:xfrm>
            <a:off x="822960"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074920"/>
            <a:ext cx="6217920" cy="868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measuring</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converting</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40</a:t>
            </a:r>
            <a:endParaRPr lang="en-US" sz="2000" dirty="0"/>
          </a:p>
        </p:txBody>
      </p:sp>
      <p:sp>
        <p:nvSpPr>
          <p:cNvPr id="13" name="Shape 9"/>
          <p:cNvSpPr/>
          <p:nvPr/>
        </p:nvSpPr>
        <p:spPr>
          <a:xfrm>
            <a:off x="7589520" y="1554480"/>
            <a:ext cx="4050792" cy="4480560"/>
          </a:xfrm>
          <a:prstGeom prst="roundRect">
            <a:avLst>
              <a:gd name="adj" fmla="val 4515"/>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863840" y="1810512"/>
            <a:ext cx="566928" cy="566928"/>
          </a:xfrm>
          <a:prstGeom prst="rect">
            <a:avLst/>
          </a:prstGeom>
        </p:spPr>
      </p:pic>
      <p:sp>
        <p:nvSpPr>
          <p:cNvPr id="15" name="Text 10"/>
          <p:cNvSpPr/>
          <p:nvPr/>
        </p:nvSpPr>
        <p:spPr>
          <a:xfrm>
            <a:off x="8641080" y="1691640"/>
            <a:ext cx="2724912" cy="42062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call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interrupts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normal order: the method's statements run first.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return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statement sends a value back and ends the method. Control returns to the point right after the call, and the value takes the call's place.</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void or non-void?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5394960" cy="3154680"/>
          </a:xfrm>
          <a:prstGeom prst="roundRect">
            <a:avLst>
              <a:gd name="adj" fmla="val 5797"/>
            </a:avLst>
          </a:prstGeom>
          <a:solidFill>
            <a:srgbClr val="FFF1DD"/>
          </a:solidFill>
          <a:ln w="12700">
            <a:solidFill>
              <a:srgbClr val="FFF1DD"/>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VOID METHOD</a:t>
            </a:r>
            <a:endParaRPr lang="en-US" sz="1050" dirty="0"/>
          </a:p>
        </p:txBody>
      </p:sp>
      <p:sp>
        <p:nvSpPr>
          <p:cNvPr id="10" name="Text 6"/>
          <p:cNvSpPr/>
          <p:nvPr/>
        </p:nvSpPr>
        <p:spPr>
          <a:xfrm>
            <a:off x="822960" y="2057400"/>
            <a:ext cx="4846320" cy="731520"/>
          </a:xfrm>
          <a:prstGeom prst="rect">
            <a:avLst/>
          </a:prstGeom>
          <a:noFill/>
          <a:ln/>
        </p:spPr>
        <p:txBody>
          <a:bodyPr wrap="square" lIns="0" tIns="0" rIns="0" bIns="0" rtlCol="0" anchor="t"/>
          <a:lstStyle/>
          <a:p>
            <a:pP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void printTotal(double price, int qty)</a:t>
            </a:r>
            <a:endParaRPr lang="en-US" sz="1400" dirty="0"/>
          </a:p>
        </p:txBody>
      </p:sp>
      <p:sp>
        <p:nvSpPr>
          <p:cNvPr id="11" name="Shape 7"/>
          <p:cNvSpPr/>
          <p:nvPr/>
        </p:nvSpPr>
        <p:spPr>
          <a:xfrm>
            <a:off x="822960" y="2788920"/>
            <a:ext cx="4846320" cy="914400"/>
          </a:xfrm>
          <a:prstGeom prst="roundRect">
            <a:avLst>
              <a:gd name="adj" fmla="val 10000"/>
            </a:avLst>
          </a:prstGeom>
          <a:solidFill>
            <a:srgbClr val="FFFFFF"/>
          </a:solidFill>
          <a:ln w="12700">
            <a:solidFill>
              <a:srgbClr val="FFFFFF"/>
            </a:solidFill>
            <a:prstDash val="solid"/>
          </a:ln>
        </p:spPr>
      </p:sp>
      <p:sp>
        <p:nvSpPr>
          <p:cNvPr id="12" name="Text 8"/>
          <p:cNvSpPr/>
          <p:nvPr/>
        </p:nvSpPr>
        <p:spPr>
          <a:xfrm>
            <a:off x="1005840" y="2788920"/>
            <a:ext cx="4572000" cy="91440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printTotal(4.5, 3);</a:t>
            </a:r>
            <a:endParaRPr lang="en-US" sz="1500" dirty="0"/>
          </a:p>
        </p:txBody>
      </p:sp>
      <p:sp>
        <p:nvSpPr>
          <p:cNvPr id="13" name="Text 9"/>
          <p:cNvSpPr/>
          <p:nvPr/>
        </p:nvSpPr>
        <p:spPr>
          <a:xfrm>
            <a:off x="822960" y="3840480"/>
            <a:ext cx="4846320" cy="7315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Nothing comes back. The call stands alone as a statement.</a:t>
            </a:r>
            <a:endParaRPr lang="en-US" sz="1600" dirty="0"/>
          </a:p>
        </p:txBody>
      </p:sp>
      <p:sp>
        <p:nvSpPr>
          <p:cNvPr id="14" name="Shape 10"/>
          <p:cNvSpPr/>
          <p:nvPr/>
        </p:nvSpPr>
        <p:spPr>
          <a:xfrm>
            <a:off x="6245352" y="1554480"/>
            <a:ext cx="5394960" cy="3154680"/>
          </a:xfrm>
          <a:prstGeom prst="roundRect">
            <a:avLst>
              <a:gd name="adj" fmla="val 5797"/>
            </a:avLst>
          </a:prstGeom>
          <a:solidFill>
            <a:srgbClr val="DDF5EE"/>
          </a:solidFill>
          <a:ln w="12700">
            <a:solidFill>
              <a:srgbClr val="DDF5EE"/>
            </a:solidFill>
            <a:prstDash val="solid"/>
          </a:ln>
        </p:spPr>
      </p:sp>
      <p:sp>
        <p:nvSpPr>
          <p:cNvPr id="15" name="Text 11"/>
          <p:cNvSpPr/>
          <p:nvPr/>
        </p:nvSpPr>
        <p:spPr>
          <a:xfrm>
            <a:off x="6519672" y="173736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NON-VOID METHOD</a:t>
            </a:r>
            <a:endParaRPr lang="en-US" sz="1050" dirty="0"/>
          </a:p>
        </p:txBody>
      </p:sp>
      <p:sp>
        <p:nvSpPr>
          <p:cNvPr id="16" name="Text 12"/>
          <p:cNvSpPr/>
          <p:nvPr/>
        </p:nvSpPr>
        <p:spPr>
          <a:xfrm>
            <a:off x="6519672" y="2057400"/>
            <a:ext cx="4846320" cy="731520"/>
          </a:xfrm>
          <a:prstGeom prst="rect">
            <a:avLst/>
          </a:prstGeom>
          <a:noFill/>
          <a:ln/>
        </p:spPr>
        <p:txBody>
          <a:bodyPr wrap="square" lIns="0" tIns="0" rIns="0" bIns="0" rtlCol="0" anchor="t"/>
          <a:lstStyle/>
          <a:p>
            <a:pP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int toInches(int feet)</a:t>
            </a:r>
            <a:endParaRPr lang="en-US" sz="1400" dirty="0"/>
          </a:p>
        </p:txBody>
      </p:sp>
      <p:sp>
        <p:nvSpPr>
          <p:cNvPr id="17" name="Shape 13"/>
          <p:cNvSpPr/>
          <p:nvPr/>
        </p:nvSpPr>
        <p:spPr>
          <a:xfrm>
            <a:off x="6519672" y="2788920"/>
            <a:ext cx="4846320" cy="914400"/>
          </a:xfrm>
          <a:prstGeom prst="roundRect">
            <a:avLst>
              <a:gd name="adj" fmla="val 10000"/>
            </a:avLst>
          </a:prstGeom>
          <a:solidFill>
            <a:srgbClr val="FFFFFF"/>
          </a:solidFill>
          <a:ln w="12700">
            <a:solidFill>
              <a:srgbClr val="FFFFFF"/>
            </a:solidFill>
            <a:prstDash val="solid"/>
          </a:ln>
        </p:spPr>
      </p:sp>
      <p:sp>
        <p:nvSpPr>
          <p:cNvPr id="18" name="Text 14"/>
          <p:cNvSpPr/>
          <p:nvPr/>
        </p:nvSpPr>
        <p:spPr>
          <a:xfrm>
            <a:off x="6702552" y="2788920"/>
            <a:ext cx="4572000" cy="91440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inches = toInches(2);</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System.out.println(toInches(2) + 1);</a:t>
            </a:r>
            <a:endParaRPr lang="en-US" sz="1500" dirty="0"/>
          </a:p>
        </p:txBody>
      </p:sp>
      <p:sp>
        <p:nvSpPr>
          <p:cNvPr id="19" name="Text 15"/>
          <p:cNvSpPr/>
          <p:nvPr/>
        </p:nvSpPr>
        <p:spPr>
          <a:xfrm>
            <a:off x="6519672" y="3840480"/>
            <a:ext cx="4846320" cy="7315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 int comes back. Store it, or use it in an expression.</a:t>
            </a:r>
            <a:endParaRPr lang="en-US" sz="1600" dirty="0"/>
          </a:p>
        </p:txBody>
      </p:sp>
      <p:sp>
        <p:nvSpPr>
          <p:cNvPr id="20" name="Shape 16"/>
          <p:cNvSpPr/>
          <p:nvPr/>
        </p:nvSpPr>
        <p:spPr>
          <a:xfrm>
            <a:off x="548640" y="4892040"/>
            <a:ext cx="11094415" cy="1143000"/>
          </a:xfrm>
          <a:prstGeom prst="roundRect">
            <a:avLst>
              <a:gd name="adj" fmla="val 16000"/>
            </a:avLst>
          </a:prstGeom>
          <a:solidFill>
            <a:srgbClr val="FFF1DD"/>
          </a:solidFill>
          <a:ln w="12700">
            <a:solidFill>
              <a:srgbClr val="FFF1DD"/>
            </a:solidFill>
            <a:prstDash val="solid"/>
          </a:ln>
        </p:spPr>
      </p:sp>
      <p:pic>
        <p:nvPicPr>
          <p:cNvPr id="21"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148072"/>
            <a:ext cx="566928" cy="566928"/>
          </a:xfrm>
          <a:prstGeom prst="rect">
            <a:avLst/>
          </a:prstGeom>
        </p:spPr>
      </p:pic>
      <p:sp>
        <p:nvSpPr>
          <p:cNvPr id="22" name="Text 17"/>
          <p:cNvSpPr/>
          <p:nvPr/>
        </p:nvSpPr>
        <p:spPr>
          <a:xfrm>
            <a:off x="1600200" y="5029200"/>
            <a:ext cx="9768535" cy="86868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double t = printTotal(4.5, 3);</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does not compile: void cannot be converted to double.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toInches(5);</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compiles, but its answer is thrown away.</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method gets a copy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6400800" cy="2971800"/>
          </a:xfrm>
          <a:prstGeom prst="roundRect">
            <a:avLst>
              <a:gd name="adj" fmla="val 3692"/>
            </a:avLst>
          </a:prstGeom>
          <a:solidFill>
            <a:srgbClr val="EEF3F1"/>
          </a:solidFill>
          <a:ln w="12700">
            <a:solidFill>
              <a:srgbClr val="E6E1D6"/>
            </a:solidFill>
            <a:prstDash val="solid"/>
          </a:ln>
        </p:spPr>
      </p:sp>
      <p:sp>
        <p:nvSpPr>
          <p:cNvPr id="9" name="Text 5"/>
          <p:cNvSpPr/>
          <p:nvPr/>
        </p:nvSpPr>
        <p:spPr>
          <a:xfrm>
            <a:off x="822960" y="1737360"/>
            <a:ext cx="5852160"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count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addOne(count);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System.out.println(count);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addOne(int 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 = n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548640" y="4663440"/>
            <a:ext cx="6400800" cy="1371600"/>
          </a:xfrm>
          <a:prstGeom prst="roundRect">
            <a:avLst>
              <a:gd name="adj" fmla="val 8000"/>
            </a:avLst>
          </a:prstGeom>
          <a:solidFill>
            <a:srgbClr val="1F2B28"/>
          </a:solidFill>
          <a:ln w="12700">
            <a:solidFill>
              <a:srgbClr val="1F2B28"/>
            </a:solidFill>
            <a:prstDash val="solid"/>
          </a:ln>
        </p:spPr>
      </p:sp>
      <p:sp>
        <p:nvSpPr>
          <p:cNvPr id="11" name="Text 7"/>
          <p:cNvSpPr/>
          <p:nvPr/>
        </p:nvSpPr>
        <p:spPr>
          <a:xfrm>
            <a:off x="822960"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074920"/>
            <a:ext cx="5852160" cy="868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7223760" y="1554480"/>
          <a:ext cx="4416552" cy="914400"/>
        </p:xfrm>
        <a:graphic>
          <a:graphicData uri="http://schemas.openxmlformats.org/drawingml/2006/table">
            <a:tbl>
              <a:tblPr/>
              <a:tblGrid>
                <a:gridCol w="1828800"/>
                <a:gridCol w="1097280"/>
                <a:gridCol w="1490472"/>
              </a:tblGrid>
              <a:tr h="54864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Step</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count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n</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call starts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 (copy)</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 = n + 1</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6</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back in main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gone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Shape 9"/>
          <p:cNvSpPr/>
          <p:nvPr/>
        </p:nvSpPr>
        <p:spPr>
          <a:xfrm>
            <a:off x="7223760" y="3977640"/>
            <a:ext cx="4416552" cy="2057400"/>
          </a:xfrm>
          <a:prstGeom prst="roundRect">
            <a:avLst>
              <a:gd name="adj" fmla="val 8889"/>
            </a:avLst>
          </a:prstGeom>
          <a:solidFill>
            <a:srgbClr val="E3F0FF"/>
          </a:solidFill>
          <a:ln w="12700">
            <a:solidFill>
              <a:srgbClr val="E3F0FF"/>
            </a:solidFill>
            <a:prstDash val="solid"/>
          </a:ln>
        </p:spPr>
      </p:sp>
      <p:sp>
        <p:nvSpPr>
          <p:cNvPr id="15" name="Text 10"/>
          <p:cNvSpPr/>
          <p:nvPr/>
        </p:nvSpPr>
        <p:spPr>
          <a:xfrm>
            <a:off x="7543800" y="4114800"/>
            <a:ext cx="3822192" cy="178308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Call by value: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each parameter starts as a copy of its argument. Changing the copy never changes the caller's variable.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Overloaded methods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name, different signatures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722376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67512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int area(int side)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side * side;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int area(int width, int height)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width * height;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0" name="Shape 6"/>
          <p:cNvSpPr/>
          <p:nvPr/>
        </p:nvSpPr>
        <p:spPr>
          <a:xfrm>
            <a:off x="548640" y="4251960"/>
            <a:ext cx="4937760" cy="1783080"/>
          </a:xfrm>
          <a:prstGeom prst="roundRect">
            <a:avLst>
              <a:gd name="adj" fmla="val 6154"/>
            </a:avLst>
          </a:prstGeom>
          <a:solidFill>
            <a:srgbClr val="EEF3F1"/>
          </a:solidFill>
          <a:ln w="12700">
            <a:solidFill>
              <a:srgbClr val="E6E1D6"/>
            </a:solidFill>
            <a:prstDash val="solid"/>
          </a:ln>
        </p:spPr>
      </p:sp>
      <p:sp>
        <p:nvSpPr>
          <p:cNvPr id="11" name="Text 7"/>
          <p:cNvSpPr/>
          <p:nvPr/>
        </p:nvSpPr>
        <p:spPr>
          <a:xfrm>
            <a:off x="822960" y="4434840"/>
            <a:ext cx="4389120" cy="1417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System.out.println(area(4));</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System.out.println(area(4, 5));</a:t>
            </a:r>
            <a:endParaRPr lang="en-US" sz="1600" dirty="0"/>
          </a:p>
        </p:txBody>
      </p:sp>
      <p:sp>
        <p:nvSpPr>
          <p:cNvPr id="12" name="Shape 8"/>
          <p:cNvSpPr/>
          <p:nvPr/>
        </p:nvSpPr>
        <p:spPr>
          <a:xfrm>
            <a:off x="5715000" y="4251960"/>
            <a:ext cx="2057400" cy="1783080"/>
          </a:xfrm>
          <a:prstGeom prst="roundRect">
            <a:avLst>
              <a:gd name="adj" fmla="val 6154"/>
            </a:avLst>
          </a:prstGeom>
          <a:solidFill>
            <a:srgbClr val="1F2B28"/>
          </a:solidFill>
          <a:ln w="12700">
            <a:solidFill>
              <a:srgbClr val="1F2B28"/>
            </a:solidFill>
            <a:prstDash val="solid"/>
          </a:ln>
        </p:spPr>
      </p:sp>
      <p:sp>
        <p:nvSpPr>
          <p:cNvPr id="13" name="Text 9"/>
          <p:cNvSpPr/>
          <p:nvPr/>
        </p:nvSpPr>
        <p:spPr>
          <a:xfrm>
            <a:off x="5989320" y="4389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4" name="Text 10"/>
          <p:cNvSpPr/>
          <p:nvPr/>
        </p:nvSpPr>
        <p:spPr>
          <a:xfrm>
            <a:off x="5989320" y="4663440"/>
            <a:ext cx="1508760" cy="12801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16</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p:txBody>
      </p:sp>
      <p:sp>
        <p:nvSpPr>
          <p:cNvPr id="15" name="Shape 11"/>
          <p:cNvSpPr/>
          <p:nvPr/>
        </p:nvSpPr>
        <p:spPr>
          <a:xfrm>
            <a:off x="8046720" y="1554480"/>
            <a:ext cx="3593592" cy="2514600"/>
          </a:xfrm>
          <a:prstGeom prst="roundRect">
            <a:avLst>
              <a:gd name="adj" fmla="val 7273"/>
            </a:avLst>
          </a:prstGeom>
          <a:solidFill>
            <a:srgbClr val="E3F0FF"/>
          </a:solidFill>
          <a:ln w="12700">
            <a:solidFill>
              <a:srgbClr val="E3F0FF"/>
            </a:solidFill>
            <a:prstDash val="solid"/>
          </a:ln>
        </p:spPr>
      </p:sp>
      <p:sp>
        <p:nvSpPr>
          <p:cNvPr id="16" name="Text 12"/>
          <p:cNvSpPr/>
          <p:nvPr/>
        </p:nvSpPr>
        <p:spPr>
          <a:xfrm>
            <a:off x="8366760" y="1691640"/>
            <a:ext cx="2999232" cy="2240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Methods are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overloaded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when they share a name but have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different signatures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arguments decide which one runs.</a:t>
            </a:r>
            <a:endParaRPr lang="en-US" sz="1700" dirty="0"/>
          </a:p>
        </p:txBody>
      </p:sp>
      <p:sp>
        <p:nvSpPr>
          <p:cNvPr id="17" name="Shape 13"/>
          <p:cNvSpPr/>
          <p:nvPr/>
        </p:nvSpPr>
        <p:spPr>
          <a:xfrm>
            <a:off x="8046720" y="4251960"/>
            <a:ext cx="3593592" cy="1783080"/>
          </a:xfrm>
          <a:prstGeom prst="roundRect">
            <a:avLst>
              <a:gd name="adj" fmla="val 10256"/>
            </a:avLst>
          </a:prstGeom>
          <a:solidFill>
            <a:srgbClr val="FFF1DD"/>
          </a:solidFill>
          <a:ln w="12700">
            <a:solidFill>
              <a:srgbClr val="FFF1DD"/>
            </a:solidFill>
            <a:prstDash val="solid"/>
          </a:ln>
        </p:spPr>
      </p:sp>
      <p:sp>
        <p:nvSpPr>
          <p:cNvPr id="18" name="Text 14"/>
          <p:cNvSpPr/>
          <p:nvPr/>
        </p:nvSpPr>
        <p:spPr>
          <a:xfrm>
            <a:off x="8366760" y="4389120"/>
            <a:ext cx="2999232" cy="15087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Adding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double area(int length)</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fails: its signature is area(int) again. "method area(int) is already defined."</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show runs?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version does each call run? Write "none" if it does not compile.</a:t>
            </a:r>
            <a:endParaRPr lang="en-US" sz="2200" dirty="0"/>
          </a:p>
        </p:txBody>
      </p:sp>
      <p:sp>
        <p:nvSpPr>
          <p:cNvPr id="12" name="Shape 8"/>
          <p:cNvSpPr/>
          <p:nvPr/>
        </p:nvSpPr>
        <p:spPr>
          <a:xfrm>
            <a:off x="868680" y="2971800"/>
            <a:ext cx="6309360" cy="1737360"/>
          </a:xfrm>
          <a:prstGeom prst="roundRect">
            <a:avLst>
              <a:gd name="adj" fmla="val 6316"/>
            </a:avLst>
          </a:prstGeom>
          <a:solidFill>
            <a:srgbClr val="EEF3F1"/>
          </a:solidFill>
          <a:ln w="12700">
            <a:solidFill>
              <a:srgbClr val="E6E1D6"/>
            </a:solidFill>
            <a:prstDash val="solid"/>
          </a:ln>
        </p:spPr>
      </p:sp>
      <p:sp>
        <p:nvSpPr>
          <p:cNvPr id="13" name="Text 9"/>
          <p:cNvSpPr/>
          <p:nvPr/>
        </p:nvSpPr>
        <p:spPr>
          <a:xfrm>
            <a:off x="1143000" y="3154680"/>
            <a:ext cx="57607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THREE VERSIONS</a:t>
            </a:r>
            <a:endParaRPr lang="en-US" sz="1050" dirty="0"/>
          </a:p>
        </p:txBody>
      </p:sp>
      <p:sp>
        <p:nvSpPr>
          <p:cNvPr id="14" name="Text 10"/>
          <p:cNvSpPr/>
          <p:nvPr/>
        </p:nvSpPr>
        <p:spPr>
          <a:xfrm>
            <a:off x="1143000" y="3474720"/>
            <a:ext cx="576072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show(int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show(double 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show(int n, double d)</a:t>
            </a:r>
            <a:endParaRPr lang="en-US" sz="1500" dirty="0"/>
          </a:p>
        </p:txBody>
      </p:sp>
      <p:sp>
        <p:nvSpPr>
          <p:cNvPr id="15" name="Shape 11"/>
          <p:cNvSpPr/>
          <p:nvPr/>
        </p:nvSpPr>
        <p:spPr>
          <a:xfrm>
            <a:off x="7498080" y="2971800"/>
            <a:ext cx="548640" cy="548640"/>
          </a:xfrm>
          <a:prstGeom prst="roundRect">
            <a:avLst>
              <a:gd name="adj" fmla="val 16667"/>
            </a:avLst>
          </a:prstGeom>
          <a:solidFill>
            <a:srgbClr val="F2B705"/>
          </a:solidFill>
          <a:ln w="12700">
            <a:solidFill>
              <a:srgbClr val="F2B705"/>
            </a:solidFill>
            <a:prstDash val="solid"/>
          </a:ln>
        </p:spPr>
      </p:sp>
      <p:sp>
        <p:nvSpPr>
          <p:cNvPr id="16" name="Text 12"/>
          <p:cNvSpPr/>
          <p:nvPr/>
        </p:nvSpPr>
        <p:spPr>
          <a:xfrm>
            <a:off x="7498080" y="29718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7" name="Text 13"/>
          <p:cNvSpPr/>
          <p:nvPr/>
        </p:nvSpPr>
        <p:spPr>
          <a:xfrm>
            <a:off x="8275320" y="2971800"/>
            <a:ext cx="30632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show(3);</a:t>
            </a:r>
            <a:endParaRPr lang="en-US" sz="2000" dirty="0"/>
          </a:p>
        </p:txBody>
      </p:sp>
      <p:sp>
        <p:nvSpPr>
          <p:cNvPr id="18" name="Shape 14"/>
          <p:cNvSpPr/>
          <p:nvPr/>
        </p:nvSpPr>
        <p:spPr>
          <a:xfrm>
            <a:off x="7498080" y="3685032"/>
            <a:ext cx="548640" cy="548640"/>
          </a:xfrm>
          <a:prstGeom prst="roundRect">
            <a:avLst>
              <a:gd name="adj" fmla="val 16667"/>
            </a:avLst>
          </a:prstGeom>
          <a:solidFill>
            <a:srgbClr val="F2B705"/>
          </a:solidFill>
          <a:ln w="12700">
            <a:solidFill>
              <a:srgbClr val="F2B705"/>
            </a:solidFill>
            <a:prstDash val="solid"/>
          </a:ln>
        </p:spPr>
      </p:sp>
      <p:sp>
        <p:nvSpPr>
          <p:cNvPr id="19" name="Text 15"/>
          <p:cNvSpPr/>
          <p:nvPr/>
        </p:nvSpPr>
        <p:spPr>
          <a:xfrm>
            <a:off x="7498080" y="3685032"/>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20" name="Text 16"/>
          <p:cNvSpPr/>
          <p:nvPr/>
        </p:nvSpPr>
        <p:spPr>
          <a:xfrm>
            <a:off x="8275320" y="3685032"/>
            <a:ext cx="30632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show(3.0);</a:t>
            </a:r>
            <a:endParaRPr lang="en-US" sz="2000" dirty="0"/>
          </a:p>
        </p:txBody>
      </p:sp>
      <p:sp>
        <p:nvSpPr>
          <p:cNvPr id="21" name="Shape 17"/>
          <p:cNvSpPr/>
          <p:nvPr/>
        </p:nvSpPr>
        <p:spPr>
          <a:xfrm>
            <a:off x="7498080" y="4398264"/>
            <a:ext cx="548640" cy="548640"/>
          </a:xfrm>
          <a:prstGeom prst="roundRect">
            <a:avLst>
              <a:gd name="adj" fmla="val 16667"/>
            </a:avLst>
          </a:prstGeom>
          <a:solidFill>
            <a:srgbClr val="F2B705"/>
          </a:solidFill>
          <a:ln w="12700">
            <a:solidFill>
              <a:srgbClr val="F2B705"/>
            </a:solidFill>
            <a:prstDash val="solid"/>
          </a:ln>
        </p:spPr>
      </p:sp>
      <p:sp>
        <p:nvSpPr>
          <p:cNvPr id="22" name="Text 18"/>
          <p:cNvSpPr/>
          <p:nvPr/>
        </p:nvSpPr>
        <p:spPr>
          <a:xfrm>
            <a:off x="7498080" y="4398264"/>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3" name="Text 19"/>
          <p:cNvSpPr/>
          <p:nvPr/>
        </p:nvSpPr>
        <p:spPr>
          <a:xfrm>
            <a:off x="8275320" y="4398264"/>
            <a:ext cx="30632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show(3, 4);</a:t>
            </a:r>
            <a:endParaRPr lang="en-US" sz="2000" dirty="0"/>
          </a:p>
        </p:txBody>
      </p:sp>
      <p:sp>
        <p:nvSpPr>
          <p:cNvPr id="24" name="Shape 20"/>
          <p:cNvSpPr/>
          <p:nvPr/>
        </p:nvSpPr>
        <p:spPr>
          <a:xfrm>
            <a:off x="7498080" y="5111496"/>
            <a:ext cx="548640" cy="548640"/>
          </a:xfrm>
          <a:prstGeom prst="roundRect">
            <a:avLst>
              <a:gd name="adj" fmla="val 16667"/>
            </a:avLst>
          </a:prstGeom>
          <a:solidFill>
            <a:srgbClr val="F2B705"/>
          </a:solidFill>
          <a:ln w="12700">
            <a:solidFill>
              <a:srgbClr val="F2B705"/>
            </a:solidFill>
            <a:prstDash val="solid"/>
          </a:ln>
        </p:spPr>
      </p:sp>
      <p:sp>
        <p:nvSpPr>
          <p:cNvPr id="25" name="Text 21"/>
          <p:cNvSpPr/>
          <p:nvPr/>
        </p:nvSpPr>
        <p:spPr>
          <a:xfrm>
            <a:off x="7498080" y="5111496"/>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6" name="Text 22"/>
          <p:cNvSpPr/>
          <p:nvPr/>
        </p:nvSpPr>
        <p:spPr>
          <a:xfrm>
            <a:off x="8275320" y="5111496"/>
            <a:ext cx="30632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show(3.0, 4);</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Method</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named block of code that runs only when it is called.</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Parameter</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variable in the header that receives a value.</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Argument</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value passed in when the method is called.</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Signature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name plus the ordered list of parameter types.</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void / return</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void gives nothing back; return sends a value back.</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Overloaded</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Same name, different signatures.</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 this header out loud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1.9 Method Signatures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5486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Tell your partner everything this header says:</a:t>
            </a:r>
            <a:endParaRPr lang="en-US" sz="2400" dirty="0"/>
          </a:p>
        </p:txBody>
      </p:sp>
      <p:sp>
        <p:nvSpPr>
          <p:cNvPr id="11" name="Text 6"/>
          <p:cNvSpPr/>
          <p:nvPr/>
        </p:nvSpPr>
        <p:spPr>
          <a:xfrm>
            <a:off x="1783080" y="2468880"/>
            <a:ext cx="9418320" cy="548640"/>
          </a:xfrm>
          <a:prstGeom prst="rect">
            <a:avLst/>
          </a:prstGeom>
          <a:noFill/>
          <a:ln/>
        </p:spPr>
        <p:txBody>
          <a:bodyPr wrap="square" lIns="0" tIns="0" rIns="0" bIns="0" rtlCol="0" anchor="ctr"/>
          <a:lstStyle/>
          <a:p>
            <a:pPr indent="0" marL="0">
              <a:buNone/>
            </a:pPr>
            <a:r>
              <a:rPr lang="en-US" sz="1800" b="1" dirty="0">
                <a:solidFill>
                  <a:srgbClr val="0B5A4D"/>
                </a:solidFill>
                <a:latin typeface="Atkinson Hyperlegible Mono" pitchFamily="34" charset="0"/>
                <a:ea typeface="Atkinson Hyperlegible Mono" pitchFamily="34" charset="-122"/>
                <a:cs typeface="Atkinson Hyperlegible Mono" pitchFamily="34" charset="-120"/>
              </a:rPr>
              <a:t>public static String initials(String first, String last)</a:t>
            </a:r>
            <a:endParaRPr lang="en-US" sz="1800" dirty="0"/>
          </a:p>
        </p:txBody>
      </p:sp>
      <p:sp>
        <p:nvSpPr>
          <p:cNvPr id="12" name="Text 7"/>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3" name="Shape 8"/>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4" name="Text 9"/>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It returns a ______, it needs ______, and its signature is ______.</a:t>
            </a:r>
            <a:endParaRPr lang="en-US" sz="2100" dirty="0"/>
          </a:p>
        </p:txBody>
      </p:sp>
      <p:sp>
        <p:nvSpPr>
          <p:cNvPr id="15" name="Text 10"/>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Read the Header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1.9: Method Signatures</dc:title>
  <dc:subject>PptxGenJS Presentation</dc:subject>
  <dc:creator>Hopper</dc:creator>
  <cp:lastModifiedBy>Hopper</cp:lastModifiedBy>
  <cp:revision>1</cp:revision>
  <dcterms:created xsi:type="dcterms:W3CDTF">2026-10-16T21:38:10Z</dcterms:created>
  <dcterms:modified xsi:type="dcterms:W3CDTF">2026-10-16T21:38:10Z</dcterms:modified>
</cp:coreProperties>
</file>