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notesMasterIdLst>
    <p:notesMasterId r:id="rId2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notesMaster" Target="notesMasters/notesMaster1.xml"/><Relationship Id="rId25" Type="http://schemas.openxmlformats.org/officeDocument/2006/relationships/presProps" Target="presProps.xml"/><Relationship Id="rId26" Type="http://schemas.openxmlformats.org/officeDocument/2006/relationships/viewProps" Target="viewProps.xml"/><Relationship Id="rId27" Type="http://schemas.openxmlformats.org/officeDocument/2006/relationships/theme" Target="theme/theme1.xml"/><Relationship Id="rId2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Topic 1.8 is about the parts of a program written for people: comments. Students learn the three kinds of Java comments, that the compiler ignores all of them, how Javadoc comments become the API documentation they read in Topic 1.7, and two kinds of promises written in comments: preconditions and postconditions. Method headers on some slides show public and static; tell students to read past those words for now. Calls like Math.pow(5.0, 2.0) appear because the documentation describes them; the full rules for calls come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students 2 minutes. They can say exactly what it prints (135) but not why: is 45 minutes, dollars, or points? Why times 3? The code tells you what the computer does, but not why. Collect guesses, then reveal the commented version on slide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goals aloud. Goal 3 connects back to Topic 1.7: the API documentation students read was written as comments inside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Code says what the computer does. Comments say why.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warm-up program with comments added. Now the 45 and the 3 make sense. Stress the rule: the compiler throws comments away before translating, so the output is still 135. Comments are written for the original programmer (you, later) and for other programmers.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Line 2 is a valid println statement, but it sits after //, so it never runs. Programmers comment out a line to switch it off without deleting it. What matters is where text is, not what it looks like: valid Java inside a comment is still just a comment. laps goes 5, then 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kinds of comment, and the one rule that matters for each: where it ends.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single-line comment starts at // and ends at the end of the line. Code before // on the same line still runs; that is an end-of-line comment. Point at line 3: 4 times 2.5 looks like math but it is a note. Output 10.0: a double times an int is a double.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block comment starts with /* and ends with the next */, however many lines later. The end of a line does not end it. The stars at the start of middle lines in many programs are decoration. A block comment can also switch off several lines at once. Output 65.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Left: the note came first and the declaration after it, so int books = 40; is part of the comment. books is never declared, so line 4 fails. Fix: code first, note after. Right: the */ is missing, so the comment swallows main and the rest of the file. Whenever you type /*, type */ right away. Wording can vary between Java versions.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5. The block comment opens on line 2 and closes in the middle of line 3, so score += 10 and score *= 2 never run, but score -= 3 after the */ does. Line 4 is commented out. 8 - 3 is 5. Students who get 8 treated all of line 3 as a comment; 33 means they ran the block; 0 means they ran line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do API documentation pages come from? From comments inside the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Javadoc comment starts with slash and two stars. It sits directly above a class or a method. The compiler ignores it like any comment, but the javadoc tool that comes with Java reads every /** */ comment and builds the documentation pages, like the String page from Topic 1.7. This sketch is simplified and is for reading, not running. The // comment inside the method is a note for whoever maintains String, so it is not on the page. Read past public for now.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@param line names one value the method needs and says what it is: a is the base, b is the exponent. @return says what comes back. That is how students knew in Topic 1.7 that the first value of pow is the base. Math.pow(5.0, 2.0) is 5 squared, 25.0.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C only. The javadoc tool collects comments that start with /** and sit directly above a class or method. A and B are ordinary comments, so they are not collected. All three are ignored by the compiler, which is a different question. Common slip: B looks almost the same as C but has one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Comments can also state a deal: what you must make true before, and what the code promises after.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Recipe analogy: "start with the oven at 200 degrees" is a precondition; the recipe does not check the oven. "Makes 12 rolls" is a postcondition. A precondition must be true just before the method or code runs; the method is not expected to check it. A postcondition is always true after it runs, as long as the precondition held, and it describes what is returned or the current values of an object's attributes.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(int) (x + 0.5) rounding trick from Topic 1.5 has a precondition: x is not negative. With 6.8 it works: 7.3 cast to int is 7. With -6.8 it adds to -6.3, and the cast drops the decimal, giving -6. The nearest whole number is -7. The code did not stop or warn; it ran every step and printed a wrong answer. The comment was the only warning.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expect code to check its own inputs. A precondition means the opposite: the code assumes it is true and goes ahead. Here count is 0, so total / count divides by zero and the program crashes with an exception at run time. It compiled fine, because the compiler never reads the comment. Before running code with a precondition, check the values yourself.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(1) dollars is 4 and left is 37; the postcondition holds, since 37 is between 0 and 99. (2) cents is not negative. (3) With -437, Java gives dollars -4 and left -37 (verified by running it). left is not between 0 and 99, but the code is not wrong: the precondition was broken, so the postcondition was never promised.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Quick check: point to a card and ask for an example from today.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Pairs explain using the sentence starter; cold-call two pairs. Listen for: a precondition is what must be true before (the caller's job, never checked by the code); a postcondition is what is guaranteed after (the result). Then hand out the Notes for People puzzle worksheet.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slideLayout" Target="../slideLayouts/slideLayout1.xml"/><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slideLayout" Target="../slideLayouts/slideLayout1.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slideLayout" Target="../slideLayouts/slideLayout1.xml"/><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DDF5EE"/>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2-1.png">    </p:cNvPr>
          <p:cNvPicPr>
            <a:picLocks noChangeAspect="1"/>
          </p:cNvPicPr>
          <p:nvPr/>
        </p:nvPicPr>
        <p:blipFill>
          <a:blip r:embed="rId1"/>
          <a:stretch>
            <a:fillRect/>
          </a:stretch>
        </p:blipFill>
        <p:spPr>
          <a:xfrm>
            <a:off x="548640" y="457200"/>
            <a:ext cx="1463040" cy="365760"/>
          </a:xfrm>
          <a:prstGeom prst="rect">
            <a:avLst/>
          </a:prstGeom>
        </p:spPr>
      </p:pic>
      <p:sp>
        <p:nvSpPr>
          <p:cNvPr id="3" name="Text 0"/>
          <p:cNvSpPr/>
          <p:nvPr/>
        </p:nvSpPr>
        <p:spPr>
          <a:xfrm>
            <a:off x="548640" y="2011680"/>
            <a:ext cx="7315200" cy="320040"/>
          </a:xfrm>
          <a:prstGeom prst="rect">
            <a:avLst/>
          </a:prstGeom>
          <a:noFill/>
          <a:ln/>
        </p:spPr>
        <p:txBody>
          <a:bodyPr wrap="square" lIns="0" tIns="0" rIns="0" bIns="0" rtlCol="0" anchor="ctr"/>
          <a:lstStyle/>
          <a:p>
            <a:pPr indent="0" marL="0">
              <a:buNone/>
            </a:pPr>
            <a:r>
              <a:rPr lang="en-US" sz="1200" b="1" spc="300" kern="0" dirty="0">
                <a:solidFill>
                  <a:srgbClr val="0B5A4D"/>
                </a:solidFill>
                <a:latin typeface="Atkinson Hyperlegible Next" pitchFamily="34" charset="0"/>
                <a:ea typeface="Atkinson Hyperlegible Next" pitchFamily="34" charset="-122"/>
                <a:cs typeface="Atkinson Hyperlegible Next" pitchFamily="34" charset="-120"/>
              </a:rPr>
              <a:t>AP CSA  ·  UNIT 1  ·  TOPIC 1.8</a:t>
            </a:r>
            <a:endParaRPr lang="en-US" sz="1200" dirty="0"/>
          </a:p>
        </p:txBody>
      </p:sp>
      <p:sp>
        <p:nvSpPr>
          <p:cNvPr id="4" name="Text 1"/>
          <p:cNvSpPr/>
          <p:nvPr/>
        </p:nvSpPr>
        <p:spPr>
          <a:xfrm>
            <a:off x="548640" y="2377440"/>
            <a:ext cx="7315200" cy="1097280"/>
          </a:xfrm>
          <a:prstGeom prst="rect">
            <a:avLst/>
          </a:prstGeom>
          <a:noFill/>
          <a:ln/>
        </p:spPr>
        <p:txBody>
          <a:bodyPr wrap="square" lIns="0" tIns="0" rIns="0" bIns="0" rtlCol="0" anchor="ctr"/>
          <a:lstStyle/>
          <a:p>
            <a:pPr indent="0" marL="0">
              <a:buNone/>
            </a:pPr>
            <a:r>
              <a:rPr lang="en-US" sz="5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Notes for People</a:t>
            </a:r>
            <a:endParaRPr lang="en-US" sz="5400" dirty="0"/>
          </a:p>
        </p:txBody>
      </p:sp>
      <p:sp>
        <p:nvSpPr>
          <p:cNvPr id="5" name="Text 2"/>
          <p:cNvSpPr/>
          <p:nvPr/>
        </p:nvSpPr>
        <p:spPr>
          <a:xfrm>
            <a:off x="548640" y="3611880"/>
            <a:ext cx="685800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Documentation with comments</a:t>
            </a:r>
            <a:endParaRPr lang="en-US" sz="2000" dirty="0"/>
          </a:p>
        </p:txBody>
      </p:sp>
      <p:sp>
        <p:nvSpPr>
          <p:cNvPr id="6" name="Shape 3"/>
          <p:cNvSpPr/>
          <p:nvPr/>
        </p:nvSpPr>
        <p:spPr>
          <a:xfrm rot="240000">
            <a:off x="8138160" y="1417320"/>
            <a:ext cx="3017520" cy="2148840"/>
          </a:xfrm>
          <a:prstGeom prst="roundRect">
            <a:avLst>
              <a:gd name="adj" fmla="val 12766"/>
            </a:avLst>
          </a:prstGeom>
          <a:solidFill>
            <a:srgbClr val="0E7C6B"/>
          </a:solidFill>
          <a:ln w="12700">
            <a:solidFill>
              <a:srgbClr val="0E7C6B"/>
            </a:solidFill>
            <a:prstDash val="solid"/>
          </a:ln>
        </p:spPr>
      </p:sp>
      <p:sp>
        <p:nvSpPr>
          <p:cNvPr id="7" name="Text 4"/>
          <p:cNvSpPr/>
          <p:nvPr/>
        </p:nvSpPr>
        <p:spPr>
          <a:xfrm rot="240000">
            <a:off x="8458200" y="1600200"/>
            <a:ext cx="2468880" cy="1783080"/>
          </a:xfrm>
          <a:prstGeom prst="rect">
            <a:avLst/>
          </a:prstGeom>
          <a:noFill/>
          <a:ln/>
        </p:spPr>
        <p:txBody>
          <a:bodyPr wrap="square" lIns="0" tIns="0" rIns="0" bIns="0" rtlCol="0" anchor="ctr"/>
          <a:lstStyle/>
          <a:p>
            <a:pPr indent="0" marL="0">
              <a:buNone/>
            </a:pPr>
            <a:r>
              <a:rPr lang="en-US" sz="1200" b="1" spc="300" kern="0" dirty="0">
                <a:solidFill>
                  <a:srgbClr val="E9F7F2"/>
                </a:solidFill>
                <a:latin typeface="Atkinson Hyperlegible Next" pitchFamily="34" charset="0"/>
                <a:ea typeface="Atkinson Hyperlegible Next" pitchFamily="34" charset="-122"/>
                <a:cs typeface="Atkinson Hyperlegible Next" pitchFamily="34" charset="-120"/>
              </a:rPr>
              <a:t>TOPIC</a:t>
            </a:r>
            <a:endParaRPr lang="en-US" sz="1200" dirty="0"/>
          </a:p>
          <a:p>
            <a:pPr indent="0" marL="0">
              <a:buNone/>
            </a:pPr>
            <a:r>
              <a:rPr lang="en-US" sz="64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1.8</a:t>
            </a:r>
            <a:endParaRPr lang="en-US" sz="1200" dirty="0"/>
          </a:p>
        </p:txBody>
      </p:sp>
      <p:sp>
        <p:nvSpPr>
          <p:cNvPr id="8" name="Shape 5"/>
          <p:cNvSpPr/>
          <p:nvPr/>
        </p:nvSpPr>
        <p:spPr>
          <a:xfrm>
            <a:off x="7818120" y="4069080"/>
            <a:ext cx="502920" cy="502920"/>
          </a:xfrm>
          <a:prstGeom prst="ellipse">
            <a:avLst/>
          </a:prstGeom>
          <a:solidFill>
            <a:srgbClr val="2F6FD0"/>
          </a:solidFill>
          <a:ln w="12700">
            <a:solidFill>
              <a:srgbClr val="2F6FD0"/>
            </a:solidFill>
            <a:prstDash val="solid"/>
          </a:ln>
        </p:spPr>
      </p:sp>
      <p:sp>
        <p:nvSpPr>
          <p:cNvPr id="9" name="Shape 6"/>
          <p:cNvSpPr/>
          <p:nvPr/>
        </p:nvSpPr>
        <p:spPr>
          <a:xfrm rot="-300000">
            <a:off x="8778240" y="3977640"/>
            <a:ext cx="1371600" cy="1097280"/>
          </a:xfrm>
          <a:prstGeom prst="roundRect">
            <a:avLst>
              <a:gd name="adj" fmla="val 16667"/>
            </a:avLst>
          </a:prstGeom>
          <a:solidFill>
            <a:srgbClr val="F2B705"/>
          </a:solidFill>
          <a:ln w="12700">
            <a:solidFill>
              <a:srgbClr val="F2B705"/>
            </a:solidFill>
            <a:prstDash val="solid"/>
          </a:ln>
        </p:spPr>
      </p:sp>
      <p:sp>
        <p:nvSpPr>
          <p:cNvPr id="10" name="Shape 7"/>
          <p:cNvSpPr/>
          <p:nvPr/>
        </p:nvSpPr>
        <p:spPr>
          <a:xfrm rot="480000">
            <a:off x="10332720" y="3749040"/>
            <a:ext cx="914400" cy="868680"/>
          </a:xfrm>
          <a:prstGeom prst="roundRect">
            <a:avLst>
              <a:gd name="adj" fmla="val 18947"/>
            </a:avLst>
          </a:prstGeom>
          <a:solidFill>
            <a:srgbClr val="7A5AF5"/>
          </a:solidFill>
          <a:ln w="12700">
            <a:solidFill>
              <a:srgbClr val="7A5AF5"/>
            </a:solidFill>
            <a:prstDash val="solid"/>
          </a:ln>
        </p:spPr>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WARM-UP</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What is this program for?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 can say what it prints. Can you say what it is for?</a:t>
            </a:r>
            <a:endParaRPr lang="en-US" sz="2200" dirty="0"/>
          </a:p>
        </p:txBody>
      </p:sp>
      <p:sp>
        <p:nvSpPr>
          <p:cNvPr id="12" name="Shape 8"/>
          <p:cNvSpPr/>
          <p:nvPr/>
        </p:nvSpPr>
        <p:spPr>
          <a:xfrm>
            <a:off x="868680" y="2971800"/>
            <a:ext cx="5669280" cy="1828800"/>
          </a:xfrm>
          <a:prstGeom prst="roundRect">
            <a:avLst>
              <a:gd name="adj" fmla="val 6000"/>
            </a:avLst>
          </a:prstGeom>
          <a:solidFill>
            <a:srgbClr val="EEF3F1"/>
          </a:solidFill>
          <a:ln w="12700">
            <a:solidFill>
              <a:srgbClr val="E6E1D6"/>
            </a:solidFill>
            <a:prstDash val="solid"/>
          </a:ln>
        </p:spPr>
      </p:sp>
      <p:sp>
        <p:nvSpPr>
          <p:cNvPr id="13" name="Text 9"/>
          <p:cNvSpPr/>
          <p:nvPr/>
        </p:nvSpPr>
        <p:spPr>
          <a:xfrm>
            <a:off x="1143000" y="3154680"/>
            <a:ext cx="5120640" cy="146304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int t = 45;</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t *= 3;</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System.out.println(t);</a:t>
            </a:r>
            <a:endParaRPr lang="en-US" sz="1800" dirty="0"/>
          </a:p>
        </p:txBody>
      </p:sp>
      <p:sp>
        <p:nvSpPr>
          <p:cNvPr id="14" name="Shape 10"/>
          <p:cNvSpPr/>
          <p:nvPr/>
        </p:nvSpPr>
        <p:spPr>
          <a:xfrm>
            <a:off x="868680" y="4983480"/>
            <a:ext cx="5669280" cy="777240"/>
          </a:xfrm>
          <a:prstGeom prst="roundRect">
            <a:avLst>
              <a:gd name="adj" fmla="val 14118"/>
            </a:avLst>
          </a:prstGeom>
          <a:solidFill>
            <a:srgbClr val="1F2B28"/>
          </a:solidFill>
          <a:ln w="12700">
            <a:solidFill>
              <a:srgbClr val="1F2B28"/>
            </a:solidFill>
            <a:prstDash val="solid"/>
          </a:ln>
        </p:spPr>
      </p:sp>
      <p:sp>
        <p:nvSpPr>
          <p:cNvPr id="15" name="Text 11"/>
          <p:cNvSpPr/>
          <p:nvPr/>
        </p:nvSpPr>
        <p:spPr>
          <a:xfrm>
            <a:off x="1143000" y="5120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2"/>
          <p:cNvSpPr/>
          <p:nvPr/>
        </p:nvSpPr>
        <p:spPr>
          <a:xfrm>
            <a:off x="1143000" y="5394960"/>
            <a:ext cx="5120640" cy="2743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135</a:t>
            </a:r>
            <a:endParaRPr lang="en-US" sz="2000" dirty="0"/>
          </a:p>
        </p:txBody>
      </p:sp>
      <p:sp>
        <p:nvSpPr>
          <p:cNvPr id="17" name="Text 13"/>
          <p:cNvSpPr/>
          <p:nvPr/>
        </p:nvSpPr>
        <p:spPr>
          <a:xfrm>
            <a:off x="6949440" y="3063240"/>
            <a:ext cx="4389120" cy="2651760"/>
          </a:xfrm>
          <a:prstGeom prst="rect">
            <a:avLst/>
          </a:prstGeom>
          <a:noFill/>
          <a:ln/>
        </p:spPr>
        <p:txBody>
          <a:bodyPr wrap="square" lIns="0" tIns="0" rIns="0" bIns="0" rtlCol="0" anchor="t"/>
          <a:lstStyle/>
          <a:p>
            <a:pPr indent="0" marL="0">
              <a:spcAft>
                <a:spcPts val="10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What is 45?</a:t>
            </a:r>
            <a:endParaRPr lang="en-US" sz="2100" dirty="0"/>
          </a:p>
          <a:p>
            <a:pPr indent="0" marL="0">
              <a:spcAft>
                <a:spcPts val="10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Why times 3?</a:t>
            </a:r>
            <a:endParaRPr lang="en-US" sz="2100" dirty="0"/>
          </a:p>
          <a:p>
            <a:pPr indent="0" marL="0">
              <a:spcAft>
                <a:spcPts val="1000"/>
              </a:spcAft>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Would you know a month from now?</a:t>
            </a:r>
            <a:endParaRPr lang="en-US" sz="21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TODAY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By the end of class you can...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3</a:t>
            </a:r>
            <a:endParaRPr lang="en-US" sz="1000" dirty="0"/>
          </a:p>
        </p:txBody>
      </p:sp>
      <p:sp>
        <p:nvSpPr>
          <p:cNvPr id="8" name="Shape 4"/>
          <p:cNvSpPr/>
          <p:nvPr/>
        </p:nvSpPr>
        <p:spPr>
          <a:xfrm>
            <a:off x="548640" y="1600200"/>
            <a:ext cx="640080" cy="640080"/>
          </a:xfrm>
          <a:prstGeom prst="roundRect">
            <a:avLst>
              <a:gd name="adj" fmla="val 17143"/>
            </a:avLst>
          </a:prstGeom>
          <a:solidFill>
            <a:srgbClr val="0E7C6B"/>
          </a:solidFill>
          <a:ln w="12700">
            <a:solidFill>
              <a:srgbClr val="0E7C6B"/>
            </a:solidFill>
            <a:prstDash val="solid"/>
          </a:ln>
        </p:spPr>
      </p:sp>
      <p:sp>
        <p:nvSpPr>
          <p:cNvPr id="9" name="Text 5"/>
          <p:cNvSpPr/>
          <p:nvPr/>
        </p:nvSpPr>
        <p:spPr>
          <a:xfrm>
            <a:off x="548640" y="160020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1</a:t>
            </a:r>
            <a:endParaRPr lang="en-US" sz="2200" dirty="0"/>
          </a:p>
        </p:txBody>
      </p:sp>
      <p:sp>
        <p:nvSpPr>
          <p:cNvPr id="10" name="Text 6"/>
          <p:cNvSpPr/>
          <p:nvPr/>
        </p:nvSpPr>
        <p:spPr>
          <a:xfrm>
            <a:off x="1417320" y="160020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who comments are for and why they never change what a program does.</a:t>
            </a:r>
            <a:endParaRPr lang="en-US" sz="2000" dirty="0"/>
          </a:p>
        </p:txBody>
      </p:sp>
      <p:sp>
        <p:nvSpPr>
          <p:cNvPr id="11" name="Shape 7"/>
          <p:cNvSpPr/>
          <p:nvPr/>
        </p:nvSpPr>
        <p:spPr>
          <a:xfrm>
            <a:off x="548640" y="2468880"/>
            <a:ext cx="640080" cy="640080"/>
          </a:xfrm>
          <a:prstGeom prst="roundRect">
            <a:avLst>
              <a:gd name="adj" fmla="val 17143"/>
            </a:avLst>
          </a:prstGeom>
          <a:solidFill>
            <a:srgbClr val="0E7C6B"/>
          </a:solidFill>
          <a:ln w="12700">
            <a:solidFill>
              <a:srgbClr val="0E7C6B"/>
            </a:solidFill>
            <a:prstDash val="solid"/>
          </a:ln>
        </p:spPr>
      </p:sp>
      <p:sp>
        <p:nvSpPr>
          <p:cNvPr id="12" name="Text 8"/>
          <p:cNvSpPr/>
          <p:nvPr/>
        </p:nvSpPr>
        <p:spPr>
          <a:xfrm>
            <a:off x="548640" y="246888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2</a:t>
            </a:r>
            <a:endParaRPr lang="en-US" sz="2200" dirty="0"/>
          </a:p>
        </p:txBody>
      </p:sp>
      <p:sp>
        <p:nvSpPr>
          <p:cNvPr id="13" name="Text 9"/>
          <p:cNvSpPr/>
          <p:nvPr/>
        </p:nvSpPr>
        <p:spPr>
          <a:xfrm>
            <a:off x="1417320" y="246888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Write and read // and /* */ comments, and predict output when code has them.</a:t>
            </a:r>
            <a:endParaRPr lang="en-US" sz="2000" dirty="0"/>
          </a:p>
        </p:txBody>
      </p:sp>
      <p:sp>
        <p:nvSpPr>
          <p:cNvPr id="14" name="Shape 10"/>
          <p:cNvSpPr/>
          <p:nvPr/>
        </p:nvSpPr>
        <p:spPr>
          <a:xfrm>
            <a:off x="548640" y="3337560"/>
            <a:ext cx="640080" cy="640080"/>
          </a:xfrm>
          <a:prstGeom prst="roundRect">
            <a:avLst>
              <a:gd name="adj" fmla="val 17143"/>
            </a:avLst>
          </a:prstGeom>
          <a:solidFill>
            <a:srgbClr val="0E7C6B"/>
          </a:solidFill>
          <a:ln w="12700">
            <a:solidFill>
              <a:srgbClr val="0E7C6B"/>
            </a:solidFill>
            <a:prstDash val="solid"/>
          </a:ln>
        </p:spPr>
      </p:sp>
      <p:sp>
        <p:nvSpPr>
          <p:cNvPr id="15" name="Text 11"/>
          <p:cNvSpPr/>
          <p:nvPr/>
        </p:nvSpPr>
        <p:spPr>
          <a:xfrm>
            <a:off x="548640" y="333756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3</a:t>
            </a:r>
            <a:endParaRPr lang="en-US" sz="2200" dirty="0"/>
          </a:p>
        </p:txBody>
      </p:sp>
      <p:sp>
        <p:nvSpPr>
          <p:cNvPr id="16" name="Text 12"/>
          <p:cNvSpPr/>
          <p:nvPr/>
        </p:nvSpPr>
        <p:spPr>
          <a:xfrm>
            <a:off x="1417320" y="333756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Explain how Javadoc comments, /** */, become API documentation, and read @param and @return.</a:t>
            </a:r>
            <a:endParaRPr lang="en-US" sz="2000" dirty="0"/>
          </a:p>
        </p:txBody>
      </p:sp>
      <p:sp>
        <p:nvSpPr>
          <p:cNvPr id="17" name="Shape 13"/>
          <p:cNvSpPr/>
          <p:nvPr/>
        </p:nvSpPr>
        <p:spPr>
          <a:xfrm>
            <a:off x="548640" y="4206240"/>
            <a:ext cx="640080" cy="640080"/>
          </a:xfrm>
          <a:prstGeom prst="roundRect">
            <a:avLst>
              <a:gd name="adj" fmla="val 17143"/>
            </a:avLst>
          </a:prstGeom>
          <a:solidFill>
            <a:srgbClr val="0E7C6B"/>
          </a:solidFill>
          <a:ln w="12700">
            <a:solidFill>
              <a:srgbClr val="0E7C6B"/>
            </a:solidFill>
            <a:prstDash val="solid"/>
          </a:ln>
        </p:spPr>
      </p:sp>
      <p:sp>
        <p:nvSpPr>
          <p:cNvPr id="18" name="Text 14"/>
          <p:cNvSpPr/>
          <p:nvPr/>
        </p:nvSpPr>
        <p:spPr>
          <a:xfrm>
            <a:off x="548640" y="420624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4</a:t>
            </a:r>
            <a:endParaRPr lang="en-US" sz="2200" dirty="0"/>
          </a:p>
        </p:txBody>
      </p:sp>
      <p:sp>
        <p:nvSpPr>
          <p:cNvPr id="19" name="Text 15"/>
          <p:cNvSpPr/>
          <p:nvPr/>
        </p:nvSpPr>
        <p:spPr>
          <a:xfrm>
            <a:off x="1417320" y="420624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State a precondition and explain who is responsible for making it true.</a:t>
            </a:r>
            <a:endParaRPr lang="en-US" sz="2000" dirty="0"/>
          </a:p>
        </p:txBody>
      </p:sp>
      <p:sp>
        <p:nvSpPr>
          <p:cNvPr id="20" name="Shape 16"/>
          <p:cNvSpPr/>
          <p:nvPr/>
        </p:nvSpPr>
        <p:spPr>
          <a:xfrm>
            <a:off x="548640" y="5074920"/>
            <a:ext cx="640080" cy="640080"/>
          </a:xfrm>
          <a:prstGeom prst="roundRect">
            <a:avLst>
              <a:gd name="adj" fmla="val 17143"/>
            </a:avLst>
          </a:prstGeom>
          <a:solidFill>
            <a:srgbClr val="0E7C6B"/>
          </a:solidFill>
          <a:ln w="12700">
            <a:solidFill>
              <a:srgbClr val="0E7C6B"/>
            </a:solidFill>
            <a:prstDash val="solid"/>
          </a:ln>
        </p:spPr>
      </p:sp>
      <p:sp>
        <p:nvSpPr>
          <p:cNvPr id="21" name="Text 17"/>
          <p:cNvSpPr/>
          <p:nvPr/>
        </p:nvSpPr>
        <p:spPr>
          <a:xfrm>
            <a:off x="548640" y="5074920"/>
            <a:ext cx="640080" cy="640080"/>
          </a:xfrm>
          <a:prstGeom prst="rect">
            <a:avLst/>
          </a:prstGeom>
          <a:noFill/>
          <a:ln/>
        </p:spPr>
        <p:txBody>
          <a:bodyPr wrap="square" lIns="0" tIns="0" rIns="0" bIns="0" rtlCol="0" anchor="ctr"/>
          <a:lstStyle/>
          <a:p>
            <a:pPr algn="ctr" indent="0" marL="0">
              <a:buNone/>
            </a:pPr>
            <a:r>
              <a:rPr lang="en-US" sz="22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5</a:t>
            </a:r>
            <a:endParaRPr lang="en-US" sz="2200" dirty="0"/>
          </a:p>
        </p:txBody>
      </p:sp>
      <p:sp>
        <p:nvSpPr>
          <p:cNvPr id="22" name="Text 18"/>
          <p:cNvSpPr/>
          <p:nvPr/>
        </p:nvSpPr>
        <p:spPr>
          <a:xfrm>
            <a:off x="1417320" y="5074920"/>
            <a:ext cx="9966960" cy="64008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pitchFamily="34" charset="0"/>
                <a:ea typeface="Atkinson Hyperlegible Next" pitchFamily="34" charset="-122"/>
                <a:cs typeface="Atkinson Hyperlegible Next" pitchFamily="34" charset="-120"/>
              </a:rPr>
              <a:t>State a postcondition and tell it apart from a precondition.</a:t>
            </a:r>
            <a:endParaRPr lang="en-US" sz="2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1</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1</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Comments are notes for people</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4</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The compiler skips every comment</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5</a:t>
            </a:r>
            <a:endParaRPr lang="en-US" sz="1000" dirty="0"/>
          </a:p>
        </p:txBody>
      </p:sp>
      <p:sp>
        <p:nvSpPr>
          <p:cNvPr id="8" name="Shape 4"/>
          <p:cNvSpPr/>
          <p:nvPr/>
        </p:nvSpPr>
        <p:spPr>
          <a:xfrm>
            <a:off x="548640" y="1554480"/>
            <a:ext cx="11094415" cy="1051560"/>
          </a:xfrm>
          <a:prstGeom prst="roundRect">
            <a:avLst>
              <a:gd name="adj" fmla="val 17391"/>
            </a:avLst>
          </a:prstGeom>
          <a:solidFill>
            <a:srgbClr val="E3F0FF"/>
          </a:solidFill>
          <a:ln w="12700">
            <a:solidFill>
              <a:srgbClr val="E3F0FF"/>
            </a:solidFill>
            <a:prstDash val="solid"/>
          </a:ln>
        </p:spPr>
      </p:sp>
      <p:pic>
        <p:nvPicPr>
          <p:cNvPr id="9" name="Image 1" descr="/private/tmp/claude-501/-Users-jamemclaughlin-Projects-HopperLearn/c79be0e7-6e47-4000-8505-888903230d9a/scratchpad/slides21/assets/image-5-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772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comment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is text written for people. The compiler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ignores</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it, so it is never checked, translated, or run.</a:t>
            </a:r>
            <a:endParaRPr lang="en-US" sz="1800" dirty="0"/>
          </a:p>
        </p:txBody>
      </p:sp>
      <p:sp>
        <p:nvSpPr>
          <p:cNvPr id="11" name="Shape 6"/>
          <p:cNvSpPr/>
          <p:nvPr/>
        </p:nvSpPr>
        <p:spPr>
          <a:xfrm>
            <a:off x="548640" y="2834640"/>
            <a:ext cx="7863840" cy="2194560"/>
          </a:xfrm>
          <a:prstGeom prst="roundRect">
            <a:avLst>
              <a:gd name="adj" fmla="val 5000"/>
            </a:avLst>
          </a:prstGeom>
          <a:solidFill>
            <a:srgbClr val="EEF3F1"/>
          </a:solidFill>
          <a:ln w="12700">
            <a:solidFill>
              <a:srgbClr val="E6E1D6"/>
            </a:solidFill>
            <a:prstDash val="solid"/>
          </a:ln>
        </p:spPr>
      </p:sp>
      <p:sp>
        <p:nvSpPr>
          <p:cNvPr id="12" name="Text 7"/>
          <p:cNvSpPr/>
          <p:nvPr/>
        </p:nvSpPr>
        <p:spPr>
          <a:xfrm>
            <a:off x="822960" y="3017520"/>
            <a:ext cx="7315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SAME PROGRAM, WITH COMMENTS</a:t>
            </a:r>
            <a:endParaRPr lang="en-US" sz="1050" dirty="0"/>
          </a:p>
        </p:txBody>
      </p:sp>
      <p:sp>
        <p:nvSpPr>
          <p:cNvPr id="13" name="Text 8"/>
          <p:cNvSpPr/>
          <p:nvPr/>
        </p:nvSpPr>
        <p:spPr>
          <a:xfrm>
            <a:off x="822960" y="3337560"/>
            <a:ext cx="7315200" cy="150876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Minutes of practice a day, for a 3-day weekend camp.</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 = 45;   // minutes per day</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t *= 3;       // three days of camp</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   // total minutes</a:t>
            </a:r>
            <a:endParaRPr lang="en-US" sz="1600" dirty="0"/>
          </a:p>
        </p:txBody>
      </p:sp>
      <p:sp>
        <p:nvSpPr>
          <p:cNvPr id="14" name="Shape 9"/>
          <p:cNvSpPr/>
          <p:nvPr/>
        </p:nvSpPr>
        <p:spPr>
          <a:xfrm>
            <a:off x="8641080" y="2834640"/>
            <a:ext cx="2971800" cy="1005840"/>
          </a:xfrm>
          <a:prstGeom prst="roundRect">
            <a:avLst>
              <a:gd name="adj" fmla="val 10909"/>
            </a:avLst>
          </a:prstGeom>
          <a:solidFill>
            <a:srgbClr val="1F2B28"/>
          </a:solidFill>
          <a:ln w="12700">
            <a:solidFill>
              <a:srgbClr val="1F2B28"/>
            </a:solidFill>
            <a:prstDash val="solid"/>
          </a:ln>
        </p:spPr>
      </p:sp>
      <p:sp>
        <p:nvSpPr>
          <p:cNvPr id="15" name="Text 10"/>
          <p:cNvSpPr/>
          <p:nvPr/>
        </p:nvSpPr>
        <p:spPr>
          <a:xfrm>
            <a:off x="8915400" y="297180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8915400" y="3246120"/>
            <a:ext cx="2423160"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135</a:t>
            </a:r>
            <a:endParaRPr lang="en-US" sz="2000" dirty="0"/>
          </a:p>
        </p:txBody>
      </p:sp>
      <p:sp>
        <p:nvSpPr>
          <p:cNvPr id="17" name="Text 12"/>
          <p:cNvSpPr/>
          <p:nvPr/>
        </p:nvSpPr>
        <p:spPr>
          <a:xfrm>
            <a:off x="8641080" y="4023360"/>
            <a:ext cx="2971800" cy="109728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Same output as before. Only the human reader got something new.</a:t>
            </a:r>
            <a:endParaRPr lang="en-US" sz="1700" dirty="0"/>
          </a:p>
        </p:txBody>
      </p:sp>
      <p:sp>
        <p:nvSpPr>
          <p:cNvPr id="18" name="Text 13"/>
          <p:cNvSpPr/>
          <p:nvPr/>
        </p:nvSpPr>
        <p:spPr>
          <a:xfrm>
            <a:off x="548640" y="5257800"/>
            <a:ext cx="11094415"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Who reads comments? You, a month from now, and every other programmer who opens the file.</a:t>
            </a:r>
            <a:endParaRPr lang="en-US" sz="1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Commenting out a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6</a:t>
            </a:r>
            <a:endParaRPr lang="en-US" sz="1000" dirty="0"/>
          </a:p>
        </p:txBody>
      </p:sp>
      <p:sp>
        <p:nvSpPr>
          <p:cNvPr id="8" name="Shape 4"/>
          <p:cNvSpPr/>
          <p:nvPr/>
        </p:nvSpPr>
        <p:spPr>
          <a:xfrm>
            <a:off x="548640" y="1554480"/>
            <a:ext cx="6766560" cy="2194560"/>
          </a:xfrm>
          <a:prstGeom prst="roundRect">
            <a:avLst>
              <a:gd name="adj" fmla="val 5000"/>
            </a:avLst>
          </a:prstGeom>
          <a:solidFill>
            <a:srgbClr val="EEF3F1"/>
          </a:solidFill>
          <a:ln w="12700">
            <a:solidFill>
              <a:srgbClr val="E6E1D6"/>
            </a:solidFill>
            <a:prstDash val="solid"/>
          </a:ln>
        </p:spPr>
      </p:sp>
      <p:sp>
        <p:nvSpPr>
          <p:cNvPr id="9" name="Text 5"/>
          <p:cNvSpPr/>
          <p:nvPr/>
        </p:nvSpPr>
        <p:spPr>
          <a:xfrm>
            <a:off x="822960" y="1737360"/>
            <a:ext cx="6217920" cy="1828800"/>
          </a:xfrm>
          <a:prstGeom prst="rect">
            <a:avLst/>
          </a:prstGeom>
          <a:noFill/>
          <a:ln/>
        </p:spPr>
        <p:txBody>
          <a:bodyPr wrap="square" lIns="0" tIns="0" rIns="0" bIns="0" rtlCol="0" anchor="t"/>
          <a:lstStyle/>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1  int laps = 5;</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2  // System.out.println("Warming up");</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3  laps += 2;</a:t>
            </a:r>
            <a:endParaRPr lang="en-US" sz="1700" dirty="0"/>
          </a:p>
          <a:p>
            <a:pPr indent="0" marL="0">
              <a:lnSpc>
                <a:spcPct val="115000"/>
              </a:lnSpc>
              <a:buNone/>
            </a:pPr>
            <a:r>
              <a:rPr lang="en-US" sz="1700" dirty="0">
                <a:solidFill>
                  <a:srgbClr val="1F2B28"/>
                </a:solidFill>
                <a:latin typeface="Atkinson Hyperlegible Mono" pitchFamily="34" charset="0"/>
                <a:ea typeface="Atkinson Hyperlegible Mono" pitchFamily="34" charset="-122"/>
                <a:cs typeface="Atkinson Hyperlegible Mono" pitchFamily="34" charset="-120"/>
              </a:rPr>
              <a:t>4  System.out.println(laps);</a:t>
            </a:r>
            <a:endParaRPr lang="en-US" sz="1700" dirty="0"/>
          </a:p>
        </p:txBody>
      </p:sp>
      <p:sp>
        <p:nvSpPr>
          <p:cNvPr id="10" name="Shape 6"/>
          <p:cNvSpPr/>
          <p:nvPr/>
        </p:nvSpPr>
        <p:spPr>
          <a:xfrm>
            <a:off x="7589520" y="1554480"/>
            <a:ext cx="4023360" cy="914400"/>
          </a:xfrm>
          <a:prstGeom prst="roundRect">
            <a:avLst>
              <a:gd name="adj" fmla="val 12000"/>
            </a:avLst>
          </a:prstGeom>
          <a:solidFill>
            <a:srgbClr val="1F2B28"/>
          </a:solidFill>
          <a:ln w="12700">
            <a:solidFill>
              <a:srgbClr val="1F2B28"/>
            </a:solidFill>
            <a:prstDash val="solid"/>
          </a:ln>
        </p:spPr>
      </p:sp>
      <p:sp>
        <p:nvSpPr>
          <p:cNvPr id="11" name="Text 7"/>
          <p:cNvSpPr/>
          <p:nvPr/>
        </p:nvSpPr>
        <p:spPr>
          <a:xfrm>
            <a:off x="78638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2" name="Text 8"/>
          <p:cNvSpPr/>
          <p:nvPr/>
        </p:nvSpPr>
        <p:spPr>
          <a:xfrm>
            <a:off x="7863840" y="1965960"/>
            <a:ext cx="347472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p:txBody>
      </p:sp>
      <p:graphicFrame>
        <p:nvGraphicFramePr>
          <p:cNvPr id="7" name="Table 0"/>
          <p:cNvGraphicFramePr>
            <a:graphicFrameLocks noGrp="1"/>
          </p:cNvGraphicFramePr>
          <p:nvPr>
            <p:extLst>
              <p:ext uri="{D42A27DB-BD31-4B8C-83A1-F6EECF244321}">
                <p14:modId xmlns:p14="http://schemas.microsoft.com/office/powerpoint/2010/main" val="1579011935"/>
              </p:ext>
            </p:extLst>
          </p:nvPr>
        </p:nvGraphicFramePr>
        <p:xfrm>
          <a:off x="548640" y="3931920"/>
          <a:ext cx="11094415" cy="914400"/>
        </p:xfrm>
        <a:graphic>
          <a:graphicData uri="http://schemas.openxmlformats.org/drawingml/2006/table">
            <a:tbl>
              <a:tblPr/>
              <a:tblGrid>
                <a:gridCol w="914400"/>
                <a:gridCol w="8716975"/>
                <a:gridCol w="1463040"/>
              </a:tblGrid>
              <a:tr h="41148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Line</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What happens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laps</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1</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laps is set to 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b="1" dirty="0">
                          <a:solidFill>
                            <a:srgbClr val="8A4B0F"/>
                          </a:solidFill>
                          <a:latin typeface="Atkinson Hyperlegible Next" pitchFamily="34" charset="0"/>
                          <a:ea typeface="Atkinson Hyperlegible Next" pitchFamily="34" charset="-122"/>
                          <a:cs typeface="Atkinson Hyperlegible Next" pitchFamily="34" charset="-120"/>
                        </a:rPr>
                        <a:t>Comment: skipped. "Warming up" never prints.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5</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3</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Add 2</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41148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4</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Print laps</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7</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2</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2</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Single-line and block comments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7</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runs to the end of the line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8</a:t>
            </a:r>
            <a:endParaRPr lang="en-US" sz="1000" dirty="0"/>
          </a:p>
        </p:txBody>
      </p:sp>
      <p:sp>
        <p:nvSpPr>
          <p:cNvPr id="8" name="Shape 4"/>
          <p:cNvSpPr/>
          <p:nvPr/>
        </p:nvSpPr>
        <p:spPr>
          <a:xfrm>
            <a:off x="548640" y="1554480"/>
            <a:ext cx="7863840" cy="2286000"/>
          </a:xfrm>
          <a:prstGeom prst="roundRect">
            <a:avLst>
              <a:gd name="adj" fmla="val 4800"/>
            </a:avLst>
          </a:prstGeom>
          <a:solidFill>
            <a:srgbClr val="EEF3F1"/>
          </a:solidFill>
          <a:ln w="12700">
            <a:solidFill>
              <a:srgbClr val="E6E1D6"/>
            </a:solidFill>
            <a:prstDash val="solid"/>
          </a:ln>
        </p:spPr>
      </p:sp>
      <p:sp>
        <p:nvSpPr>
          <p:cNvPr id="9" name="Text 5"/>
          <p:cNvSpPr/>
          <p:nvPr/>
        </p:nvSpPr>
        <p:spPr>
          <a:xfrm>
            <a:off x="822960" y="1737360"/>
            <a:ext cx="731520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END-OF-LINE COMMENTS</a:t>
            </a:r>
            <a:endParaRPr lang="en-US" sz="1050" dirty="0"/>
          </a:p>
        </p:txBody>
      </p:sp>
      <p:sp>
        <p:nvSpPr>
          <p:cNvPr id="10" name="Text 6"/>
          <p:cNvSpPr/>
          <p:nvPr/>
        </p:nvSpPr>
        <p:spPr>
          <a:xfrm>
            <a:off x="822960" y="2057400"/>
            <a:ext cx="7315200" cy="1600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price = 2.5;   // dollars per ticket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count = 4;        // tickets bought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cost = price * count;   // 4 times 2.5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System.out.println(cost);</a:t>
            </a:r>
            <a:endParaRPr lang="en-US" sz="1600" dirty="0"/>
          </a:p>
        </p:txBody>
      </p:sp>
      <p:sp>
        <p:nvSpPr>
          <p:cNvPr id="11" name="Shape 7"/>
          <p:cNvSpPr/>
          <p:nvPr/>
        </p:nvSpPr>
        <p:spPr>
          <a:xfrm>
            <a:off x="8641080" y="1554480"/>
            <a:ext cx="2971800" cy="1005840"/>
          </a:xfrm>
          <a:prstGeom prst="roundRect">
            <a:avLst>
              <a:gd name="adj" fmla="val 10909"/>
            </a:avLst>
          </a:prstGeom>
          <a:solidFill>
            <a:srgbClr val="1F2B28"/>
          </a:solidFill>
          <a:ln w="12700">
            <a:solidFill>
              <a:srgbClr val="1F2B28"/>
            </a:solidFill>
            <a:prstDash val="solid"/>
          </a:ln>
        </p:spPr>
      </p:sp>
      <p:sp>
        <p:nvSpPr>
          <p:cNvPr id="12" name="Text 8"/>
          <p:cNvSpPr/>
          <p:nvPr/>
        </p:nvSpPr>
        <p:spPr>
          <a:xfrm>
            <a:off x="891540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915400" y="1965960"/>
            <a:ext cx="2423160" cy="50292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10.0</a:t>
            </a:r>
            <a:endParaRPr lang="en-US" sz="2000" dirty="0"/>
          </a:p>
        </p:txBody>
      </p:sp>
      <p:sp>
        <p:nvSpPr>
          <p:cNvPr id="14" name="Shape 10"/>
          <p:cNvSpPr/>
          <p:nvPr/>
        </p:nvSpPr>
        <p:spPr>
          <a:xfrm>
            <a:off x="548640" y="4114800"/>
            <a:ext cx="3520440" cy="1737360"/>
          </a:xfrm>
          <a:prstGeom prst="roundRect">
            <a:avLst>
              <a:gd name="adj" fmla="val 10526"/>
            </a:avLst>
          </a:prstGeom>
          <a:solidFill>
            <a:srgbClr val="DDF5EE"/>
          </a:solidFill>
          <a:ln w="12700">
            <a:solidFill>
              <a:srgbClr val="DDF5EE"/>
            </a:solidFill>
            <a:prstDash val="solid"/>
          </a:ln>
        </p:spPr>
      </p:sp>
      <p:sp>
        <p:nvSpPr>
          <p:cNvPr id="15" name="Text 11"/>
          <p:cNvSpPr/>
          <p:nvPr/>
        </p:nvSpPr>
        <p:spPr>
          <a:xfrm>
            <a:off x="822960" y="4297680"/>
            <a:ext cx="30175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Before //</a:t>
            </a:r>
            <a:endParaRPr lang="en-US" sz="2000" dirty="0"/>
          </a:p>
        </p:txBody>
      </p:sp>
      <p:sp>
        <p:nvSpPr>
          <p:cNvPr id="16" name="Text 12"/>
          <p:cNvSpPr/>
          <p:nvPr/>
        </p:nvSpPr>
        <p:spPr>
          <a:xfrm>
            <a:off x="822960" y="480060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Ordinary code. It is translated and it runs.</a:t>
            </a:r>
            <a:endParaRPr lang="en-US" sz="1700" dirty="0"/>
          </a:p>
        </p:txBody>
      </p:sp>
      <p:sp>
        <p:nvSpPr>
          <p:cNvPr id="17" name="Shape 13"/>
          <p:cNvSpPr/>
          <p:nvPr/>
        </p:nvSpPr>
        <p:spPr>
          <a:xfrm>
            <a:off x="4297680" y="4114800"/>
            <a:ext cx="3520440" cy="1737360"/>
          </a:xfrm>
          <a:prstGeom prst="roundRect">
            <a:avLst>
              <a:gd name="adj" fmla="val 10526"/>
            </a:avLst>
          </a:prstGeom>
          <a:solidFill>
            <a:srgbClr val="FFF5C7"/>
          </a:solidFill>
          <a:ln w="12700">
            <a:solidFill>
              <a:srgbClr val="FFF5C7"/>
            </a:solidFill>
            <a:prstDash val="solid"/>
          </a:ln>
        </p:spPr>
      </p:sp>
      <p:sp>
        <p:nvSpPr>
          <p:cNvPr id="18" name="Text 14"/>
          <p:cNvSpPr/>
          <p:nvPr/>
        </p:nvSpPr>
        <p:spPr>
          <a:xfrm>
            <a:off x="4572000" y="4297680"/>
            <a:ext cx="30175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itself</a:t>
            </a:r>
            <a:endParaRPr lang="en-US" sz="2000" dirty="0"/>
          </a:p>
        </p:txBody>
      </p:sp>
      <p:sp>
        <p:nvSpPr>
          <p:cNvPr id="19" name="Text 15"/>
          <p:cNvSpPr/>
          <p:nvPr/>
        </p:nvSpPr>
        <p:spPr>
          <a:xfrm>
            <a:off x="4572000" y="480060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Marks where the comment starts.</a:t>
            </a:r>
            <a:endParaRPr lang="en-US" sz="1700" dirty="0"/>
          </a:p>
        </p:txBody>
      </p:sp>
      <p:sp>
        <p:nvSpPr>
          <p:cNvPr id="20" name="Shape 16"/>
          <p:cNvSpPr/>
          <p:nvPr/>
        </p:nvSpPr>
        <p:spPr>
          <a:xfrm>
            <a:off x="8046720" y="4114800"/>
            <a:ext cx="3520440" cy="1737360"/>
          </a:xfrm>
          <a:prstGeom prst="roundRect">
            <a:avLst>
              <a:gd name="adj" fmla="val 10526"/>
            </a:avLst>
          </a:prstGeom>
          <a:solidFill>
            <a:srgbClr val="FFF1DD"/>
          </a:solidFill>
          <a:ln w="12700">
            <a:solidFill>
              <a:srgbClr val="FFF1DD"/>
            </a:solidFill>
            <a:prstDash val="solid"/>
          </a:ln>
        </p:spPr>
      </p:sp>
      <p:sp>
        <p:nvSpPr>
          <p:cNvPr id="21" name="Text 17"/>
          <p:cNvSpPr/>
          <p:nvPr/>
        </p:nvSpPr>
        <p:spPr>
          <a:xfrm>
            <a:off x="8321040" y="4297680"/>
            <a:ext cx="3017520" cy="457200"/>
          </a:xfrm>
          <a:prstGeom prst="rect">
            <a:avLst/>
          </a:prstGeom>
          <a:noFill/>
          <a:ln/>
        </p:spPr>
        <p:txBody>
          <a:bodyPr wrap="square" lIns="0" tIns="0" rIns="0" bIns="0" rtlCol="0" anchor="ctr"/>
          <a:lstStyle/>
          <a:p>
            <a:pPr indent="0" marL="0">
              <a:buNone/>
            </a:pPr>
            <a:r>
              <a:rPr lang="en-US" sz="2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After //</a:t>
            </a:r>
            <a:endParaRPr lang="en-US" sz="2000" dirty="0"/>
          </a:p>
        </p:txBody>
      </p:sp>
      <p:sp>
        <p:nvSpPr>
          <p:cNvPr id="22" name="Text 18"/>
          <p:cNvSpPr/>
          <p:nvPr/>
        </p:nvSpPr>
        <p:spPr>
          <a:xfrm>
            <a:off x="8321040" y="4800600"/>
            <a:ext cx="3017520" cy="914400"/>
          </a:xfrm>
          <a:prstGeom prst="rect">
            <a:avLst/>
          </a:prstGeom>
          <a:noFill/>
          <a:ln/>
        </p:spPr>
        <p:txBody>
          <a:bodyPr wrap="square" lIns="0" tIns="0" rIns="0" bIns="0" rtlCol="0" anchor="t"/>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Ignored, all the way to the end of the line.</a:t>
            </a:r>
            <a:endParaRPr lang="en-US" sz="17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 runs until */</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9</a:t>
            </a:r>
            <a:endParaRPr lang="en-US" sz="1000" dirty="0"/>
          </a:p>
        </p:txBody>
      </p:sp>
      <p:sp>
        <p:nvSpPr>
          <p:cNvPr id="8" name="Shape 4"/>
          <p:cNvSpPr/>
          <p:nvPr/>
        </p:nvSpPr>
        <p:spPr>
          <a:xfrm>
            <a:off x="548640" y="1554480"/>
            <a:ext cx="6766560" cy="2514600"/>
          </a:xfrm>
          <a:prstGeom prst="roundRect">
            <a:avLst>
              <a:gd name="adj" fmla="val 4364"/>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A BLOCK COMMENT</a:t>
            </a:r>
            <a:endParaRPr lang="en-US" sz="1050" dirty="0"/>
          </a:p>
        </p:txBody>
      </p:sp>
      <p:sp>
        <p:nvSpPr>
          <p:cNvPr id="10" name="Text 6"/>
          <p:cNvSpPr/>
          <p:nvPr/>
        </p:nvSpPr>
        <p:spPr>
          <a:xfrm>
            <a:off x="822960" y="2057400"/>
            <a:ext cx="621792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Counts the books on two shelves.</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Shelf two was added in June.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books = 40;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books += 25;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System.out.println(books);</a:t>
            </a:r>
            <a:endParaRPr lang="en-US" sz="1600" dirty="0"/>
          </a:p>
        </p:txBody>
      </p:sp>
      <p:sp>
        <p:nvSpPr>
          <p:cNvPr id="11" name="Shape 7"/>
          <p:cNvSpPr/>
          <p:nvPr/>
        </p:nvSpPr>
        <p:spPr>
          <a:xfrm>
            <a:off x="7589520" y="1554480"/>
            <a:ext cx="4023360" cy="914400"/>
          </a:xfrm>
          <a:prstGeom prst="roundRect">
            <a:avLst>
              <a:gd name="adj" fmla="val 12000"/>
            </a:avLst>
          </a:prstGeom>
          <a:solidFill>
            <a:srgbClr val="1F2B28"/>
          </a:solidFill>
          <a:ln w="12700">
            <a:solidFill>
              <a:srgbClr val="1F2B28"/>
            </a:solidFill>
            <a:prstDash val="solid"/>
          </a:ln>
        </p:spPr>
      </p:sp>
      <p:sp>
        <p:nvSpPr>
          <p:cNvPr id="12" name="Text 8"/>
          <p:cNvSpPr/>
          <p:nvPr/>
        </p:nvSpPr>
        <p:spPr>
          <a:xfrm>
            <a:off x="7863840" y="169164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7863840" y="1965960"/>
            <a:ext cx="3474720" cy="41148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65</a:t>
            </a:r>
            <a:endParaRPr lang="en-US" sz="20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4297680"/>
          <a:ext cx="11094415" cy="914400"/>
        </p:xfrm>
        <a:graphic>
          <a:graphicData uri="http://schemas.openxmlformats.org/drawingml/2006/table">
            <a:tbl>
              <a:tblPr/>
              <a:tblGrid>
                <a:gridCol w="1828800"/>
                <a:gridCol w="1645920"/>
                <a:gridCol w="3474720"/>
                <a:gridCol w="4144975"/>
              </a:tblGrid>
              <a:tr h="502920">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Kind</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Starts with</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Ends at</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Good for</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Single-line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end of that line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 short note, or a note after code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02920">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Block</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next */, even mid-line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Notes several lines long</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comment that eats your code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10</a:t>
            </a:r>
            <a:endParaRPr lang="en-US" sz="1000" dirty="0"/>
          </a:p>
        </p:txBody>
      </p:sp>
      <p:sp>
        <p:nvSpPr>
          <p:cNvPr id="8" name="Shape 4"/>
          <p:cNvSpPr/>
          <p:nvPr/>
        </p:nvSpPr>
        <p:spPr>
          <a:xfrm>
            <a:off x="548640" y="1554480"/>
            <a:ext cx="5440680" cy="1691640"/>
          </a:xfrm>
          <a:prstGeom prst="roundRect">
            <a:avLst>
              <a:gd name="adj" fmla="val 6486"/>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CODE AFTER //</a:t>
            </a:r>
            <a:endParaRPr lang="en-US" sz="1050" dirty="0"/>
          </a:p>
        </p:txBody>
      </p:sp>
      <p:sp>
        <p:nvSpPr>
          <p:cNvPr id="10" name="Text 6"/>
          <p:cNvSpPr/>
          <p:nvPr/>
        </p:nvSpPr>
        <p:spPr>
          <a:xfrm>
            <a:off x="822960" y="2057400"/>
            <a:ext cx="489204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books on the shelf int books = 40;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System.out.println(books);</a:t>
            </a:r>
            <a:endParaRPr lang="en-US" sz="1500" dirty="0"/>
          </a:p>
        </p:txBody>
      </p:sp>
      <p:sp>
        <p:nvSpPr>
          <p:cNvPr id="11" name="Shape 7"/>
          <p:cNvSpPr/>
          <p:nvPr/>
        </p:nvSpPr>
        <p:spPr>
          <a:xfrm>
            <a:off x="548640" y="3383280"/>
            <a:ext cx="5440680" cy="1234440"/>
          </a:xfrm>
          <a:prstGeom prst="roundRect">
            <a:avLst>
              <a:gd name="adj" fmla="val 8889"/>
            </a:avLst>
          </a:prstGeom>
          <a:solidFill>
            <a:srgbClr val="1F2B28"/>
          </a:solidFill>
          <a:ln w="12700">
            <a:solidFill>
              <a:srgbClr val="1F2B28"/>
            </a:solidFill>
            <a:prstDash val="solid"/>
          </a:ln>
        </p:spPr>
      </p:sp>
      <p:sp>
        <p:nvSpPr>
          <p:cNvPr id="12" name="Text 8"/>
          <p:cNvSpPr/>
          <p:nvPr/>
        </p:nvSpPr>
        <p:spPr>
          <a:xfrm>
            <a:off x="822960" y="352044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3" name="Text 9"/>
          <p:cNvSpPr/>
          <p:nvPr/>
        </p:nvSpPr>
        <p:spPr>
          <a:xfrm>
            <a:off x="822960" y="3794760"/>
            <a:ext cx="4892040" cy="73152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cannot find symbol</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symbol:   variable books</a:t>
            </a:r>
            <a:endParaRPr lang="en-US" sz="1600" dirty="0"/>
          </a:p>
        </p:txBody>
      </p:sp>
      <p:sp>
        <p:nvSpPr>
          <p:cNvPr id="14" name="Shape 10"/>
          <p:cNvSpPr/>
          <p:nvPr/>
        </p:nvSpPr>
        <p:spPr>
          <a:xfrm>
            <a:off x="6199632" y="1554480"/>
            <a:ext cx="5440680" cy="1691640"/>
          </a:xfrm>
          <a:prstGeom prst="roundRect">
            <a:avLst>
              <a:gd name="adj" fmla="val 6486"/>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NO CLOSING */</a:t>
            </a:r>
            <a:endParaRPr lang="en-US" sz="1050" dirty="0"/>
          </a:p>
        </p:txBody>
      </p:sp>
      <p:sp>
        <p:nvSpPr>
          <p:cNvPr id="16" name="Text 12"/>
          <p:cNvSpPr/>
          <p:nvPr/>
        </p:nvSpPr>
        <p:spPr>
          <a:xfrm>
            <a:off x="6473952" y="2057400"/>
            <a:ext cx="4892040" cy="100584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Prints how many books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are on the shelf.</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static void main(...) {</a:t>
            </a:r>
            <a:endParaRPr lang="en-US" sz="1500" dirty="0"/>
          </a:p>
        </p:txBody>
      </p:sp>
      <p:sp>
        <p:nvSpPr>
          <p:cNvPr id="17" name="Shape 13"/>
          <p:cNvSpPr/>
          <p:nvPr/>
        </p:nvSpPr>
        <p:spPr>
          <a:xfrm>
            <a:off x="6199632" y="3383280"/>
            <a:ext cx="5440680" cy="1234440"/>
          </a:xfrm>
          <a:prstGeom prst="roundRect">
            <a:avLst>
              <a:gd name="adj" fmla="val 8889"/>
            </a:avLst>
          </a:prstGeom>
          <a:solidFill>
            <a:srgbClr val="1F2B28"/>
          </a:solidFill>
          <a:ln w="12700">
            <a:solidFill>
              <a:srgbClr val="1F2B28"/>
            </a:solidFill>
            <a:prstDash val="solid"/>
          </a:ln>
        </p:spPr>
      </p:sp>
      <p:sp>
        <p:nvSpPr>
          <p:cNvPr id="18" name="Text 14"/>
          <p:cNvSpPr/>
          <p:nvPr/>
        </p:nvSpPr>
        <p:spPr>
          <a:xfrm>
            <a:off x="6473952" y="352044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COMPILER SAYS</a:t>
            </a:r>
            <a:endParaRPr lang="en-US" sz="1050" dirty="0"/>
          </a:p>
        </p:txBody>
      </p:sp>
      <p:sp>
        <p:nvSpPr>
          <p:cNvPr id="19" name="Text 15"/>
          <p:cNvSpPr/>
          <p:nvPr/>
        </p:nvSpPr>
        <p:spPr>
          <a:xfrm>
            <a:off x="6473952" y="3794760"/>
            <a:ext cx="4892040" cy="73152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error: unclosed comment</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error: reached end of file</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while parsing</a:t>
            </a:r>
            <a:endParaRPr lang="en-US" sz="1600" dirty="0"/>
          </a:p>
        </p:txBody>
      </p:sp>
      <p:sp>
        <p:nvSpPr>
          <p:cNvPr id="20" name="Shape 16"/>
          <p:cNvSpPr/>
          <p:nvPr/>
        </p:nvSpPr>
        <p:spPr>
          <a:xfrm>
            <a:off x="548640" y="4800600"/>
            <a:ext cx="11094415" cy="1188720"/>
          </a:xfrm>
          <a:prstGeom prst="roundRect">
            <a:avLst>
              <a:gd name="adj" fmla="val 15385"/>
            </a:avLst>
          </a:prstGeom>
          <a:solidFill>
            <a:srgbClr val="FFF1DD"/>
          </a:solidFill>
          <a:ln w="12700">
            <a:solidFill>
              <a:srgbClr val="FFF1DD"/>
            </a:solidFill>
            <a:prstDash val="solid"/>
          </a:ln>
        </p:spPr>
      </p:sp>
      <p:pic>
        <p:nvPicPr>
          <p:cNvPr id="21"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056632"/>
            <a:ext cx="566928" cy="566928"/>
          </a:xfrm>
          <a:prstGeom prst="rect">
            <a:avLst/>
          </a:prstGeom>
        </p:spPr>
      </p:pic>
      <p:sp>
        <p:nvSpPr>
          <p:cNvPr id="22" name="Text 17"/>
          <p:cNvSpPr/>
          <p:nvPr/>
        </p:nvSpPr>
        <p:spPr>
          <a:xfrm>
            <a:off x="1600200" y="4937760"/>
            <a:ext cx="9768535" cy="91440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A // comment is always the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last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thing on its line. A /* comment keeps going until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so type the */ the moment you type /*.</a:t>
            </a:r>
            <a:endParaRPr lang="en-US" sz="1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lines run?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11</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Write the exact output. Mark each line: runs, or comment?</a:t>
            </a:r>
            <a:endParaRPr lang="en-US" sz="2200" dirty="0"/>
          </a:p>
        </p:txBody>
      </p:sp>
      <p:sp>
        <p:nvSpPr>
          <p:cNvPr id="12" name="Shape 8"/>
          <p:cNvSpPr/>
          <p:nvPr/>
        </p:nvSpPr>
        <p:spPr>
          <a:xfrm>
            <a:off x="868680" y="2971800"/>
            <a:ext cx="6675120"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6126480" cy="2331720"/>
          </a:xfrm>
          <a:prstGeom prst="rect">
            <a:avLst/>
          </a:prstGeom>
          <a:noFill/>
          <a:ln/>
        </p:spPr>
        <p:txBody>
          <a:bodyPr wrap="square" lIns="0" tIns="0" rIns="0" bIns="0" rtlCol="0" anchor="t"/>
          <a:lstStyle/>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1  int score = 8;</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2  /* score += 10;</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3  score *= 2; */ score -= 3;</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4  // score = 0;</a:t>
            </a:r>
            <a:endParaRPr lang="en-US" sz="1800" dirty="0"/>
          </a:p>
          <a:p>
            <a:pPr indent="0" marL="0">
              <a:lnSpc>
                <a:spcPct val="115000"/>
              </a:lnSpc>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5  System.out.println(score);</a:t>
            </a:r>
            <a:endParaRPr lang="en-US" sz="1800" dirty="0"/>
          </a:p>
        </p:txBody>
      </p:sp>
      <p:sp>
        <p:nvSpPr>
          <p:cNvPr id="14" name="Shape 10"/>
          <p:cNvSpPr/>
          <p:nvPr/>
        </p:nvSpPr>
        <p:spPr>
          <a:xfrm>
            <a:off x="7818120" y="2971800"/>
            <a:ext cx="3520440" cy="2697480"/>
          </a:xfrm>
          <a:prstGeom prst="roundRect">
            <a:avLst>
              <a:gd name="adj" fmla="val 5085"/>
            </a:avLst>
          </a:prstGeom>
          <a:solidFill>
            <a:srgbClr val="FFFFFF"/>
          </a:solidFill>
          <a:ln w="12700">
            <a:solidFill>
              <a:srgbClr val="E6E1D6"/>
            </a:solidFill>
            <a:prstDash val="solid"/>
          </a:ln>
        </p:spPr>
      </p:sp>
      <p:sp>
        <p:nvSpPr>
          <p:cNvPr id="15" name="Text 11"/>
          <p:cNvSpPr/>
          <p:nvPr/>
        </p:nvSpPr>
        <p:spPr>
          <a:xfrm>
            <a:off x="8092440" y="3200400"/>
            <a:ext cx="274320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YOUR OUTPUT</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3</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3</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Javadoc comments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12</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 becomes the API documentation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13</a:t>
            </a:r>
            <a:endParaRPr lang="en-US" sz="1000" dirty="0"/>
          </a:p>
        </p:txBody>
      </p:sp>
      <p:sp>
        <p:nvSpPr>
          <p:cNvPr id="8" name="Shape 4"/>
          <p:cNvSpPr/>
          <p:nvPr/>
        </p:nvSpPr>
        <p:spPr>
          <a:xfrm>
            <a:off x="548640" y="1554480"/>
            <a:ext cx="6309360" cy="4480560"/>
          </a:xfrm>
          <a:prstGeom prst="roundRect">
            <a:avLst>
              <a:gd name="adj" fmla="val 2449"/>
            </a:avLst>
          </a:prstGeom>
          <a:solidFill>
            <a:srgbClr val="EEF3F1"/>
          </a:solidFill>
          <a:ln w="12700">
            <a:solidFill>
              <a:srgbClr val="E6E1D6"/>
            </a:solidFill>
            <a:prstDash val="solid"/>
          </a:ln>
        </p:spPr>
      </p:sp>
      <p:sp>
        <p:nvSpPr>
          <p:cNvPr id="9" name="Text 5"/>
          <p:cNvSpPr/>
          <p:nvPr/>
        </p:nvSpPr>
        <p:spPr>
          <a:xfrm>
            <a:off x="822960" y="1737360"/>
            <a:ext cx="57607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INSIDE STRING (SIMPLIFIED)</a:t>
            </a:r>
            <a:endParaRPr lang="en-US" sz="1050" dirty="0"/>
          </a:p>
        </p:txBody>
      </p:sp>
      <p:sp>
        <p:nvSpPr>
          <p:cNvPr id="10" name="Text 6"/>
          <p:cNvSpPr/>
          <p:nvPr/>
        </p:nvSpPr>
        <p:spPr>
          <a:xfrm>
            <a:off x="822960" y="2057400"/>
            <a:ext cx="5760720" cy="379476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A String holds a sequence of characters.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public class String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Returns the number of characters.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@return the number of characters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public int length()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 ...counts the characters...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500" dirty="0"/>
          </a:p>
        </p:txBody>
      </p:sp>
      <p:sp>
        <p:nvSpPr>
          <p:cNvPr id="11" name="Shape 7"/>
          <p:cNvSpPr/>
          <p:nvPr/>
        </p:nvSpPr>
        <p:spPr>
          <a:xfrm>
            <a:off x="7132320" y="1554480"/>
            <a:ext cx="4480560" cy="1005840"/>
          </a:xfrm>
          <a:prstGeom prst="roundRect">
            <a:avLst>
              <a:gd name="adj" fmla="val 13636"/>
            </a:avLst>
          </a:prstGeom>
          <a:solidFill>
            <a:srgbClr val="DDF5EE"/>
          </a:solidFill>
          <a:ln w="12700">
            <a:solidFill>
              <a:srgbClr val="DDF5EE"/>
            </a:solidFill>
            <a:prstDash val="solid"/>
          </a:ln>
        </p:spPr>
      </p:sp>
      <p:sp>
        <p:nvSpPr>
          <p:cNvPr id="12" name="Text 8"/>
          <p:cNvSpPr/>
          <p:nvPr/>
        </p:nvSpPr>
        <p:spPr>
          <a:xfrm>
            <a:off x="7406640" y="1554480"/>
            <a:ext cx="402336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Above the class</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Becomes the description at the top of the page.</a:t>
            </a:r>
            <a:endParaRPr lang="en-US" sz="1600" dirty="0"/>
          </a:p>
        </p:txBody>
      </p:sp>
      <p:sp>
        <p:nvSpPr>
          <p:cNvPr id="13" name="Shape 9"/>
          <p:cNvSpPr/>
          <p:nvPr/>
        </p:nvSpPr>
        <p:spPr>
          <a:xfrm>
            <a:off x="7132320" y="2697480"/>
            <a:ext cx="4480560" cy="1005840"/>
          </a:xfrm>
          <a:prstGeom prst="roundRect">
            <a:avLst>
              <a:gd name="adj" fmla="val 13636"/>
            </a:avLst>
          </a:prstGeom>
          <a:solidFill>
            <a:srgbClr val="E3F0FF"/>
          </a:solidFill>
          <a:ln w="12700">
            <a:solidFill>
              <a:srgbClr val="E3F0FF"/>
            </a:solidFill>
            <a:prstDash val="solid"/>
          </a:ln>
        </p:spPr>
      </p:sp>
      <p:sp>
        <p:nvSpPr>
          <p:cNvPr id="14" name="Text 10"/>
          <p:cNvSpPr/>
          <p:nvPr/>
        </p:nvSpPr>
        <p:spPr>
          <a:xfrm>
            <a:off x="7406640" y="2697480"/>
            <a:ext cx="402336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Above the method</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Its first sentence describes the method.</a:t>
            </a:r>
            <a:endParaRPr lang="en-US" sz="1600" dirty="0"/>
          </a:p>
        </p:txBody>
      </p:sp>
      <p:sp>
        <p:nvSpPr>
          <p:cNvPr id="15" name="Shape 11"/>
          <p:cNvSpPr/>
          <p:nvPr/>
        </p:nvSpPr>
        <p:spPr>
          <a:xfrm>
            <a:off x="7132320" y="3840480"/>
            <a:ext cx="4480560" cy="1005840"/>
          </a:xfrm>
          <a:prstGeom prst="roundRect">
            <a:avLst>
              <a:gd name="adj" fmla="val 13636"/>
            </a:avLst>
          </a:prstGeom>
          <a:solidFill>
            <a:srgbClr val="FFF5C7"/>
          </a:solidFill>
          <a:ln w="12700">
            <a:solidFill>
              <a:srgbClr val="FFF5C7"/>
            </a:solidFill>
            <a:prstDash val="solid"/>
          </a:ln>
        </p:spPr>
      </p:sp>
      <p:sp>
        <p:nvSpPr>
          <p:cNvPr id="16" name="Text 12"/>
          <p:cNvSpPr/>
          <p:nvPr/>
        </p:nvSpPr>
        <p:spPr>
          <a:xfrm>
            <a:off x="7406640" y="3840480"/>
            <a:ext cx="402336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@return tag</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Describes the value the method gives back.</a:t>
            </a:r>
            <a:endParaRPr lang="en-US" sz="1600" dirty="0"/>
          </a:p>
        </p:txBody>
      </p:sp>
      <p:sp>
        <p:nvSpPr>
          <p:cNvPr id="17" name="Shape 13"/>
          <p:cNvSpPr/>
          <p:nvPr/>
        </p:nvSpPr>
        <p:spPr>
          <a:xfrm>
            <a:off x="7132320" y="4983480"/>
            <a:ext cx="4480560" cy="1005840"/>
          </a:xfrm>
          <a:prstGeom prst="roundRect">
            <a:avLst>
              <a:gd name="adj" fmla="val 13636"/>
            </a:avLst>
          </a:prstGeom>
          <a:solidFill>
            <a:srgbClr val="FFF1DD"/>
          </a:solidFill>
          <a:ln w="12700">
            <a:solidFill>
              <a:srgbClr val="FFF1DD"/>
            </a:solidFill>
            <a:prstDash val="solid"/>
          </a:ln>
        </p:spPr>
      </p:sp>
      <p:sp>
        <p:nvSpPr>
          <p:cNvPr id="18" name="Text 14"/>
          <p:cNvSpPr/>
          <p:nvPr/>
        </p:nvSpPr>
        <p:spPr>
          <a:xfrm>
            <a:off x="7406640" y="4983480"/>
            <a:ext cx="4023360" cy="1005840"/>
          </a:xfrm>
          <a:prstGeom prst="rect">
            <a:avLst/>
          </a:prstGeom>
          <a:noFill/>
          <a:ln/>
        </p:spPr>
        <p:txBody>
          <a:bodyPr wrap="square" lIns="0" tIns="0" rIns="0" bIns="0" rtlCol="0" anchor="ctr"/>
          <a:lstStyle/>
          <a:p>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 inside</a:t>
            </a:r>
            <a:endParaRPr lang="en-US" sz="1600" dirty="0"/>
          </a:p>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 note for maintainers. Not on the page.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Reading @param and @return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14</a:t>
            </a:r>
            <a:endParaRPr lang="en-US" sz="1000" dirty="0"/>
          </a:p>
        </p:txBody>
      </p:sp>
      <p:sp>
        <p:nvSpPr>
          <p:cNvPr id="8" name="Shape 4"/>
          <p:cNvSpPr/>
          <p:nvPr/>
        </p:nvSpPr>
        <p:spPr>
          <a:xfrm>
            <a:off x="548640" y="1554480"/>
            <a:ext cx="6766560" cy="3429000"/>
          </a:xfrm>
          <a:prstGeom prst="roundRect">
            <a:avLst>
              <a:gd name="adj" fmla="val 3200"/>
            </a:avLst>
          </a:prstGeom>
          <a:solidFill>
            <a:srgbClr val="EEF3F1"/>
          </a:solidFill>
          <a:ln w="12700">
            <a:solidFill>
              <a:srgbClr val="E6E1D6"/>
            </a:solidFill>
            <a:prstDash val="solid"/>
          </a:ln>
        </p:spPr>
      </p:sp>
      <p:sp>
        <p:nvSpPr>
          <p:cNvPr id="9" name="Text 5"/>
          <p:cNvSpPr/>
          <p:nvPr/>
        </p:nvSpPr>
        <p:spPr>
          <a:xfrm>
            <a:off x="822960" y="1737360"/>
            <a:ext cx="621792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FROM THE MATH CLASS (SIMPLIFIED)</a:t>
            </a:r>
            <a:endParaRPr lang="en-US" sz="1050" dirty="0"/>
          </a:p>
        </p:txBody>
      </p:sp>
      <p:sp>
        <p:nvSpPr>
          <p:cNvPr id="10" name="Text 6"/>
          <p:cNvSpPr/>
          <p:nvPr/>
        </p:nvSpPr>
        <p:spPr>
          <a:xfrm>
            <a:off x="822960" y="2057400"/>
            <a:ext cx="6217920" cy="27432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Returns a raised to the power 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@param a  the base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@param b  the exponent</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 @return   a raised to the power b</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public static double pow(double a, double b)</a:t>
            </a:r>
            <a:endParaRPr lang="en-US" sz="1600" dirty="0"/>
          </a:p>
        </p:txBody>
      </p:sp>
      <p:graphicFrame>
        <p:nvGraphicFramePr>
          <p:cNvPr id="15" name="Table 0"/>
          <p:cNvGraphicFramePr>
            <a:graphicFrameLocks noGrp="1"/>
          </p:cNvGraphicFramePr>
          <p:nvPr>
            <p:extLst>
              <p:ext uri="{D42A27DB-BD31-4B8C-83A1-F6EECF244321}">
                <p14:modId xmlns:p14="http://schemas.microsoft.com/office/powerpoint/2010/main" val="1579011935"/>
              </p:ext>
            </p:extLst>
          </p:nvPr>
        </p:nvGraphicFramePr>
        <p:xfrm>
          <a:off x="7589520" y="1554480"/>
          <a:ext cx="4023360" cy="914400"/>
        </p:xfrm>
        <a:graphic>
          <a:graphicData uri="http://schemas.openxmlformats.org/drawingml/2006/table">
            <a:tbl>
              <a:tblPr/>
              <a:tblGrid>
                <a:gridCol w="1463040"/>
                <a:gridCol w="2560320"/>
              </a:tblGrid>
              <a:tr h="566928">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Tag</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c>
                  <a:txBody>
                    <a:bodyPr/>
                    <a:lstStyle/>
                    <a:p>
                      <a:pPr indent="0" marL="0">
                        <a:buNone/>
                      </a:pPr>
                      <a:r>
                        <a:rPr lang="en-US" sz="1600" b="1" dirty="0">
                          <a:solidFill>
                            <a:srgbClr val="FFFFFF"/>
                          </a:solidFill>
                          <a:latin typeface="Atkinson Hyperlegible Next" pitchFamily="34" charset="0"/>
                          <a:ea typeface="Atkinson Hyperlegible Next" pitchFamily="34" charset="-122"/>
                          <a:cs typeface="Atkinson Hyperlegible Next" pitchFamily="34" charset="-120"/>
                        </a:rPr>
                        <a:t>Tells you</a:t>
                      </a:r>
                      <a:endParaRPr lang="en-US" sz="16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0E7C6B"/>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@param a</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first value: the base</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@param b</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second value: the exponent</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r h="566928">
                <a:tc>
                  <a:txBody>
                    <a:bodyPr/>
                    <a:lstStyle/>
                    <a:p>
                      <a:pPr indent="0" marL="0">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@return</a:t>
                      </a:r>
                      <a:endParaRPr lang="en-US" sz="1600" dirty="0">
                        <a:latin typeface="Atkinson Hyperlegible Mono" charset="0"/>
                        <a:ea typeface="Atkinson Hyperlegible Mono" charset="0"/>
                        <a:cs typeface="Atkinson Hyperlegible Mono"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c>
                  <a:txBody>
                    <a:bodyP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What comes back: a to the power b</a:t>
                      </a:r>
                      <a:endParaRPr lang="en-US" sz="1700" dirty="0">
                        <a:latin typeface="Atkinson Hyperlegible Next" charset="0"/>
                        <a:ea typeface="Atkinson Hyperlegible Next" charset="0"/>
                        <a:cs typeface="Atkinson Hyperlegible Next" charset="0"/>
                      </a:endParaRPr>
                    </a:p>
                  </a:txBody>
                  <a:tcPr marL="91440" marR="91440" marT="91440" marB="91440" anchor="ctr">
                    <a:lnL w="12700" cap="flat" cmpd="sng" algn="ctr">
                      <a:solidFill>
                        <a:srgbClr val="E6E1D6"/>
                      </a:solidFill>
                      <a:prstDash val="solid"/>
                      <a:round/>
                      <a:headEnd type="none" w="med" len="med"/>
                      <a:tailEnd type="none" w="med" len="med"/>
                    </a:lnL>
                    <a:lnR w="12700" cap="flat" cmpd="sng" algn="ctr">
                      <a:solidFill>
                        <a:srgbClr val="E6E1D6"/>
                      </a:solidFill>
                      <a:prstDash val="solid"/>
                      <a:round/>
                      <a:headEnd type="none" w="med" len="med"/>
                      <a:tailEnd type="none" w="med" len="med"/>
                    </a:lnR>
                    <a:lnT w="12700" cap="flat" cmpd="sng" algn="ctr">
                      <a:solidFill>
                        <a:srgbClr val="E6E1D6"/>
                      </a:solidFill>
                      <a:prstDash val="solid"/>
                      <a:round/>
                      <a:headEnd type="none" w="med" len="med"/>
                      <a:tailEnd type="none" w="med" len="med"/>
                    </a:lnT>
                    <a:lnB w="12700" cap="flat" cmpd="sng" algn="ctr">
                      <a:solidFill>
                        <a:srgbClr val="E6E1D6"/>
                      </a:solidFill>
                      <a:prstDash val="solid"/>
                      <a:round/>
                      <a:headEnd type="none" w="med" len="med"/>
                      <a:tailEnd type="none" w="med" len="med"/>
                    </a:lnB>
                    <a:solidFill>
                      <a:srgbClr val="FFFFFF"/>
                    </a:solidFill>
                  </a:tcPr>
                </a:tc>
              </a:tr>
            </a:tbl>
          </a:graphicData>
        </a:graphic>
      </p:graphicFrame>
      <p:sp>
        <p:nvSpPr>
          <p:cNvPr id="12" name="Shape 7"/>
          <p:cNvSpPr/>
          <p:nvPr/>
        </p:nvSpPr>
        <p:spPr>
          <a:xfrm>
            <a:off x="548640" y="5166360"/>
            <a:ext cx="6766560" cy="868680"/>
          </a:xfrm>
          <a:prstGeom prst="roundRect">
            <a:avLst>
              <a:gd name="adj" fmla="val 12632"/>
            </a:avLst>
          </a:prstGeom>
          <a:solidFill>
            <a:srgbClr val="EEF3F1"/>
          </a:solidFill>
          <a:ln w="12700">
            <a:solidFill>
              <a:srgbClr val="E6E1D6"/>
            </a:solidFill>
            <a:prstDash val="solid"/>
          </a:ln>
        </p:spPr>
      </p:sp>
      <p:sp>
        <p:nvSpPr>
          <p:cNvPr id="13" name="Text 8"/>
          <p:cNvSpPr/>
          <p:nvPr/>
        </p:nvSpPr>
        <p:spPr>
          <a:xfrm>
            <a:off x="822960" y="5349240"/>
            <a:ext cx="6217920" cy="50292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System.out.println(Math.pow(5.0, 2.0));</a:t>
            </a:r>
            <a:endParaRPr lang="en-US" sz="1600" dirty="0"/>
          </a:p>
        </p:txBody>
      </p:sp>
      <p:sp>
        <p:nvSpPr>
          <p:cNvPr id="14" name="Shape 9"/>
          <p:cNvSpPr/>
          <p:nvPr/>
        </p:nvSpPr>
        <p:spPr>
          <a:xfrm>
            <a:off x="7589520" y="5166360"/>
            <a:ext cx="4023360" cy="868680"/>
          </a:xfrm>
          <a:prstGeom prst="roundRect">
            <a:avLst>
              <a:gd name="adj" fmla="val 12632"/>
            </a:avLst>
          </a:prstGeom>
          <a:solidFill>
            <a:srgbClr val="1F2B28"/>
          </a:solidFill>
          <a:ln w="12700">
            <a:solidFill>
              <a:srgbClr val="1F2B28"/>
            </a:solidFill>
            <a:prstDash val="solid"/>
          </a:ln>
        </p:spPr>
      </p:sp>
      <p:sp>
        <p:nvSpPr>
          <p:cNvPr id="15" name="Text 10"/>
          <p:cNvSpPr/>
          <p:nvPr/>
        </p:nvSpPr>
        <p:spPr>
          <a:xfrm>
            <a:off x="7863840" y="530352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6" name="Text 11"/>
          <p:cNvSpPr/>
          <p:nvPr/>
        </p:nvSpPr>
        <p:spPr>
          <a:xfrm>
            <a:off x="7863840" y="5577840"/>
            <a:ext cx="347472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25.0</a:t>
            </a:r>
            <a:endParaRPr lang="en-US" sz="2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Which one reaches the documentation?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15</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 programmer wants this description on the API page. Which works?</a:t>
            </a:r>
            <a:endParaRPr lang="en-US" sz="2200" dirty="0"/>
          </a:p>
        </p:txBody>
      </p:sp>
      <p:sp>
        <p:nvSpPr>
          <p:cNvPr id="12" name="Shape 8"/>
          <p:cNvSpPr/>
          <p:nvPr/>
        </p:nvSpPr>
        <p:spPr>
          <a:xfrm>
            <a:off x="868680" y="2971800"/>
            <a:ext cx="10469880" cy="640080"/>
          </a:xfrm>
          <a:prstGeom prst="roundRect">
            <a:avLst>
              <a:gd name="adj" fmla="val 14286"/>
            </a:avLst>
          </a:prstGeom>
          <a:solidFill>
            <a:srgbClr val="FFFFFF"/>
          </a:solidFill>
          <a:ln w="12700">
            <a:solidFill>
              <a:srgbClr val="E6E1D6"/>
            </a:solidFill>
            <a:prstDash val="solid"/>
          </a:ln>
        </p:spPr>
      </p:sp>
      <p:sp>
        <p:nvSpPr>
          <p:cNvPr id="13" name="Text 9"/>
          <p:cNvSpPr/>
          <p:nvPr/>
        </p:nvSpPr>
        <p:spPr>
          <a:xfrm>
            <a:off x="1143000" y="2971800"/>
            <a:ext cx="100584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A    // Returns the total price in cents.</a:t>
            </a:r>
            <a:endParaRPr lang="en-US" sz="1800" dirty="0"/>
          </a:p>
        </p:txBody>
      </p:sp>
      <p:sp>
        <p:nvSpPr>
          <p:cNvPr id="14" name="Shape 10"/>
          <p:cNvSpPr/>
          <p:nvPr/>
        </p:nvSpPr>
        <p:spPr>
          <a:xfrm>
            <a:off x="868680" y="3749040"/>
            <a:ext cx="10469880" cy="640080"/>
          </a:xfrm>
          <a:prstGeom prst="roundRect">
            <a:avLst>
              <a:gd name="adj" fmla="val 14286"/>
            </a:avLst>
          </a:prstGeom>
          <a:solidFill>
            <a:srgbClr val="FFFFFF"/>
          </a:solidFill>
          <a:ln w="12700">
            <a:solidFill>
              <a:srgbClr val="E6E1D6"/>
            </a:solidFill>
            <a:prstDash val="solid"/>
          </a:ln>
        </p:spPr>
      </p:sp>
      <p:sp>
        <p:nvSpPr>
          <p:cNvPr id="15" name="Text 11"/>
          <p:cNvSpPr/>
          <p:nvPr/>
        </p:nvSpPr>
        <p:spPr>
          <a:xfrm>
            <a:off x="1143000" y="3749040"/>
            <a:ext cx="100584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B    /* Returns the total price in cents. */</a:t>
            </a:r>
            <a:endParaRPr lang="en-US" sz="1800" dirty="0"/>
          </a:p>
        </p:txBody>
      </p:sp>
      <p:sp>
        <p:nvSpPr>
          <p:cNvPr id="16" name="Shape 12"/>
          <p:cNvSpPr/>
          <p:nvPr/>
        </p:nvSpPr>
        <p:spPr>
          <a:xfrm>
            <a:off x="868680" y="4526280"/>
            <a:ext cx="10469880" cy="640080"/>
          </a:xfrm>
          <a:prstGeom prst="roundRect">
            <a:avLst>
              <a:gd name="adj" fmla="val 14286"/>
            </a:avLst>
          </a:prstGeom>
          <a:solidFill>
            <a:srgbClr val="FFFFFF"/>
          </a:solidFill>
          <a:ln w="12700">
            <a:solidFill>
              <a:srgbClr val="E6E1D6"/>
            </a:solidFill>
            <a:prstDash val="solid"/>
          </a:ln>
        </p:spPr>
      </p:sp>
      <p:sp>
        <p:nvSpPr>
          <p:cNvPr id="17" name="Text 13"/>
          <p:cNvSpPr/>
          <p:nvPr/>
        </p:nvSpPr>
        <p:spPr>
          <a:xfrm>
            <a:off x="1143000" y="4526280"/>
            <a:ext cx="10058400" cy="64008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Mono" pitchFamily="34" charset="0"/>
                <a:ea typeface="Atkinson Hyperlegible Mono" pitchFamily="34" charset="-122"/>
                <a:cs typeface="Atkinson Hyperlegible Mono" pitchFamily="34" charset="-120"/>
              </a:rPr>
              <a:t>C    /** Returns the total price in cents. */</a:t>
            </a:r>
            <a:endParaRPr lang="en-US" sz="18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E7C6B"/>
        </a:solidFill>
      </p:bgPr>
    </p:bg>
    <p:spTree>
      <p:nvGrpSpPr>
        <p:cNvPr id="1" name=""/>
        <p:cNvGrpSpPr/>
        <p:nvPr/>
      </p:nvGrpSpPr>
      <p:grpSpPr>
        <a:xfrm>
          <a:off x="0" y="0"/>
          <a:ext cx="0" cy="0"/>
          <a:chOff x="0" y="0"/>
          <a:chExt cx="0" cy="0"/>
        </a:xfrm>
      </p:grpSpPr>
      <p:pic>
        <p:nvPicPr>
          <p:cNvPr id="2" name="Image 0" descr="/private/tmp/claude-501/-Users-jamemclaughlin-Projects-HopperLearn/c79be0e7-6e47-4000-8505-888903230d9a/scratchpad/slides21/assets/image-1003-1.png">    </p:cNvPr>
          <p:cNvPicPr>
            <a:picLocks noChangeAspect="1"/>
          </p:cNvPicPr>
          <p:nvPr/>
        </p:nvPicPr>
        <p:blipFill>
          <a:blip r:embed="rId1"/>
          <a:stretch>
            <a:fillRect/>
          </a:stretch>
        </p:blipFill>
        <p:spPr>
          <a:xfrm>
            <a:off x="548640" y="457200"/>
            <a:ext cx="1463040" cy="365760"/>
          </a:xfrm>
          <a:prstGeom prst="rect">
            <a:avLst/>
          </a:prstGeom>
        </p:spPr>
      </p:pic>
      <p:sp>
        <p:nvSpPr>
          <p:cNvPr id="3" name="Shape 0"/>
          <p:cNvSpPr/>
          <p:nvPr/>
        </p:nvSpPr>
        <p:spPr>
          <a:xfrm rot="-240000">
            <a:off x="685800" y="2423160"/>
            <a:ext cx="1783080" cy="1783080"/>
          </a:xfrm>
          <a:prstGeom prst="roundRect">
            <a:avLst>
              <a:gd name="adj" fmla="val 15385"/>
            </a:avLst>
          </a:prstGeom>
          <a:solidFill>
            <a:srgbClr val="FFFFFF"/>
          </a:solidFill>
          <a:ln w="12700">
            <a:solidFill>
              <a:srgbClr val="FFFFFF"/>
            </a:solidFill>
            <a:prstDash val="solid"/>
          </a:ln>
        </p:spPr>
      </p:sp>
      <p:sp>
        <p:nvSpPr>
          <p:cNvPr id="4" name="Text 1"/>
          <p:cNvSpPr/>
          <p:nvPr/>
        </p:nvSpPr>
        <p:spPr>
          <a:xfrm rot="-240000">
            <a:off x="685800" y="2423160"/>
            <a:ext cx="1783080" cy="1783080"/>
          </a:xfrm>
          <a:prstGeom prst="rect">
            <a:avLst/>
          </a:prstGeom>
          <a:noFill/>
          <a:ln/>
        </p:spPr>
        <p:txBody>
          <a:bodyPr wrap="square" lIns="0" tIns="0" rIns="0" bIns="0" rtlCol="0" anchor="ctr"/>
          <a:lstStyle/>
          <a:p>
            <a:pPr algn="ctr" indent="0" marL="0">
              <a:buNone/>
            </a:pPr>
            <a:r>
              <a:rPr lang="en-US" sz="8000" dirty="0">
                <a:solidFill>
                  <a:srgbClr val="0E7C6B"/>
                </a:solidFill>
                <a:latin typeface="Atkinson Hyperlegible Next ExtraBold" pitchFamily="34" charset="0"/>
                <a:ea typeface="Atkinson Hyperlegible Next ExtraBold" pitchFamily="34" charset="-122"/>
                <a:cs typeface="Atkinson Hyperlegible Next ExtraBold" pitchFamily="34" charset="-120"/>
              </a:rPr>
              <a:t>4</a:t>
            </a:r>
            <a:endParaRPr lang="en-US" sz="8000" dirty="0"/>
          </a:p>
        </p:txBody>
      </p:sp>
      <p:sp>
        <p:nvSpPr>
          <p:cNvPr id="5" name="Text 2"/>
          <p:cNvSpPr/>
          <p:nvPr/>
        </p:nvSpPr>
        <p:spPr>
          <a:xfrm>
            <a:off x="3017520" y="2697480"/>
            <a:ext cx="8229600" cy="320040"/>
          </a:xfrm>
          <a:prstGeom prst="rect">
            <a:avLst/>
          </a:prstGeom>
          <a:noFill/>
          <a:ln/>
        </p:spPr>
        <p:txBody>
          <a:bodyPr wrap="square" lIns="0" tIns="0" rIns="0" bIns="0" rtlCol="0" anchor="ctr"/>
          <a:lstStyle/>
          <a:p>
            <a:pPr indent="0" marL="0">
              <a:buNone/>
            </a:pPr>
            <a:r>
              <a:rPr lang="en-US" sz="1200" b="1" spc="300" kern="0" dirty="0">
                <a:solidFill>
                  <a:srgbClr val="8FE0C8"/>
                </a:solidFill>
                <a:latin typeface="Atkinson Hyperlegible Next" pitchFamily="34" charset="0"/>
                <a:ea typeface="Atkinson Hyperlegible Next" pitchFamily="34" charset="-122"/>
                <a:cs typeface="Atkinson Hyperlegible Next" pitchFamily="34" charset="-120"/>
              </a:rPr>
              <a:t>PART 4</a:t>
            </a:r>
            <a:endParaRPr lang="en-US" sz="1200" dirty="0"/>
          </a:p>
        </p:txBody>
      </p:sp>
      <p:sp>
        <p:nvSpPr>
          <p:cNvPr id="6" name="Text 3"/>
          <p:cNvSpPr/>
          <p:nvPr/>
        </p:nvSpPr>
        <p:spPr>
          <a:xfrm>
            <a:off x="3017520" y="3063240"/>
            <a:ext cx="8595360" cy="1005840"/>
          </a:xfrm>
          <a:prstGeom prst="rect">
            <a:avLst/>
          </a:prstGeom>
          <a:noFill/>
          <a:ln/>
        </p:spPr>
        <p:txBody>
          <a:bodyPr wrap="square" lIns="0" tIns="0" rIns="0" bIns="0" rtlCol="0" anchor="ctr"/>
          <a:lstStyle/>
          <a:p>
            <a:pPr indent="0" marL="0">
              <a:buNone/>
            </a:pPr>
            <a:r>
              <a:rPr lang="en-US" sz="4000" dirty="0">
                <a:solidFill>
                  <a:srgbClr val="FFFFFF"/>
                </a:solidFill>
                <a:latin typeface="Atkinson Hyperlegible Next ExtraBold" pitchFamily="34" charset="0"/>
                <a:ea typeface="Atkinson Hyperlegible Next ExtraBold" pitchFamily="34" charset="-122"/>
                <a:cs typeface="Atkinson Hyperlegible Next ExtraBold" pitchFamily="34" charset="-120"/>
              </a:rPr>
              <a:t>Preconditions and postconditions</a:t>
            </a:r>
            <a:endParaRPr lang="en-US" sz="4000" dirty="0"/>
          </a:p>
        </p:txBody>
      </p:sp>
      <p:sp>
        <p:nvSpPr>
          <p:cNvPr id="7" name="Text 4"/>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8FE0C8"/>
                </a:solidFill>
                <a:latin typeface="Atkinson Hyperlegible Next" pitchFamily="34" charset="0"/>
                <a:ea typeface="Atkinson Hyperlegible Next" pitchFamily="34" charset="-122"/>
                <a:cs typeface="Atkinson Hyperlegible Next" pitchFamily="34" charset="-120"/>
              </a:rPr>
              <a:t>16</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KEY IDEA</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Your side of the deal, and the code's</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17</a:t>
            </a:r>
            <a:endParaRPr lang="en-US" sz="1000" dirty="0"/>
          </a:p>
        </p:txBody>
      </p:sp>
      <p:sp>
        <p:nvSpPr>
          <p:cNvPr id="8" name="Shape 4"/>
          <p:cNvSpPr/>
          <p:nvPr/>
        </p:nvSpPr>
        <p:spPr>
          <a:xfrm>
            <a:off x="548640" y="1600200"/>
            <a:ext cx="5440680" cy="4389120"/>
          </a:xfrm>
          <a:prstGeom prst="roundRect">
            <a:avLst>
              <a:gd name="adj" fmla="val 4583"/>
            </a:avLst>
          </a:prstGeom>
          <a:solidFill>
            <a:srgbClr val="FFF1DD"/>
          </a:solidFill>
          <a:ln w="12700">
            <a:solidFill>
              <a:srgbClr val="FFF1DD"/>
            </a:solidFill>
            <a:prstDash val="solid"/>
          </a:ln>
        </p:spPr>
      </p:sp>
      <p:sp>
        <p:nvSpPr>
          <p:cNvPr id="9" name="Text 5"/>
          <p:cNvSpPr/>
          <p:nvPr/>
        </p:nvSpPr>
        <p:spPr>
          <a:xfrm>
            <a:off x="868680" y="1874520"/>
            <a:ext cx="4754880" cy="5486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Precondition</a:t>
            </a:r>
            <a:endParaRPr lang="en-US" sz="2800" dirty="0"/>
          </a:p>
        </p:txBody>
      </p:sp>
      <p:sp>
        <p:nvSpPr>
          <p:cNvPr id="10" name="Text 6"/>
          <p:cNvSpPr/>
          <p:nvPr/>
        </p:nvSpPr>
        <p:spPr>
          <a:xfrm>
            <a:off x="868680" y="2468880"/>
            <a:ext cx="4754880" cy="256032"/>
          </a:xfrm>
          <a:prstGeom prst="rect">
            <a:avLst/>
          </a:prstGeom>
          <a:noFill/>
          <a:ln/>
        </p:spPr>
        <p:txBody>
          <a:bodyPr wrap="square" lIns="0" tIns="0" rIns="0" bIns="0" rtlCol="0" anchor="ctr"/>
          <a:lstStyle/>
          <a:p>
            <a:pPr indent="0" marL="0">
              <a:buNone/>
            </a:pPr>
            <a:r>
              <a:rPr lang="en-US" sz="1050" b="1" spc="300" kern="0" dirty="0">
                <a:solidFill>
                  <a:srgbClr val="8A4B0F"/>
                </a:solidFill>
                <a:latin typeface="Atkinson Hyperlegible Next" pitchFamily="34" charset="0"/>
                <a:ea typeface="Atkinson Hyperlegible Next" pitchFamily="34" charset="-122"/>
                <a:cs typeface="Atkinson Hyperlegible Next" pitchFamily="34" charset="-120"/>
              </a:rPr>
              <a:t>MUST BE TRUE BEFORE</a:t>
            </a:r>
            <a:endParaRPr lang="en-US" sz="1050" dirty="0"/>
          </a:p>
        </p:txBody>
      </p:sp>
      <p:sp>
        <p:nvSpPr>
          <p:cNvPr id="11" name="Text 7"/>
          <p:cNvSpPr/>
          <p:nvPr/>
        </p:nvSpPr>
        <p:spPr>
          <a:xfrm>
            <a:off x="868680" y="2880360"/>
            <a:ext cx="4800600" cy="12801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Making it true is the job of whoever uses the code. The code does not check it.</a:t>
            </a:r>
            <a:endParaRPr lang="en-US" sz="1900" dirty="0"/>
          </a:p>
        </p:txBody>
      </p:sp>
      <p:sp>
        <p:nvSpPr>
          <p:cNvPr id="12" name="Shape 8"/>
          <p:cNvSpPr/>
          <p:nvPr/>
        </p:nvSpPr>
        <p:spPr>
          <a:xfrm>
            <a:off x="822960" y="4343400"/>
            <a:ext cx="4892040" cy="1371600"/>
          </a:xfrm>
          <a:prstGeom prst="roundRect">
            <a:avLst>
              <a:gd name="adj" fmla="val 8000"/>
            </a:avLst>
          </a:prstGeom>
          <a:solidFill>
            <a:srgbClr val="FFFFFF"/>
          </a:solidFill>
          <a:ln w="12700">
            <a:solidFill>
              <a:srgbClr val="FFFFFF"/>
            </a:solidFill>
            <a:prstDash val="solid"/>
          </a:ln>
        </p:spPr>
      </p:sp>
      <p:sp>
        <p:nvSpPr>
          <p:cNvPr id="13" name="Text 9"/>
          <p:cNvSpPr/>
          <p:nvPr/>
        </p:nvSpPr>
        <p:spPr>
          <a:xfrm>
            <a:off x="1005840" y="4343400"/>
            <a:ext cx="4572000" cy="1371600"/>
          </a:xfrm>
          <a:prstGeom prst="rect">
            <a:avLst/>
          </a:prstGeom>
          <a:noFill/>
          <a:ln/>
        </p:spPr>
        <p:txBody>
          <a:bodyPr wrap="square" lIns="0" tIns="0" rIns="0" bIns="0" rtlCol="0" anchor="ctr"/>
          <a:lstStyle/>
          <a:p>
            <a:pPr indent="0" marL="0">
              <a:buNone/>
            </a:pPr>
            <a:r>
              <a:rPr lang="en-US" sz="1400" b="1" dirty="0">
                <a:solidFill>
                  <a:srgbClr val="8A4B0F"/>
                </a:solidFill>
                <a:latin typeface="Atkinson Hyperlegible Next" pitchFamily="34" charset="0"/>
                <a:ea typeface="Atkinson Hyperlegible Next" pitchFamily="34" charset="-122"/>
                <a:cs typeface="Atkinson Hyperlegible Next" pitchFamily="34" charset="-120"/>
              </a:rPr>
              <a:t>Example</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x is not negative.</a:t>
            </a:r>
            <a:endParaRPr lang="en-US" sz="1700" dirty="0"/>
          </a:p>
        </p:txBody>
      </p:sp>
      <p:sp>
        <p:nvSpPr>
          <p:cNvPr id="14" name="Shape 10"/>
          <p:cNvSpPr/>
          <p:nvPr/>
        </p:nvSpPr>
        <p:spPr>
          <a:xfrm>
            <a:off x="6199632" y="1600200"/>
            <a:ext cx="5440680" cy="4389120"/>
          </a:xfrm>
          <a:prstGeom prst="roundRect">
            <a:avLst>
              <a:gd name="adj" fmla="val 4583"/>
            </a:avLst>
          </a:prstGeom>
          <a:solidFill>
            <a:srgbClr val="DDF5EE"/>
          </a:solidFill>
          <a:ln w="12700">
            <a:solidFill>
              <a:srgbClr val="DDF5EE"/>
            </a:solidFill>
            <a:prstDash val="solid"/>
          </a:ln>
        </p:spPr>
      </p:sp>
      <p:sp>
        <p:nvSpPr>
          <p:cNvPr id="15" name="Text 11"/>
          <p:cNvSpPr/>
          <p:nvPr/>
        </p:nvSpPr>
        <p:spPr>
          <a:xfrm>
            <a:off x="6519672" y="1874520"/>
            <a:ext cx="4754880" cy="548640"/>
          </a:xfrm>
          <a:prstGeom prst="rect">
            <a:avLst/>
          </a:prstGeom>
          <a:noFill/>
          <a:ln/>
        </p:spPr>
        <p:txBody>
          <a:bodyPr wrap="square" lIns="0" tIns="0" rIns="0" bIns="0" rtlCol="0" anchor="ctr"/>
          <a:lstStyle/>
          <a:p>
            <a:pPr indent="0" marL="0">
              <a:buNone/>
            </a:pPr>
            <a:r>
              <a:rPr lang="en-US" sz="2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Postcondition</a:t>
            </a:r>
            <a:endParaRPr lang="en-US" sz="2800" dirty="0"/>
          </a:p>
        </p:txBody>
      </p:sp>
      <p:sp>
        <p:nvSpPr>
          <p:cNvPr id="16" name="Text 12"/>
          <p:cNvSpPr/>
          <p:nvPr/>
        </p:nvSpPr>
        <p:spPr>
          <a:xfrm>
            <a:off x="6519672" y="2468880"/>
            <a:ext cx="475488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GUARANTEED AFTER</a:t>
            </a:r>
            <a:endParaRPr lang="en-US" sz="1050" dirty="0"/>
          </a:p>
        </p:txBody>
      </p:sp>
      <p:sp>
        <p:nvSpPr>
          <p:cNvPr id="17" name="Text 13"/>
          <p:cNvSpPr/>
          <p:nvPr/>
        </p:nvSpPr>
        <p:spPr>
          <a:xfrm>
            <a:off x="6519672" y="2880360"/>
            <a:ext cx="4800600" cy="1280160"/>
          </a:xfrm>
          <a:prstGeom prst="rect">
            <a:avLst/>
          </a:prstGeom>
          <a:noFill/>
          <a:ln/>
        </p:spPr>
        <p:txBody>
          <a:bodyPr wrap="square" lIns="0" tIns="0" rIns="0" bIns="0" rtlCol="0" anchor="t"/>
          <a:lstStyle/>
          <a:p>
            <a:pPr indent="0" marL="0">
              <a:buNone/>
            </a:pPr>
            <a:r>
              <a:rPr lang="en-US" sz="1900" dirty="0">
                <a:solidFill>
                  <a:srgbClr val="1F2B28"/>
                </a:solidFill>
                <a:latin typeface="Atkinson Hyperlegible Next" pitchFamily="34" charset="0"/>
                <a:ea typeface="Atkinson Hyperlegible Next" pitchFamily="34" charset="-122"/>
                <a:cs typeface="Atkinson Hyperlegible Next" pitchFamily="34" charset="-120"/>
              </a:rPr>
              <a:t>Describes the result: the value returned, or the values of an object's attributes.</a:t>
            </a:r>
            <a:endParaRPr lang="en-US" sz="1900" dirty="0"/>
          </a:p>
        </p:txBody>
      </p:sp>
      <p:sp>
        <p:nvSpPr>
          <p:cNvPr id="18" name="Shape 14"/>
          <p:cNvSpPr/>
          <p:nvPr/>
        </p:nvSpPr>
        <p:spPr>
          <a:xfrm>
            <a:off x="6473952" y="4343400"/>
            <a:ext cx="4892040" cy="1371600"/>
          </a:xfrm>
          <a:prstGeom prst="roundRect">
            <a:avLst>
              <a:gd name="adj" fmla="val 8000"/>
            </a:avLst>
          </a:prstGeom>
          <a:solidFill>
            <a:srgbClr val="FFFFFF"/>
          </a:solidFill>
          <a:ln w="12700">
            <a:solidFill>
              <a:srgbClr val="FFFFFF"/>
            </a:solidFill>
            <a:prstDash val="solid"/>
          </a:ln>
        </p:spPr>
      </p:sp>
      <p:sp>
        <p:nvSpPr>
          <p:cNvPr id="19" name="Text 15"/>
          <p:cNvSpPr/>
          <p:nvPr/>
        </p:nvSpPr>
        <p:spPr>
          <a:xfrm>
            <a:off x="6656832" y="4343400"/>
            <a:ext cx="4572000" cy="1371600"/>
          </a:xfrm>
          <a:prstGeom prst="rect">
            <a:avLst/>
          </a:prstGeom>
          <a:noFill/>
          <a:ln/>
        </p:spPr>
        <p:txBody>
          <a:bodyPr wrap="square" lIns="0" tIns="0" rIns="0" bIns="0" rtlCol="0" anchor="ctr"/>
          <a:lstStyle/>
          <a:p>
            <a:pPr indent="0" marL="0">
              <a:buNone/>
            </a:pPr>
            <a:r>
              <a:rPr lang="en-US" sz="1400" b="1" dirty="0">
                <a:solidFill>
                  <a:srgbClr val="0B5A4D"/>
                </a:solidFill>
                <a:latin typeface="Atkinson Hyperlegible Next" pitchFamily="34" charset="0"/>
                <a:ea typeface="Atkinson Hyperlegible Next" pitchFamily="34" charset="-122"/>
                <a:cs typeface="Atkinson Hyperlegible Next" pitchFamily="34" charset="-120"/>
              </a:rPr>
              <a:t>Example</a:t>
            </a:r>
            <a:endParaRPr lang="en-US" sz="1700" dirty="0"/>
          </a:p>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rounded holds x rounded to the nearest whole number.</a:t>
            </a:r>
            <a:endParaRPr lang="en-US" sz="17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WORKED EXAMPLE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When the precondition is broken</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18</a:t>
            </a:r>
            <a:endParaRPr lang="en-US" sz="1000" dirty="0"/>
          </a:p>
        </p:txBody>
      </p:sp>
      <p:sp>
        <p:nvSpPr>
          <p:cNvPr id="8" name="Shape 4"/>
          <p:cNvSpPr/>
          <p:nvPr/>
        </p:nvSpPr>
        <p:spPr>
          <a:xfrm>
            <a:off x="548640" y="1554480"/>
            <a:ext cx="5440680" cy="2240280"/>
          </a:xfrm>
          <a:prstGeom prst="roundRect">
            <a:avLst>
              <a:gd name="adj" fmla="val 4898"/>
            </a:avLst>
          </a:prstGeom>
          <a:solidFill>
            <a:srgbClr val="EEF3F1"/>
          </a:solidFill>
          <a:ln w="12700">
            <a:solidFill>
              <a:srgbClr val="E6E1D6"/>
            </a:solidFill>
            <a:prstDash val="solid"/>
          </a:ln>
        </p:spPr>
      </p:sp>
      <p:sp>
        <p:nvSpPr>
          <p:cNvPr id="9" name="Text 5"/>
          <p:cNvSpPr/>
          <p:nvPr/>
        </p:nvSpPr>
        <p:spPr>
          <a:xfrm>
            <a:off x="822960"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PRECONDITION MET</a:t>
            </a:r>
            <a:endParaRPr lang="en-US" sz="1050" dirty="0"/>
          </a:p>
        </p:txBody>
      </p:sp>
      <p:sp>
        <p:nvSpPr>
          <p:cNvPr id="10" name="Text 6"/>
          <p:cNvSpPr/>
          <p:nvPr/>
        </p:nvSpPr>
        <p:spPr>
          <a:xfrm>
            <a:off x="822960" y="2057400"/>
            <a:ext cx="4892040" cy="1554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Precondition: x is not negative.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x = 6.8;</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rounded = (int) (x + 0.5);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System.out.println(rounded);</a:t>
            </a:r>
            <a:endParaRPr lang="en-US" sz="1600" dirty="0"/>
          </a:p>
        </p:txBody>
      </p:sp>
      <p:sp>
        <p:nvSpPr>
          <p:cNvPr id="11" name="Shape 7"/>
          <p:cNvSpPr/>
          <p:nvPr/>
        </p:nvSpPr>
        <p:spPr>
          <a:xfrm>
            <a:off x="548640" y="3931920"/>
            <a:ext cx="5440680" cy="868680"/>
          </a:xfrm>
          <a:prstGeom prst="roundRect">
            <a:avLst>
              <a:gd name="adj" fmla="val 12632"/>
            </a:avLst>
          </a:prstGeom>
          <a:solidFill>
            <a:srgbClr val="1F2B28"/>
          </a:solidFill>
          <a:ln w="12700">
            <a:solidFill>
              <a:srgbClr val="1F2B28"/>
            </a:solidFill>
            <a:prstDash val="solid"/>
          </a:ln>
        </p:spPr>
      </p:sp>
      <p:sp>
        <p:nvSpPr>
          <p:cNvPr id="12" name="Text 8"/>
          <p:cNvSpPr/>
          <p:nvPr/>
        </p:nvSpPr>
        <p:spPr>
          <a:xfrm>
            <a:off x="822960" y="4069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3" name="Text 9"/>
          <p:cNvSpPr/>
          <p:nvPr/>
        </p:nvSpPr>
        <p:spPr>
          <a:xfrm>
            <a:off x="822960" y="4343400"/>
            <a:ext cx="4892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7</a:t>
            </a:r>
            <a:endParaRPr lang="en-US" sz="2000" dirty="0"/>
          </a:p>
        </p:txBody>
      </p:sp>
      <p:sp>
        <p:nvSpPr>
          <p:cNvPr id="14" name="Shape 10"/>
          <p:cNvSpPr/>
          <p:nvPr/>
        </p:nvSpPr>
        <p:spPr>
          <a:xfrm>
            <a:off x="6199632" y="1554480"/>
            <a:ext cx="5440680" cy="2240280"/>
          </a:xfrm>
          <a:prstGeom prst="roundRect">
            <a:avLst>
              <a:gd name="adj" fmla="val 4898"/>
            </a:avLst>
          </a:prstGeom>
          <a:solidFill>
            <a:srgbClr val="EEF3F1"/>
          </a:solidFill>
          <a:ln w="12700">
            <a:solidFill>
              <a:srgbClr val="E6E1D6"/>
            </a:solidFill>
            <a:prstDash val="solid"/>
          </a:ln>
        </p:spPr>
      </p:sp>
      <p:sp>
        <p:nvSpPr>
          <p:cNvPr id="15" name="Text 11"/>
          <p:cNvSpPr/>
          <p:nvPr/>
        </p:nvSpPr>
        <p:spPr>
          <a:xfrm>
            <a:off x="6473952" y="1737360"/>
            <a:ext cx="4892040" cy="256032"/>
          </a:xfrm>
          <a:prstGeom prst="rect">
            <a:avLst/>
          </a:prstGeom>
          <a:noFill/>
          <a:ln/>
        </p:spPr>
        <p:txBody>
          <a:bodyPr wrap="square" lIns="0" tIns="0" rIns="0" bIns="0" rtlCol="0" anchor="ctr"/>
          <a:lstStyle/>
          <a:p>
            <a:pPr indent="0" marL="0">
              <a:buNone/>
            </a:pPr>
            <a:r>
              <a:rPr lang="en-US" sz="1050" b="1" spc="300" kern="0" dirty="0">
                <a:solidFill>
                  <a:srgbClr val="0B5A4D"/>
                </a:solidFill>
                <a:latin typeface="Atkinson Hyperlegible Next" pitchFamily="34" charset="0"/>
                <a:ea typeface="Atkinson Hyperlegible Next" pitchFamily="34" charset="-122"/>
                <a:cs typeface="Atkinson Hyperlegible Next" pitchFamily="34" charset="-120"/>
              </a:rPr>
              <a:t>PRECONDITION BROKEN</a:t>
            </a:r>
            <a:endParaRPr lang="en-US" sz="1050" dirty="0"/>
          </a:p>
        </p:txBody>
      </p:sp>
      <p:sp>
        <p:nvSpPr>
          <p:cNvPr id="16" name="Text 12"/>
          <p:cNvSpPr/>
          <p:nvPr/>
        </p:nvSpPr>
        <p:spPr>
          <a:xfrm>
            <a:off x="6473952" y="2057400"/>
            <a:ext cx="4892040" cy="155448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Precondition: x is not negative.</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double x = -6.8;</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rounded = (int) (x + 0.5);</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System.out.println(rounded);</a:t>
            </a:r>
            <a:endParaRPr lang="en-US" sz="1600" dirty="0"/>
          </a:p>
        </p:txBody>
      </p:sp>
      <p:sp>
        <p:nvSpPr>
          <p:cNvPr id="17" name="Shape 13"/>
          <p:cNvSpPr/>
          <p:nvPr/>
        </p:nvSpPr>
        <p:spPr>
          <a:xfrm>
            <a:off x="6199632" y="3931920"/>
            <a:ext cx="5440680" cy="868680"/>
          </a:xfrm>
          <a:prstGeom prst="roundRect">
            <a:avLst>
              <a:gd name="adj" fmla="val 12632"/>
            </a:avLst>
          </a:prstGeom>
          <a:solidFill>
            <a:srgbClr val="1F2B28"/>
          </a:solidFill>
          <a:ln w="12700">
            <a:solidFill>
              <a:srgbClr val="1F2B28"/>
            </a:solidFill>
            <a:prstDash val="solid"/>
          </a:ln>
        </p:spPr>
      </p:sp>
      <p:sp>
        <p:nvSpPr>
          <p:cNvPr id="18" name="Text 14"/>
          <p:cNvSpPr/>
          <p:nvPr/>
        </p:nvSpPr>
        <p:spPr>
          <a:xfrm>
            <a:off x="6473952" y="4069080"/>
            <a:ext cx="1828800" cy="256032"/>
          </a:xfrm>
          <a:prstGeom prst="rect">
            <a:avLst/>
          </a:prstGeom>
          <a:noFill/>
          <a:ln/>
        </p:spPr>
        <p:txBody>
          <a:bodyPr wrap="square" lIns="0" tIns="0" rIns="0" bIns="0" rtlCol="0" anchor="ctr"/>
          <a:lstStyle/>
          <a:p>
            <a:pPr indent="0" marL="0">
              <a:buNone/>
            </a:pPr>
            <a:r>
              <a:rPr lang="en-US" sz="1050" b="1" spc="300" kern="0" dirty="0">
                <a:solidFill>
                  <a:srgbClr val="8FE0C8"/>
                </a:solidFill>
                <a:latin typeface="Atkinson Hyperlegible Next" pitchFamily="34" charset="0"/>
                <a:ea typeface="Atkinson Hyperlegible Next" pitchFamily="34" charset="-122"/>
                <a:cs typeface="Atkinson Hyperlegible Next" pitchFamily="34" charset="-120"/>
              </a:rPr>
              <a:t>OUTPUT</a:t>
            </a:r>
            <a:endParaRPr lang="en-US" sz="1050" dirty="0"/>
          </a:p>
        </p:txBody>
      </p:sp>
      <p:sp>
        <p:nvSpPr>
          <p:cNvPr id="19" name="Text 15"/>
          <p:cNvSpPr/>
          <p:nvPr/>
        </p:nvSpPr>
        <p:spPr>
          <a:xfrm>
            <a:off x="6473952" y="4343400"/>
            <a:ext cx="4892040" cy="365760"/>
          </a:xfrm>
          <a:prstGeom prst="rect">
            <a:avLst/>
          </a:prstGeom>
          <a:noFill/>
          <a:ln/>
        </p:spPr>
        <p:txBody>
          <a:bodyPr wrap="square" lIns="0" tIns="0" rIns="0" bIns="0" rtlCol="0" anchor="t"/>
          <a:lstStyle/>
          <a:p>
            <a:pPr indent="0" marL="0">
              <a:buNone/>
            </a:pPr>
            <a:r>
              <a:rPr lang="en-US" sz="2000" dirty="0">
                <a:solidFill>
                  <a:srgbClr val="E9F7F2"/>
                </a:solidFill>
                <a:latin typeface="Atkinson Hyperlegible Mono" pitchFamily="34" charset="0"/>
                <a:ea typeface="Atkinson Hyperlegible Mono" pitchFamily="34" charset="-122"/>
                <a:cs typeface="Atkinson Hyperlegible Mono" pitchFamily="34" charset="-120"/>
              </a:rPr>
              <a:t>-6</a:t>
            </a:r>
            <a:endParaRPr lang="en-US" sz="2000" dirty="0"/>
          </a:p>
        </p:txBody>
      </p:sp>
      <p:sp>
        <p:nvSpPr>
          <p:cNvPr id="20" name="Shape 16"/>
          <p:cNvSpPr/>
          <p:nvPr/>
        </p:nvSpPr>
        <p:spPr>
          <a:xfrm>
            <a:off x="548640" y="4983480"/>
            <a:ext cx="11094415" cy="1051560"/>
          </a:xfrm>
          <a:prstGeom prst="roundRect">
            <a:avLst>
              <a:gd name="adj" fmla="val 17391"/>
            </a:avLst>
          </a:prstGeom>
          <a:solidFill>
            <a:srgbClr val="FFF1DD"/>
          </a:solidFill>
          <a:ln w="12700">
            <a:solidFill>
              <a:srgbClr val="FFF1DD"/>
            </a:solidFill>
            <a:prstDash val="solid"/>
          </a:ln>
        </p:spPr>
      </p:sp>
      <p:pic>
        <p:nvPicPr>
          <p:cNvPr id="21"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5239512"/>
            <a:ext cx="566928" cy="566928"/>
          </a:xfrm>
          <a:prstGeom prst="rect">
            <a:avLst/>
          </a:prstGeom>
        </p:spPr>
      </p:pic>
      <p:sp>
        <p:nvSpPr>
          <p:cNvPr id="22" name="Text 17"/>
          <p:cNvSpPr/>
          <p:nvPr/>
        </p:nvSpPr>
        <p:spPr>
          <a:xfrm>
            <a:off x="1600200" y="5120640"/>
            <a:ext cx="9768535" cy="777240"/>
          </a:xfrm>
          <a:prstGeom prst="rect">
            <a:avLst/>
          </a:prstGeom>
          <a:noFill/>
          <a:ln/>
        </p:spPr>
        <p:txBody>
          <a:bodyPr wrap="square" lIns="0" tIns="0" rIns="0" bIns="0" rtlCol="0" anchor="ctr"/>
          <a:lstStyle/>
          <a:p>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The nearest whole number to -6.8 is -7. No error, no warning: just a </a:t>
            </a:r>
            <a:pPr indent="0" marL="0">
              <a:buNone/>
            </a:pPr>
            <a:r>
              <a:rPr lang="en-US" sz="1700" b="1" dirty="0">
                <a:solidFill>
                  <a:srgbClr val="1F2B28"/>
                </a:solidFill>
                <a:latin typeface="Atkinson Hyperlegible Next" pitchFamily="34" charset="0"/>
                <a:ea typeface="Atkinson Hyperlegible Next" pitchFamily="34" charset="-122"/>
                <a:cs typeface="Atkinson Hyperlegible Next" pitchFamily="34" charset="-120"/>
              </a:rPr>
              <a:t>wrong answer</a:t>
            </a:r>
            <a:pPr indent="0" marL="0">
              <a:buNone/>
            </a:pPr>
            <a:r>
              <a:rPr lang="en-US" sz="1700" dirty="0">
                <a:solidFill>
                  <a:srgbClr val="1F2B28"/>
                </a:solidFill>
                <a:latin typeface="Atkinson Hyperlegible Next" pitchFamily="34" charset="0"/>
                <a:ea typeface="Atkinson Hyperlegible Next" pitchFamily="34" charset="-122"/>
                <a:cs typeface="Atkinson Hyperlegible Next" pitchFamily="34" charset="-120"/>
              </a:rPr>
              <a:t>.</a:t>
            </a:r>
            <a:endParaRPr lang="en-US" sz="17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WATCH OUT</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"If the input were bad, the code would tell me"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19</a:t>
            </a:r>
            <a:endParaRPr lang="en-US" sz="1000" dirty="0"/>
          </a:p>
        </p:txBody>
      </p:sp>
      <p:sp>
        <p:nvSpPr>
          <p:cNvPr id="8" name="Shape 4"/>
          <p:cNvSpPr/>
          <p:nvPr/>
        </p:nvSpPr>
        <p:spPr>
          <a:xfrm>
            <a:off x="548640" y="1554480"/>
            <a:ext cx="11094415" cy="1005840"/>
          </a:xfrm>
          <a:prstGeom prst="roundRect">
            <a:avLst>
              <a:gd name="adj" fmla="val 18182"/>
            </a:avLst>
          </a:prstGeom>
          <a:solidFill>
            <a:srgbClr val="FFF1DD"/>
          </a:solidFill>
          <a:ln w="12700">
            <a:solidFill>
              <a:srgbClr val="FFF1DD"/>
            </a:solidFill>
            <a:prstDash val="solid"/>
          </a:ln>
        </p:spPr>
      </p:sp>
      <p:pic>
        <p:nvPicPr>
          <p:cNvPr id="9" name="Image 1" descr="/private/tmp/claude-501/-Users-jamemclaughlin-Projects-HopperLearn/c79be0e7-6e47-4000-8505-888903230d9a/scratchpad/slides21/assets/image-7-1.png">    </p:cNvPr>
          <p:cNvPicPr>
            <a:picLocks noChangeAspect="1"/>
          </p:cNvPicPr>
          <p:nvPr/>
        </p:nvPicPr>
        <p:blipFill>
          <a:blip r:embed="rId2"/>
          <a:stretch>
            <a:fillRect/>
          </a:stretch>
        </p:blipFill>
        <p:spPr>
          <a:xfrm>
            <a:off x="822960" y="1810512"/>
            <a:ext cx="566928" cy="566928"/>
          </a:xfrm>
          <a:prstGeom prst="rect">
            <a:avLst/>
          </a:prstGeom>
        </p:spPr>
      </p:pic>
      <p:sp>
        <p:nvSpPr>
          <p:cNvPr id="10" name="Text 5"/>
          <p:cNvSpPr/>
          <p:nvPr/>
        </p:nvSpPr>
        <p:spPr>
          <a:xfrm>
            <a:off x="1600200" y="1691640"/>
            <a:ext cx="9768535" cy="73152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There is no expectation that code checks its own precondition. Meeting it is </a:t>
            </a:r>
            <a:pPr indent="0" marL="0">
              <a:buNone/>
            </a:pPr>
            <a:r>
              <a:rPr lang="en-US" sz="1800" b="1" dirty="0">
                <a:solidFill>
                  <a:srgbClr val="1F2B28"/>
                </a:solidFill>
                <a:latin typeface="Atkinson Hyperlegible Next" pitchFamily="34" charset="0"/>
                <a:ea typeface="Atkinson Hyperlegible Next" pitchFamily="34" charset="-122"/>
                <a:cs typeface="Atkinson Hyperlegible Next" pitchFamily="34" charset="-120"/>
              </a:rPr>
              <a:t>your</a:t>
            </a:r>
            <a:pPr indent="0" marL="0">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 job.</a:t>
            </a:r>
            <a:endParaRPr lang="en-US" sz="1800" dirty="0"/>
          </a:p>
        </p:txBody>
      </p:sp>
      <p:sp>
        <p:nvSpPr>
          <p:cNvPr id="11" name="Shape 6"/>
          <p:cNvSpPr/>
          <p:nvPr/>
        </p:nvSpPr>
        <p:spPr>
          <a:xfrm>
            <a:off x="548640" y="2788920"/>
            <a:ext cx="5943600" cy="2194560"/>
          </a:xfrm>
          <a:prstGeom prst="roundRect">
            <a:avLst>
              <a:gd name="adj" fmla="val 5000"/>
            </a:avLst>
          </a:prstGeom>
          <a:solidFill>
            <a:srgbClr val="EEF3F1"/>
          </a:solidFill>
          <a:ln w="12700">
            <a:solidFill>
              <a:srgbClr val="E6E1D6"/>
            </a:solidFill>
            <a:prstDash val="solid"/>
          </a:ln>
        </p:spPr>
      </p:sp>
      <p:sp>
        <p:nvSpPr>
          <p:cNvPr id="12" name="Text 7"/>
          <p:cNvSpPr/>
          <p:nvPr/>
        </p:nvSpPr>
        <p:spPr>
          <a:xfrm>
            <a:off x="822960" y="2971800"/>
            <a:ext cx="5394960" cy="1828800"/>
          </a:xfrm>
          <a:prstGeom prst="rect">
            <a:avLst/>
          </a:prstGeom>
          <a:noFill/>
          <a:ln/>
        </p:spPr>
        <p:txBody>
          <a:bodyPr wrap="square" lIns="0" tIns="0" rIns="0" bIns="0" rtlCol="0" anchor="t"/>
          <a:lstStyle/>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 Precondition: count is greater than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total = 90;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int count = 0;</a:t>
            </a:r>
            <a:endParaRPr lang="en-US" sz="1600" dirty="0"/>
          </a:p>
          <a:p>
            <a:pPr indent="0" marL="0">
              <a:lnSpc>
                <a:spcPct val="115000"/>
              </a:lnSpc>
              <a:buNone/>
            </a:pPr>
            <a:r>
              <a:rPr lang="en-US" sz="1600" dirty="0">
                <a:solidFill>
                  <a:srgbClr val="1F2B28"/>
                </a:solidFill>
                <a:latin typeface="Atkinson Hyperlegible Mono" pitchFamily="34" charset="0"/>
                <a:ea typeface="Atkinson Hyperlegible Mono" pitchFamily="34" charset="-122"/>
                <a:cs typeface="Atkinson Hyperlegible Mono" pitchFamily="34" charset="-120"/>
              </a:rPr>
              <a:t>System.out.println(total / count);</a:t>
            </a:r>
            <a:endParaRPr lang="en-US" sz="1600" dirty="0"/>
          </a:p>
        </p:txBody>
      </p:sp>
      <p:sp>
        <p:nvSpPr>
          <p:cNvPr id="13" name="Shape 8"/>
          <p:cNvSpPr/>
          <p:nvPr/>
        </p:nvSpPr>
        <p:spPr>
          <a:xfrm>
            <a:off x="6720840" y="2788920"/>
            <a:ext cx="4892040" cy="2194560"/>
          </a:xfrm>
          <a:prstGeom prst="roundRect">
            <a:avLst>
              <a:gd name="adj" fmla="val 5000"/>
            </a:avLst>
          </a:prstGeom>
          <a:solidFill>
            <a:srgbClr val="1F2B28"/>
          </a:solidFill>
          <a:ln w="12700">
            <a:solidFill>
              <a:srgbClr val="1F2B28"/>
            </a:solidFill>
            <a:prstDash val="solid"/>
          </a:ln>
        </p:spPr>
      </p:sp>
      <p:sp>
        <p:nvSpPr>
          <p:cNvPr id="14" name="Text 9"/>
          <p:cNvSpPr/>
          <p:nvPr/>
        </p:nvSpPr>
        <p:spPr>
          <a:xfrm>
            <a:off x="6995160" y="2926080"/>
            <a:ext cx="3657600" cy="256032"/>
          </a:xfrm>
          <a:prstGeom prst="rect">
            <a:avLst/>
          </a:prstGeom>
          <a:noFill/>
          <a:ln/>
        </p:spPr>
        <p:txBody>
          <a:bodyPr wrap="square" lIns="0" tIns="0" rIns="0" bIns="0" rtlCol="0" anchor="ctr"/>
          <a:lstStyle/>
          <a:p>
            <a:pPr indent="0" marL="0">
              <a:buNone/>
            </a:pPr>
            <a:r>
              <a:rPr lang="en-US" sz="1050" b="1" spc="300" kern="0" dirty="0">
                <a:solidFill>
                  <a:srgbClr val="FFE28A"/>
                </a:solidFill>
                <a:latin typeface="Atkinson Hyperlegible Next" pitchFamily="34" charset="0"/>
                <a:ea typeface="Atkinson Hyperlegible Next" pitchFamily="34" charset="-122"/>
                <a:cs typeface="Atkinson Hyperlegible Next" pitchFamily="34" charset="-120"/>
              </a:rPr>
              <a:t>WHEN IT RUNS</a:t>
            </a:r>
            <a:endParaRPr lang="en-US" sz="1050" dirty="0"/>
          </a:p>
        </p:txBody>
      </p:sp>
      <p:sp>
        <p:nvSpPr>
          <p:cNvPr id="15" name="Text 10"/>
          <p:cNvSpPr/>
          <p:nvPr/>
        </p:nvSpPr>
        <p:spPr>
          <a:xfrm>
            <a:off x="6995160" y="3200400"/>
            <a:ext cx="4343400" cy="1691640"/>
          </a:xfrm>
          <a:prstGeom prst="rect">
            <a:avLst/>
          </a:prstGeom>
          <a:noFill/>
          <a:ln/>
        </p:spPr>
        <p:txBody>
          <a:bodyPr wrap="square" lIns="0" tIns="0" rIns="0" bIns="0" rtlCol="0" anchor="t"/>
          <a:lstStyle/>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Exception in thread "main"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java.lang.ArithmeticException:</a:t>
            </a:r>
            <a:endParaRPr lang="en-US" sz="1600" dirty="0"/>
          </a:p>
          <a:p>
            <a:pPr indent="0" marL="0">
              <a:buNone/>
            </a:pPr>
            <a:r>
              <a:rPr lang="en-US" sz="1600" dirty="0">
                <a:solidFill>
                  <a:srgbClr val="E9F7F2"/>
                </a:solidFill>
                <a:latin typeface="Atkinson Hyperlegible Mono" pitchFamily="34" charset="0"/>
                <a:ea typeface="Atkinson Hyperlegible Mono" pitchFamily="34" charset="-122"/>
                <a:cs typeface="Atkinson Hyperlegible Mono" pitchFamily="34" charset="-120"/>
              </a:rPr>
              <a:t>/ by zero</a:t>
            </a:r>
            <a:endParaRPr lang="en-US" sz="1600" dirty="0"/>
          </a:p>
        </p:txBody>
      </p:sp>
      <p:sp>
        <p:nvSpPr>
          <p:cNvPr id="16" name="Text 11"/>
          <p:cNvSpPr/>
          <p:nvPr/>
        </p:nvSpPr>
        <p:spPr>
          <a:xfrm>
            <a:off x="548640" y="5212080"/>
            <a:ext cx="11094415" cy="548640"/>
          </a:xfrm>
          <a:prstGeom prst="rect">
            <a:avLst/>
          </a:prstGeom>
          <a:noFill/>
          <a:ln/>
        </p:spPr>
        <p:txBody>
          <a:bodyPr wrap="square" lIns="0" tIns="0" rIns="0" bIns="0" rtlCol="0" anchor="ctr"/>
          <a:lstStyle/>
          <a:p>
            <a:pPr indent="0" marL="0">
              <a:buNone/>
            </a:pPr>
            <a:r>
              <a:rPr lang="en-US" sz="18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It compiles: the compiler never reads the precondition. It crashes when it runs.</a:t>
            </a:r>
            <a:endParaRPr lang="en-US" sz="18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PAUSE AND TRY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Check the promise</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20</a:t>
            </a:r>
            <a:endParaRPr lang="en-US" sz="1000" dirty="0"/>
          </a:p>
        </p:txBody>
      </p:sp>
      <p:sp>
        <p:nvSpPr>
          <p:cNvPr id="8" name="Shape 4"/>
          <p:cNvSpPr/>
          <p:nvPr/>
        </p:nvSpPr>
        <p:spPr>
          <a:xfrm>
            <a:off x="548640" y="1508760"/>
            <a:ext cx="11094415" cy="4526280"/>
          </a:xfrm>
          <a:prstGeom prst="roundRect">
            <a:avLst>
              <a:gd name="adj" fmla="val 5051"/>
            </a:avLst>
          </a:prstGeom>
          <a:solidFill>
            <a:srgbClr val="FFF5C7"/>
          </a:solidFill>
          <a:ln w="12700">
            <a:solidFill>
              <a:srgbClr val="FFF5C7"/>
            </a:solidFill>
            <a:prstDash val="solid"/>
          </a:ln>
        </p:spPr>
      </p:sp>
      <p:sp>
        <p:nvSpPr>
          <p:cNvPr id="9" name="Shape 5"/>
          <p:cNvSpPr/>
          <p:nvPr/>
        </p:nvSpPr>
        <p:spPr>
          <a:xfrm>
            <a:off x="868680" y="1801368"/>
            <a:ext cx="1783080" cy="365760"/>
          </a:xfrm>
          <a:prstGeom prst="roundRect">
            <a:avLst>
              <a:gd name="adj" fmla="val 50000"/>
            </a:avLst>
          </a:prstGeom>
          <a:solidFill>
            <a:srgbClr val="F2B705"/>
          </a:solidFill>
          <a:ln w="12700">
            <a:solidFill>
              <a:srgbClr val="F2B705"/>
            </a:solidFill>
            <a:prstDash val="solid"/>
          </a:ln>
        </p:spPr>
      </p:sp>
      <p:sp>
        <p:nvSpPr>
          <p:cNvPr id="10" name="Text 6"/>
          <p:cNvSpPr/>
          <p:nvPr/>
        </p:nvSpPr>
        <p:spPr>
          <a:xfrm>
            <a:off x="868680" y="1801368"/>
            <a:ext cx="1783080" cy="365760"/>
          </a:xfrm>
          <a:prstGeom prst="rect">
            <a:avLst/>
          </a:prstGeom>
          <a:noFill/>
          <a:ln/>
        </p:spPr>
        <p:txBody>
          <a:bodyPr wrap="square" lIns="0" tIns="0" rIns="0" bIns="0" rtlCol="0" anchor="ctr"/>
          <a:lstStyle/>
          <a:p>
            <a:pPr algn="ctr" indent="0" marL="0">
              <a:buNone/>
            </a:pPr>
            <a:r>
              <a:rPr lang="en-US" sz="1050" b="1" spc="200" kern="0" dirty="0">
                <a:solidFill>
                  <a:srgbClr val="1F2B28"/>
                </a:solidFill>
                <a:latin typeface="Atkinson Hyperlegible Next" pitchFamily="34" charset="0"/>
                <a:ea typeface="Atkinson Hyperlegible Next" pitchFamily="34" charset="-122"/>
                <a:cs typeface="Atkinson Hyperlegible Next" pitchFamily="34" charset="-120"/>
              </a:rPr>
              <a:t>PAUSE AND TRY</a:t>
            </a:r>
            <a:endParaRPr lang="en-US" sz="1050" dirty="0"/>
          </a:p>
        </p:txBody>
      </p:sp>
      <p:sp>
        <p:nvSpPr>
          <p:cNvPr id="11" name="Text 7"/>
          <p:cNvSpPr/>
          <p:nvPr/>
        </p:nvSpPr>
        <p:spPr>
          <a:xfrm>
            <a:off x="868680" y="2286000"/>
            <a:ext cx="10454335"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Answer all three with a partner.</a:t>
            </a:r>
            <a:endParaRPr lang="en-US" sz="2200" dirty="0"/>
          </a:p>
        </p:txBody>
      </p:sp>
      <p:sp>
        <p:nvSpPr>
          <p:cNvPr id="12" name="Shape 8"/>
          <p:cNvSpPr/>
          <p:nvPr/>
        </p:nvSpPr>
        <p:spPr>
          <a:xfrm>
            <a:off x="868680" y="2971800"/>
            <a:ext cx="6035040" cy="2697480"/>
          </a:xfrm>
          <a:prstGeom prst="roundRect">
            <a:avLst>
              <a:gd name="adj" fmla="val 4068"/>
            </a:avLst>
          </a:prstGeom>
          <a:solidFill>
            <a:srgbClr val="EEF3F1"/>
          </a:solidFill>
          <a:ln w="12700">
            <a:solidFill>
              <a:srgbClr val="E6E1D6"/>
            </a:solidFill>
            <a:prstDash val="solid"/>
          </a:ln>
        </p:spPr>
      </p:sp>
      <p:sp>
        <p:nvSpPr>
          <p:cNvPr id="13" name="Text 9"/>
          <p:cNvSpPr/>
          <p:nvPr/>
        </p:nvSpPr>
        <p:spPr>
          <a:xfrm>
            <a:off x="1143000" y="3154680"/>
            <a:ext cx="5486400" cy="2331720"/>
          </a:xfrm>
          <a:prstGeom prst="rect">
            <a:avLst/>
          </a:prstGeom>
          <a:noFill/>
          <a:ln/>
        </p:spPr>
        <p:txBody>
          <a:bodyPr wrap="square" lIns="0" tIns="0" rIns="0" bIns="0" rtlCol="0" anchor="t"/>
          <a:lstStyle/>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Precondition: cents is not negative.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Postcondition: dollars holds the whole</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dollars, and left holds the cents</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   left over (0 to 99).</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cents = 437;</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dollars = cents / 100;</a:t>
            </a:r>
            <a:endParaRPr lang="en-US" sz="1500" dirty="0"/>
          </a:p>
          <a:p>
            <a:pPr indent="0" marL="0">
              <a:lnSpc>
                <a:spcPct val="115000"/>
              </a:lnSpc>
              <a:buNone/>
            </a:pPr>
            <a:r>
              <a:rPr lang="en-US" sz="1500" dirty="0">
                <a:solidFill>
                  <a:srgbClr val="1F2B28"/>
                </a:solidFill>
                <a:latin typeface="Atkinson Hyperlegible Mono" pitchFamily="34" charset="0"/>
                <a:ea typeface="Atkinson Hyperlegible Mono" pitchFamily="34" charset="-122"/>
                <a:cs typeface="Atkinson Hyperlegible Mono" pitchFamily="34" charset="-120"/>
              </a:rPr>
              <a:t>int left = cents % 100;</a:t>
            </a:r>
            <a:endParaRPr lang="en-US" sz="1500" dirty="0"/>
          </a:p>
        </p:txBody>
      </p:sp>
      <p:sp>
        <p:nvSpPr>
          <p:cNvPr id="14" name="Text 10"/>
          <p:cNvSpPr/>
          <p:nvPr/>
        </p:nvSpPr>
        <p:spPr>
          <a:xfrm>
            <a:off x="7178040" y="3063240"/>
            <a:ext cx="4206240" cy="2606040"/>
          </a:xfrm>
          <a:prstGeom prst="rect">
            <a:avLst/>
          </a:prstGeom>
          <a:noFill/>
          <a:ln/>
        </p:spPr>
        <p:txBody>
          <a:bodyPr wrap="square" lIns="0" tIns="0" rIns="0" bIns="0" rtlCol="0" anchor="t"/>
          <a:lstStyle/>
          <a:p>
            <a:pPr indent="0" marL="0">
              <a:spcAft>
                <a:spcPts val="1000"/>
              </a:spcAft>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1.  What are dollars and left? Does the postcondition hold?</a:t>
            </a:r>
            <a:endParaRPr lang="en-US" sz="1800" dirty="0"/>
          </a:p>
          <a:p>
            <a:pPr indent="0" marL="0">
              <a:spcAft>
                <a:spcPts val="1000"/>
              </a:spcAft>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2.  What must be true before the code runs?</a:t>
            </a:r>
            <a:endParaRPr lang="en-US" sz="1800" dirty="0"/>
          </a:p>
          <a:p>
            <a:pPr indent="0" marL="0">
              <a:spcAft>
                <a:spcPts val="1000"/>
              </a:spcAft>
              <a:buNone/>
            </a:pPr>
            <a:r>
              <a:rPr lang="en-US" sz="1800" dirty="0">
                <a:solidFill>
                  <a:srgbClr val="1F2B28"/>
                </a:solidFill>
                <a:latin typeface="Atkinson Hyperlegible Next" pitchFamily="34" charset="0"/>
                <a:ea typeface="Atkinson Hyperlegible Next" pitchFamily="34" charset="-122"/>
                <a:cs typeface="Atkinson Hyperlegible Next" pitchFamily="34" charset="-120"/>
              </a:rPr>
              <a:t>3.  If cents were -437, is the code broken?</a:t>
            </a:r>
            <a:endParaRPr lang="en-US" sz="18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VOCABULARY</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Words to know</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21</a:t>
            </a:r>
            <a:endParaRPr lang="en-US" sz="1000" dirty="0"/>
          </a:p>
        </p:txBody>
      </p:sp>
      <p:sp>
        <p:nvSpPr>
          <p:cNvPr id="8" name="Shape 4"/>
          <p:cNvSpPr/>
          <p:nvPr/>
        </p:nvSpPr>
        <p:spPr>
          <a:xfrm>
            <a:off x="548640" y="1600200"/>
            <a:ext cx="3520440" cy="2011680"/>
          </a:xfrm>
          <a:prstGeom prst="roundRect">
            <a:avLst>
              <a:gd name="adj" fmla="val 9091"/>
            </a:avLst>
          </a:prstGeom>
          <a:solidFill>
            <a:srgbClr val="DDF5EE"/>
          </a:solidFill>
          <a:ln w="12700">
            <a:solidFill>
              <a:srgbClr val="DDF5EE"/>
            </a:solidFill>
            <a:prstDash val="solid"/>
          </a:ln>
        </p:spPr>
      </p:sp>
      <p:sp>
        <p:nvSpPr>
          <p:cNvPr id="9" name="Text 5"/>
          <p:cNvSpPr/>
          <p:nvPr/>
        </p:nvSpPr>
        <p:spPr>
          <a:xfrm>
            <a:off x="86868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Comment</a:t>
            </a:r>
            <a:endParaRPr lang="en-US" sz="2200" dirty="0"/>
          </a:p>
        </p:txBody>
      </p:sp>
      <p:sp>
        <p:nvSpPr>
          <p:cNvPr id="10" name="Text 6"/>
          <p:cNvSpPr/>
          <p:nvPr/>
        </p:nvSpPr>
        <p:spPr>
          <a:xfrm>
            <a:off x="86868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Text for people. The compiler ignores it.</a:t>
            </a:r>
            <a:endParaRPr lang="en-US" sz="1600" dirty="0"/>
          </a:p>
        </p:txBody>
      </p:sp>
      <p:sp>
        <p:nvSpPr>
          <p:cNvPr id="11" name="Shape 7"/>
          <p:cNvSpPr/>
          <p:nvPr/>
        </p:nvSpPr>
        <p:spPr>
          <a:xfrm>
            <a:off x="4297680" y="1600200"/>
            <a:ext cx="3520440" cy="2011680"/>
          </a:xfrm>
          <a:prstGeom prst="roundRect">
            <a:avLst>
              <a:gd name="adj" fmla="val 9091"/>
            </a:avLst>
          </a:prstGeom>
          <a:solidFill>
            <a:srgbClr val="E3F0FF"/>
          </a:solidFill>
          <a:ln w="12700">
            <a:solidFill>
              <a:srgbClr val="E3F0FF"/>
            </a:solidFill>
            <a:prstDash val="solid"/>
          </a:ln>
        </p:spPr>
      </p:sp>
      <p:sp>
        <p:nvSpPr>
          <p:cNvPr id="12" name="Text 8"/>
          <p:cNvSpPr/>
          <p:nvPr/>
        </p:nvSpPr>
        <p:spPr>
          <a:xfrm>
            <a:off x="461772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 and /* */</a:t>
            </a:r>
            <a:endParaRPr lang="en-US" sz="2200" dirty="0"/>
          </a:p>
        </p:txBody>
      </p:sp>
      <p:sp>
        <p:nvSpPr>
          <p:cNvPr id="13" name="Text 9"/>
          <p:cNvSpPr/>
          <p:nvPr/>
        </p:nvSpPr>
        <p:spPr>
          <a:xfrm>
            <a:off x="461772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Single-line comment, to the end of the line. Block comment, to the next */.</a:t>
            </a:r>
            <a:endParaRPr lang="en-US" sz="1600" dirty="0"/>
          </a:p>
        </p:txBody>
      </p:sp>
      <p:sp>
        <p:nvSpPr>
          <p:cNvPr id="14" name="Shape 10"/>
          <p:cNvSpPr/>
          <p:nvPr/>
        </p:nvSpPr>
        <p:spPr>
          <a:xfrm>
            <a:off x="8046720" y="1600200"/>
            <a:ext cx="3520440" cy="2011680"/>
          </a:xfrm>
          <a:prstGeom prst="roundRect">
            <a:avLst>
              <a:gd name="adj" fmla="val 9091"/>
            </a:avLst>
          </a:prstGeom>
          <a:solidFill>
            <a:srgbClr val="FFF5C7"/>
          </a:solidFill>
          <a:ln w="12700">
            <a:solidFill>
              <a:srgbClr val="FFF5C7"/>
            </a:solidFill>
            <a:prstDash val="solid"/>
          </a:ln>
        </p:spPr>
      </p:sp>
      <p:sp>
        <p:nvSpPr>
          <p:cNvPr id="15" name="Text 11"/>
          <p:cNvSpPr/>
          <p:nvPr/>
        </p:nvSpPr>
        <p:spPr>
          <a:xfrm>
            <a:off x="8366760" y="187452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Javadoc /** */</a:t>
            </a:r>
            <a:endParaRPr lang="en-US" sz="2200" dirty="0"/>
          </a:p>
        </p:txBody>
      </p:sp>
      <p:sp>
        <p:nvSpPr>
          <p:cNvPr id="16" name="Text 12"/>
          <p:cNvSpPr/>
          <p:nvPr/>
        </p:nvSpPr>
        <p:spPr>
          <a:xfrm>
            <a:off x="8366760" y="246888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Above a class or method; the javadoc tool builds API documentation from it.</a:t>
            </a:r>
            <a:endParaRPr lang="en-US" sz="1600" dirty="0"/>
          </a:p>
        </p:txBody>
      </p:sp>
      <p:sp>
        <p:nvSpPr>
          <p:cNvPr id="17" name="Shape 13"/>
          <p:cNvSpPr/>
          <p:nvPr/>
        </p:nvSpPr>
        <p:spPr>
          <a:xfrm>
            <a:off x="548640" y="3840480"/>
            <a:ext cx="3520440" cy="2011680"/>
          </a:xfrm>
          <a:prstGeom prst="roundRect">
            <a:avLst>
              <a:gd name="adj" fmla="val 9091"/>
            </a:avLst>
          </a:prstGeom>
          <a:solidFill>
            <a:srgbClr val="F0E9FF"/>
          </a:solidFill>
          <a:ln w="12700">
            <a:solidFill>
              <a:srgbClr val="F0E9FF"/>
            </a:solidFill>
            <a:prstDash val="solid"/>
          </a:ln>
        </p:spPr>
      </p:sp>
      <p:sp>
        <p:nvSpPr>
          <p:cNvPr id="18" name="Text 14"/>
          <p:cNvSpPr/>
          <p:nvPr/>
        </p:nvSpPr>
        <p:spPr>
          <a:xfrm>
            <a:off x="86868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@param / @return</a:t>
            </a:r>
            <a:endParaRPr lang="en-US" sz="2200" dirty="0"/>
          </a:p>
        </p:txBody>
      </p:sp>
      <p:sp>
        <p:nvSpPr>
          <p:cNvPr id="19" name="Text 15"/>
          <p:cNvSpPr/>
          <p:nvPr/>
        </p:nvSpPr>
        <p:spPr>
          <a:xfrm>
            <a:off x="86868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Javadoc tags: a value the method needs / the value it gives back.</a:t>
            </a:r>
            <a:endParaRPr lang="en-US" sz="1600" dirty="0"/>
          </a:p>
        </p:txBody>
      </p:sp>
      <p:sp>
        <p:nvSpPr>
          <p:cNvPr id="20" name="Shape 16"/>
          <p:cNvSpPr/>
          <p:nvPr/>
        </p:nvSpPr>
        <p:spPr>
          <a:xfrm>
            <a:off x="4297680" y="3840480"/>
            <a:ext cx="3520440" cy="2011680"/>
          </a:xfrm>
          <a:prstGeom prst="roundRect">
            <a:avLst>
              <a:gd name="adj" fmla="val 9091"/>
            </a:avLst>
          </a:prstGeom>
          <a:solidFill>
            <a:srgbClr val="FFF1DD"/>
          </a:solidFill>
          <a:ln w="12700">
            <a:solidFill>
              <a:srgbClr val="FFF1DD"/>
            </a:solidFill>
            <a:prstDash val="solid"/>
          </a:ln>
        </p:spPr>
      </p:sp>
      <p:sp>
        <p:nvSpPr>
          <p:cNvPr id="21" name="Text 17"/>
          <p:cNvSpPr/>
          <p:nvPr/>
        </p:nvSpPr>
        <p:spPr>
          <a:xfrm>
            <a:off x="461772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Precondition</a:t>
            </a:r>
            <a:endParaRPr lang="en-US" sz="2200" dirty="0"/>
          </a:p>
        </p:txBody>
      </p:sp>
      <p:sp>
        <p:nvSpPr>
          <p:cNvPr id="22" name="Text 18"/>
          <p:cNvSpPr/>
          <p:nvPr/>
        </p:nvSpPr>
        <p:spPr>
          <a:xfrm>
            <a:off x="461772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Must be true just before the code runs. The code does not check it.</a:t>
            </a:r>
            <a:endParaRPr lang="en-US" sz="1600" dirty="0"/>
          </a:p>
        </p:txBody>
      </p:sp>
      <p:sp>
        <p:nvSpPr>
          <p:cNvPr id="23" name="Shape 19"/>
          <p:cNvSpPr/>
          <p:nvPr/>
        </p:nvSpPr>
        <p:spPr>
          <a:xfrm>
            <a:off x="8046720" y="3840480"/>
            <a:ext cx="3520440" cy="2011680"/>
          </a:xfrm>
          <a:prstGeom prst="roundRect">
            <a:avLst>
              <a:gd name="adj" fmla="val 9091"/>
            </a:avLst>
          </a:prstGeom>
          <a:solidFill>
            <a:srgbClr val="DDF5EE"/>
          </a:solidFill>
          <a:ln w="12700">
            <a:solidFill>
              <a:srgbClr val="DDF5EE"/>
            </a:solidFill>
            <a:prstDash val="solid"/>
          </a:ln>
        </p:spPr>
      </p:sp>
      <p:sp>
        <p:nvSpPr>
          <p:cNvPr id="24" name="Text 20"/>
          <p:cNvSpPr/>
          <p:nvPr/>
        </p:nvSpPr>
        <p:spPr>
          <a:xfrm>
            <a:off x="8366760" y="4114800"/>
            <a:ext cx="2926080" cy="548640"/>
          </a:xfrm>
          <a:prstGeom prst="rect">
            <a:avLst/>
          </a:prstGeom>
          <a:noFill/>
          <a:ln/>
        </p:spPr>
        <p:txBody>
          <a:bodyPr wrap="square" lIns="0" tIns="0" rIns="0" bIns="0" rtlCol="0" anchor="ctr"/>
          <a:lstStyle/>
          <a:p>
            <a:pPr indent="0" marL="0">
              <a:buNone/>
            </a:pPr>
            <a:r>
              <a:rPr lang="en-US" sz="22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Postcondition</a:t>
            </a:r>
            <a:endParaRPr lang="en-US" sz="2200" dirty="0"/>
          </a:p>
        </p:txBody>
      </p:sp>
      <p:sp>
        <p:nvSpPr>
          <p:cNvPr id="25" name="Text 21"/>
          <p:cNvSpPr/>
          <p:nvPr/>
        </p:nvSpPr>
        <p:spPr>
          <a:xfrm>
            <a:off x="8366760" y="4709160"/>
            <a:ext cx="2926080" cy="1005840"/>
          </a:xfrm>
          <a:prstGeom prst="rect">
            <a:avLst/>
          </a:prstGeom>
          <a:noFill/>
          <a:ln/>
        </p:spPr>
        <p:txBody>
          <a:bodyPr wrap="square" lIns="0" tIns="0" rIns="0" bIns="0" rtlCol="0" anchor="t"/>
          <a:lstStyle/>
          <a:p>
            <a:pPr indent="0" marL="0">
              <a:buNone/>
            </a:pPr>
            <a:r>
              <a:rPr lang="en-US" sz="1600" dirty="0">
                <a:solidFill>
                  <a:srgbClr val="1F2B28"/>
                </a:solidFill>
                <a:latin typeface="Atkinson Hyperlegible Next" pitchFamily="34" charset="0"/>
                <a:ea typeface="Atkinson Hyperlegible Next" pitchFamily="34" charset="-122"/>
                <a:cs typeface="Atkinson Hyperlegible Next" pitchFamily="34" charset="-120"/>
              </a:rPr>
              <a:t>Always true after the code runs: what is returned, or attribute values.</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DF8"/>
        </a:solidFill>
      </p:bgPr>
    </p:bg>
    <p:spTree>
      <p:nvGrpSpPr>
        <p:cNvPr id="1" name=""/>
        <p:cNvGrpSpPr/>
        <p:nvPr/>
      </p:nvGrpSpPr>
      <p:grpSpPr>
        <a:xfrm>
          <a:off x="0" y="0"/>
          <a:ext cx="0" cy="0"/>
          <a:chOff x="0" y="0"/>
          <a:chExt cx="0" cy="0"/>
        </a:xfrm>
      </p:grpSpPr>
      <p:sp>
        <p:nvSpPr>
          <p:cNvPr id="2" name="Text 0"/>
          <p:cNvSpPr/>
          <p:nvPr/>
        </p:nvSpPr>
        <p:spPr>
          <a:xfrm>
            <a:off x="548640" y="365760"/>
            <a:ext cx="9144000" cy="274320"/>
          </a:xfrm>
          <a:prstGeom prst="rect">
            <a:avLst/>
          </a:prstGeom>
          <a:noFill/>
          <a:ln/>
        </p:spPr>
        <p:txBody>
          <a:bodyPr wrap="square" lIns="0" tIns="0" rIns="0" bIns="0" rtlCol="0" anchor="ctr"/>
          <a:lstStyle/>
          <a:p>
            <a:pPr indent="0" marL="0">
              <a:buNone/>
            </a:pPr>
            <a:r>
              <a:rPr lang="en-US" sz="1100" b="1" spc="300" kern="0" dirty="0">
                <a:solidFill>
                  <a:srgbClr val="0B5A4D"/>
                </a:solidFill>
                <a:latin typeface="Atkinson Hyperlegible Next" pitchFamily="34" charset="0"/>
                <a:ea typeface="Atkinson Hyperlegible Next" pitchFamily="34" charset="-122"/>
                <a:cs typeface="Atkinson Hyperlegible Next" pitchFamily="34" charset="-120"/>
              </a:rPr>
              <a:t>CLOSURE</a:t>
            </a:r>
            <a:endParaRPr lang="en-US" sz="1100" dirty="0"/>
          </a:p>
        </p:txBody>
      </p:sp>
      <p:sp>
        <p:nvSpPr>
          <p:cNvPr id="3" name="Text 1"/>
          <p:cNvSpPr/>
          <p:nvPr/>
        </p:nvSpPr>
        <p:spPr>
          <a:xfrm>
            <a:off x="548640" y="658368"/>
            <a:ext cx="11094415" cy="685800"/>
          </a:xfrm>
          <a:prstGeom prst="rect">
            <a:avLst/>
          </a:prstGeom>
          <a:noFill/>
          <a:ln/>
        </p:spPr>
        <p:txBody>
          <a:bodyPr wrap="square" lIns="0" tIns="0" rIns="0" bIns="0" rtlCol="0" anchor="ctr"/>
          <a:lstStyle/>
          <a:p>
            <a:pPr indent="0" marL="0">
              <a:buNone/>
            </a:pPr>
            <a:r>
              <a:rPr lang="en-US" sz="30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Before and after</a:t>
            </a:r>
            <a:endParaRPr lang="en-US" sz="3000" dirty="0"/>
          </a:p>
        </p:txBody>
      </p:sp>
      <p:pic>
        <p:nvPicPr>
          <p:cNvPr id="4" name="Image 0" descr="/private/tmp/claude-501/-Users-jamemclaughlin-Projects-HopperLearn/c79be0e7-6e47-4000-8505-888903230d9a/scratchpad/slides21/assets/image-1004-1.png">    </p:cNvPr>
          <p:cNvPicPr>
            <a:picLocks noChangeAspect="1"/>
          </p:cNvPicPr>
          <p:nvPr/>
        </p:nvPicPr>
        <p:blipFill>
          <a:blip r:embed="rId1"/>
          <a:stretch>
            <a:fillRect/>
          </a:stretch>
        </p:blipFill>
        <p:spPr>
          <a:xfrm>
            <a:off x="548640" y="6336792"/>
            <a:ext cx="237744" cy="237744"/>
          </a:xfrm>
          <a:prstGeom prst="rect">
            <a:avLst/>
          </a:prstGeom>
        </p:spPr>
      </p:pic>
      <p:sp>
        <p:nvSpPr>
          <p:cNvPr id="5" name="Text 2"/>
          <p:cNvSpPr/>
          <p:nvPr/>
        </p:nvSpPr>
        <p:spPr>
          <a:xfrm>
            <a:off x="868680" y="6309360"/>
            <a:ext cx="7315200" cy="292608"/>
          </a:xfrm>
          <a:prstGeom prst="rect">
            <a:avLst/>
          </a:prstGeom>
          <a:noFill/>
          <a:ln/>
        </p:spPr>
        <p:txBody>
          <a:bodyPr wrap="square" lIns="0" tIns="0" rIns="0" bIns="0" rtlCol="0" anchor="ctr"/>
          <a:lstStyle/>
          <a:p>
            <a:pP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AP CSA  ·  Topic 1.8 Documentation with Comments</a:t>
            </a:r>
            <a:endParaRPr lang="en-US" sz="1000" dirty="0"/>
          </a:p>
        </p:txBody>
      </p:sp>
      <p:sp>
        <p:nvSpPr>
          <p:cNvPr id="6" name="Text 3"/>
          <p:cNvSpPr/>
          <p:nvPr/>
        </p:nvSpPr>
        <p:spPr>
          <a:xfrm>
            <a:off x="10728655" y="6309360"/>
            <a:ext cx="914400" cy="292608"/>
          </a:xfrm>
          <a:prstGeom prst="rect">
            <a:avLst/>
          </a:prstGeom>
          <a:noFill/>
          <a:ln/>
        </p:spPr>
        <p:txBody>
          <a:bodyPr wrap="square" lIns="0" tIns="0" rIns="0" bIns="0" rtlCol="0" anchor="ctr"/>
          <a:lstStyle/>
          <a:p>
            <a:pPr algn="r" indent="0" marL="0">
              <a:buNone/>
            </a:pPr>
            <a:r>
              <a:rPr lang="en-US" sz="1000" dirty="0">
                <a:solidFill>
                  <a:srgbClr val="4F5D58"/>
                </a:solidFill>
                <a:latin typeface="Atkinson Hyperlegible Next" pitchFamily="34" charset="0"/>
                <a:ea typeface="Atkinson Hyperlegible Next" pitchFamily="34" charset="-122"/>
                <a:cs typeface="Atkinson Hyperlegible Next" pitchFamily="34" charset="-120"/>
              </a:rPr>
              <a:t>22</a:t>
            </a:r>
            <a:endParaRPr lang="en-US" sz="1000" dirty="0"/>
          </a:p>
        </p:txBody>
      </p:sp>
      <p:sp>
        <p:nvSpPr>
          <p:cNvPr id="8" name="Shape 4"/>
          <p:cNvSpPr/>
          <p:nvPr/>
        </p:nvSpPr>
        <p:spPr>
          <a:xfrm>
            <a:off x="548640" y="1554480"/>
            <a:ext cx="11094415" cy="4480560"/>
          </a:xfrm>
          <a:prstGeom prst="roundRect">
            <a:avLst>
              <a:gd name="adj" fmla="val 5102"/>
            </a:avLst>
          </a:prstGeom>
          <a:solidFill>
            <a:srgbClr val="F0E9FF"/>
          </a:solidFill>
          <a:ln w="12700">
            <a:solidFill>
              <a:srgbClr val="F0E9FF"/>
            </a:solidFill>
            <a:prstDash val="solid"/>
          </a:ln>
        </p:spPr>
      </p:sp>
      <p:pic>
        <p:nvPicPr>
          <p:cNvPr id="9" name="Image 1" descr="/private/tmp/claude-501/-Users-jamemclaughlin-Projects-HopperLearn/c79be0e7-6e47-4000-8505-888903230d9a/scratchpad/slides21/assets/image-10-1.png">    </p:cNvPr>
          <p:cNvPicPr>
            <a:picLocks noChangeAspect="1"/>
          </p:cNvPicPr>
          <p:nvPr/>
        </p:nvPicPr>
        <p:blipFill>
          <a:blip r:embed="rId2"/>
          <a:stretch>
            <a:fillRect/>
          </a:stretch>
        </p:blipFill>
        <p:spPr>
          <a:xfrm>
            <a:off x="914400" y="1874520"/>
            <a:ext cx="640080" cy="640080"/>
          </a:xfrm>
          <a:prstGeom prst="rect">
            <a:avLst/>
          </a:prstGeom>
        </p:spPr>
      </p:pic>
      <p:sp>
        <p:nvSpPr>
          <p:cNvPr id="10" name="Text 5"/>
          <p:cNvSpPr/>
          <p:nvPr/>
        </p:nvSpPr>
        <p:spPr>
          <a:xfrm>
            <a:off x="1783080" y="1828800"/>
            <a:ext cx="9418320" cy="1005840"/>
          </a:xfrm>
          <a:prstGeom prst="rect">
            <a:avLst/>
          </a:prstGeom>
          <a:noFill/>
          <a:ln/>
        </p:spPr>
        <p:txBody>
          <a:bodyPr wrap="square" lIns="0" tIns="0" rIns="0" bIns="0" rtlCol="0" anchor="ctr"/>
          <a:lstStyle/>
          <a:p>
            <a:pPr indent="0" marL="0">
              <a:buNone/>
            </a:pPr>
            <a:r>
              <a:rPr lang="en-US" sz="2400" dirty="0">
                <a:solidFill>
                  <a:srgbClr val="1F2B28"/>
                </a:solidFill>
                <a:latin typeface="Atkinson Hyperlegible Next ExtraBold" pitchFamily="34" charset="0"/>
                <a:ea typeface="Atkinson Hyperlegible Next ExtraBold" pitchFamily="34" charset="-122"/>
                <a:cs typeface="Atkinson Hyperlegible Next ExtraBold" pitchFamily="34" charset="-120"/>
              </a:rPr>
              <a:t>Explain to your partner the difference between a precondition and a postcondition. Who is responsible for each?</a:t>
            </a:r>
            <a:endParaRPr lang="en-US" sz="2400" dirty="0"/>
          </a:p>
        </p:txBody>
      </p:sp>
      <p:sp>
        <p:nvSpPr>
          <p:cNvPr id="11" name="Text 6"/>
          <p:cNvSpPr/>
          <p:nvPr/>
        </p:nvSpPr>
        <p:spPr>
          <a:xfrm>
            <a:off x="1783080" y="3246120"/>
            <a:ext cx="4572000" cy="256032"/>
          </a:xfrm>
          <a:prstGeom prst="rect">
            <a:avLst/>
          </a:prstGeom>
          <a:noFill/>
          <a:ln/>
        </p:spPr>
        <p:txBody>
          <a:bodyPr wrap="square" lIns="0" tIns="0" rIns="0" bIns="0" rtlCol="0" anchor="ctr"/>
          <a:lstStyle/>
          <a:p>
            <a:pPr indent="0" marL="0">
              <a:buNone/>
            </a:pPr>
            <a:r>
              <a:rPr lang="en-US" sz="1050" b="1" spc="300" kern="0" dirty="0">
                <a:solidFill>
                  <a:srgbClr val="5A3CC9"/>
                </a:solidFill>
                <a:latin typeface="Atkinson Hyperlegible Next" pitchFamily="34" charset="0"/>
                <a:ea typeface="Atkinson Hyperlegible Next" pitchFamily="34" charset="-122"/>
                <a:cs typeface="Atkinson Hyperlegible Next" pitchFamily="34" charset="-120"/>
              </a:rPr>
              <a:t>SENTENCE STARTER</a:t>
            </a:r>
            <a:endParaRPr lang="en-US" sz="1050" dirty="0"/>
          </a:p>
        </p:txBody>
      </p:sp>
      <p:sp>
        <p:nvSpPr>
          <p:cNvPr id="12" name="Shape 7"/>
          <p:cNvSpPr/>
          <p:nvPr/>
        </p:nvSpPr>
        <p:spPr>
          <a:xfrm>
            <a:off x="1783080" y="3611880"/>
            <a:ext cx="9418320" cy="1280160"/>
          </a:xfrm>
          <a:prstGeom prst="roundRect">
            <a:avLst>
              <a:gd name="adj" fmla="val 10714"/>
            </a:avLst>
          </a:prstGeom>
          <a:solidFill>
            <a:srgbClr val="FFFFFF"/>
          </a:solidFill>
          <a:ln w="12700">
            <a:solidFill>
              <a:srgbClr val="FFFFFF"/>
            </a:solidFill>
            <a:prstDash val="solid"/>
          </a:ln>
        </p:spPr>
      </p:sp>
      <p:sp>
        <p:nvSpPr>
          <p:cNvPr id="13" name="Text 8"/>
          <p:cNvSpPr/>
          <p:nvPr/>
        </p:nvSpPr>
        <p:spPr>
          <a:xfrm>
            <a:off x="2103120" y="3611880"/>
            <a:ext cx="8869680" cy="1280160"/>
          </a:xfrm>
          <a:prstGeom prst="rect">
            <a:avLst/>
          </a:prstGeom>
          <a:noFill/>
          <a:ln/>
        </p:spPr>
        <p:txBody>
          <a:bodyPr wrap="square" lIns="0" tIns="0" rIns="0" bIns="0" rtlCol="0" anchor="ctr"/>
          <a:lstStyle/>
          <a:p>
            <a:pPr indent="0" marL="0">
              <a:buNone/>
            </a:pPr>
            <a:r>
              <a:rPr lang="en-US" sz="2100" dirty="0">
                <a:solidFill>
                  <a:srgbClr val="1F2B28"/>
                </a:solidFill>
                <a:latin typeface="Atkinson Hyperlegible Next" pitchFamily="34" charset="0"/>
                <a:ea typeface="Atkinson Hyperlegible Next" pitchFamily="34" charset="-122"/>
                <a:cs typeface="Atkinson Hyperlegible Next" pitchFamily="34" charset="-120"/>
              </a:rPr>
              <a:t>A precondition must be true ______, and ______ makes it true. A postcondition is guaranteed ______.</a:t>
            </a:r>
            <a:endParaRPr lang="en-US" sz="2100" dirty="0"/>
          </a:p>
        </p:txBody>
      </p:sp>
      <p:sp>
        <p:nvSpPr>
          <p:cNvPr id="14" name="Text 9"/>
          <p:cNvSpPr/>
          <p:nvPr/>
        </p:nvSpPr>
        <p:spPr>
          <a:xfrm>
            <a:off x="1783080" y="5166360"/>
            <a:ext cx="9144000" cy="457200"/>
          </a:xfrm>
          <a:prstGeom prst="rect">
            <a:avLst/>
          </a:prstGeom>
          <a:noFill/>
          <a:ln/>
        </p:spPr>
        <p:txBody>
          <a:bodyPr wrap="square" lIns="0" tIns="0" rIns="0" bIns="0" rtlCol="0" anchor="ctr"/>
          <a:lstStyle/>
          <a:p>
            <a:pPr indent="0" marL="0">
              <a:buNone/>
            </a:pPr>
            <a:r>
              <a:rPr lang="en-US" sz="1700" dirty="0">
                <a:solidFill>
                  <a:srgbClr val="4F5D58"/>
                </a:solidFill>
                <a:latin typeface="Atkinson Hyperlegible Next" pitchFamily="34" charset="0"/>
                <a:ea typeface="Atkinson Hyperlegible Next" pitchFamily="34" charset="-122"/>
                <a:cs typeface="Atkinson Hyperlegible Next" pitchFamily="34" charset="-120"/>
              </a:rPr>
              <a:t>Next: the Notes for People puzzle worksheet.</a:t>
            </a:r>
            <a:endParaRPr lang="en-US" sz="1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22</Slides>
  <Notes>22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 CSA Topic 1.8: Documentation with Comments</dc:title>
  <dc:subject>PptxGenJS Presentation</dc:subject>
  <dc:creator>Hopper</dc:creator>
  <cp:lastModifiedBy>Hopper</cp:lastModifiedBy>
  <cp:revision>1</cp:revision>
  <dcterms:created xsi:type="dcterms:W3CDTF">2026-10-16T18:28:25Z</dcterms:created>
  <dcterms:modified xsi:type="dcterms:W3CDTF">2026-10-16T18:28:25Z</dcterms:modified>
</cp:coreProperties>
</file>