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1.7 is about code students did not write: Java's library. Students have already used String, Scanner, System, and Integer without thinking about where they come from. Today they learn that these are library classes, grouped into packages, described by documentation, and made of attributes and behaviors. Calls such as Math.sqrt(225.0) and word.length() appear today so the documentation has something to describe; tell students the full rules for calls come in later topics. Method headers show public and static; tell students to read past those words for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with a partner. The programmer wrote only Bakery, the class that holds the program. String, Math, and System were written by other people and come with Java. Math.sqrt(225.0) hands 225.0 to Math's square-root code, which gives back 15.0; nobody in the room had to write a square-root algorithm. Output: bagel, then 15.0.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3 is the skill students will use for the rest of the course: look it up in the documentation instead of guessing.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Programmers almost never start from nothing. Part 1 names the code they reuse.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 is a named unit of code that groups data with the actions that work on it; every program students have written is one small class. Java ships with thousands of library classes. Point out that none of these names is a keyword like int or double; they are class names. Why reuse? It saves time, the code is already tested, and you can focus on your own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line by line and ask "did the programmer write this class?" Bakery is the programmer's; its code is the program itself. String, Math, and System are library classes. Six statements, and the hard parts (storing text, finding a square root, talking to the screen) all live in the library.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Thousands of classes need shelves. Part 2 explains packages and the import line students have been typing since Topic 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package is a named group of related classes, written in lowercase words joined by dots. A full name is the package, a dot, and the class. java.lang holds the classes nearly every program needs, so its classes are available by default. Anything else needs an import line, which only tells the compiler where to find a name; it does not run. Both programs read 4 and 9 and print 36: the import is just a shortcut for the full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forget because String and Math never need one, so it feels like library classes are always available. Only java.lang classes are. Point at the symbol line: class Scanner means Java does not know any class by that short name. The compiler reports it twice because Scanner appears twice on the line. Fix: import java.util.Scanner; at the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One line, import java.util.Scanner; because String, Math, and Integer are all in java.lang. (2) import java.time.LocalDate; the full name is the package, a dot, then the class. Common wrong answers: import java.time; (names only the package) and import LocalDate.java.time; (backwards).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out what a library class can do without reading its code? You read its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Analogy: you use a microwave through its buttons, not its wiring. An API (application programming interface) is the set of classes and parts of classes a library offers; the API specification, or documentation, describes them. Walk the page top to bottom: package (tells you about imports), class name, then the Method Summary. Each row gives the type it gives back, the name, what goes in the parentheses, and what it does. Read past static for now; a later topic explains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the size of a temperature change should not be negative. Scan the Method Summary: abs gives the absolute value, a number's distance from zero. 41 - 63 is -22, and Math.abs(-22) is 22. Right: pow says "a raised to the power b", so the first value is the base. 10 squared is 100.0; 2 to the 10th is 1024.0. Same two numbers, different order, different answer. Both pow results print .0 because pow gives back a double.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method called cube sounds reasonable, but Math has no method by that name, so the compiler cannot find it. The symbol line names exactly what it looked for: a method cube that takes a double. Fix: check the documentation. Math.pow(3.0, 3.0) does the job. Wording can vary between Java versions; cannot find symbol is the key 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6.0, then 9.0, then 4. sqrt(36.0) is 6.0. pow(3.0, 2.0) is 3 squared, 9.0 (not 2 cubed, 8.0). abs(5 - 9) is abs(-4), which is 4. The first two print .0 because sqrt and pow give back a double; abs(int a) gives back an int. Students who write 6 and 9 ignored the return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a class offers is either data or an action. Then the big idea: a class is a type and a blueprint for objects.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attribute is data that belongs with a class, stored in a variable. Integer.MAX_VALUE is one; the documentation lists such attributes in the Field Summary. A behavior is what objects of the class can do, defined by a method, listed in the Method Summary. Test: is it a fact (a noun) or an action (a verb)? On the right, both strings have the length() behavior, but each answers with its own count: Ada has 3 characters, Grace Hopper has 12 because the space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mirror-image mistakes, same message. Left: parentheses after an attribute tell Java to look for a method named MIN_VALUE, and Integer has none. Right: no parentheses after length tells Java to look for a variable named length, and String does not offer one. The symbol line tells you which it looked for: method or variable. Fixes: Integer.MIN_VALUE and city.length().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1.2 said types are primitive or reference. Now students know why String is capitalized: it is a class, and every class defines a reference type. A class is also a blueprint: you cannot live in a blueprint, you live in a house built from it. "Austin" and "Grace Hopper" are two String objects, or instances, each with its own characters. Line 3 uses new to create a Scanner object (more in a later topic); a string literal creates a String object automatically. Math is different: its methods are used through the class name, with no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attribute, a fact the scanner stores; (b) behavior, nextInt; (c) attribute, the scanner remembers its place; (d) behavior, next. Push on (c): reading a number changes how far the scanner has read, so behaviors can use and change attributes. Bonus: Integer.MIN_VALUE is an attribute (Field Summary, no parentheses).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an example from today. Library: Java's standard library. Package: java.util. Import: import java.util.Scanner;. API documentation: the Math page. Attribute: Integer.MAX_VALUE. Behavior: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documentation gives the method's exact name, what goes in the parentheses (in order), and the type it gives back, so you never have to read or guess the code. Then hand out the Check Out the Library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1.7</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Check Out the Library</a:t>
            </a:r>
            <a:endParaRPr lang="en-US" sz="5200" dirty="0"/>
          </a:p>
        </p:txBody>
      </p:sp>
      <p:sp>
        <p:nvSpPr>
          <p:cNvPr id="5" name="Text 2"/>
          <p:cNvSpPr/>
          <p:nvPr/>
        </p:nvSpPr>
        <p:spPr>
          <a:xfrm>
            <a:off x="548640" y="3611880"/>
            <a:ext cx="71323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Application Program Interface (API) and libraries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1.7</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wrote this code?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capitalized names did the programmer write? Who wrote the rest?</a:t>
            </a:r>
            <a:endParaRPr lang="en-US" sz="2200" dirty="0"/>
          </a:p>
        </p:txBody>
      </p:sp>
      <p:sp>
        <p:nvSpPr>
          <p:cNvPr id="12" name="Shape 8"/>
          <p:cNvSpPr/>
          <p:nvPr/>
        </p:nvSpPr>
        <p:spPr>
          <a:xfrm>
            <a:off x="868680" y="2971800"/>
            <a:ext cx="6949440" cy="2880360"/>
          </a:xfrm>
          <a:prstGeom prst="roundRect">
            <a:avLst>
              <a:gd name="adj" fmla="val 3810"/>
            </a:avLst>
          </a:prstGeom>
          <a:solidFill>
            <a:srgbClr val="EEF3F1"/>
          </a:solidFill>
          <a:ln w="12700">
            <a:solidFill>
              <a:srgbClr val="E6E1D6"/>
            </a:solidFill>
            <a:prstDash val="solid"/>
          </a:ln>
        </p:spPr>
      </p:sp>
      <p:sp>
        <p:nvSpPr>
          <p:cNvPr id="13" name="Text 9"/>
          <p:cNvSpPr/>
          <p:nvPr/>
        </p:nvSpPr>
        <p:spPr>
          <a:xfrm>
            <a:off x="1143000" y="315468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BAKERY.JAVA</a:t>
            </a:r>
            <a:endParaRPr lang="en-US" sz="1050" dirty="0"/>
          </a:p>
        </p:txBody>
      </p:sp>
      <p:sp>
        <p:nvSpPr>
          <p:cNvPr id="14" name="Text 10"/>
          <p:cNvSpPr/>
          <p:nvPr/>
        </p:nvSpPr>
        <p:spPr>
          <a:xfrm>
            <a:off x="1143000" y="3474720"/>
            <a:ext cx="6400800" cy="2194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Bakery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treat = "bagel";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double side = Math.sqrt(225.0);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System.out.println(treat);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System.out.println(side);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5" name="Shape 11"/>
          <p:cNvSpPr/>
          <p:nvPr/>
        </p:nvSpPr>
        <p:spPr>
          <a:xfrm>
            <a:off x="8092440" y="2971800"/>
            <a:ext cx="3246120" cy="1325880"/>
          </a:xfrm>
          <a:prstGeom prst="roundRect">
            <a:avLst>
              <a:gd name="adj" fmla="val 8276"/>
            </a:avLst>
          </a:prstGeom>
          <a:solidFill>
            <a:srgbClr val="1F2B28"/>
          </a:solidFill>
          <a:ln w="12700">
            <a:solidFill>
              <a:srgbClr val="1F2B28"/>
            </a:solidFill>
            <a:prstDash val="solid"/>
          </a:ln>
        </p:spPr>
      </p:sp>
      <p:sp>
        <p:nvSpPr>
          <p:cNvPr id="16" name="Text 12"/>
          <p:cNvSpPr/>
          <p:nvPr/>
        </p:nvSpPr>
        <p:spPr>
          <a:xfrm>
            <a:off x="8366760" y="31089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7" name="Text 13"/>
          <p:cNvSpPr/>
          <p:nvPr/>
        </p:nvSpPr>
        <p:spPr>
          <a:xfrm>
            <a:off x="8366760" y="3383280"/>
            <a:ext cx="2697480" cy="822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bagel</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15.0</a:t>
            </a:r>
            <a:endParaRPr lang="en-US" sz="2000" dirty="0"/>
          </a:p>
        </p:txBody>
      </p:sp>
      <p:sp>
        <p:nvSpPr>
          <p:cNvPr id="18" name="Text 14"/>
          <p:cNvSpPr/>
          <p:nvPr/>
        </p:nvSpPr>
        <p:spPr>
          <a:xfrm>
            <a:off x="8092440" y="4480560"/>
            <a:ext cx="3246120" cy="12801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Math.sqrt gives back a square root. Did anyone here write that code?</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a library is and pick out the library classes in a program.</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Name the package a class is in and decide when a program needs an import line.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API documentation to find a method, what it needs, and what it gives back.</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Sort what a class offers into attributes (data) and behaviors (methods).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that a class is a reference type and a blueprint for objects.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Libraries are collections of classes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library is code someone else already wrote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library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collection of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classes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written for other programs to use. Your program uses them by name.</a:t>
            </a:r>
            <a:endParaRPr lang="en-US" sz="1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834640"/>
          <a:ext cx="11094415" cy="914400"/>
        </p:xfrm>
        <a:graphic>
          <a:graphicData uri="http://schemas.openxmlformats.org/drawingml/2006/table">
            <a:tbl>
              <a:tblPr/>
              <a:tblGrid>
                <a:gridCol w="2926080"/>
                <a:gridCol w="6156655"/>
                <a:gridCol w="2011680"/>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Class you have typed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does for you</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First used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Gives the program access to the screen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Topic 1.3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Holds text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Topic 1.3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Scanner</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Reads input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Topic 1.4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Integer</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Facts about int values, like the largest one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Topic 1.5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Calculations such as square roots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Today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Spot the library classes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492240" cy="3291840"/>
          </a:xfrm>
          <a:prstGeom prst="roundRect">
            <a:avLst>
              <a:gd name="adj" fmla="val 3333"/>
            </a:avLst>
          </a:prstGeom>
          <a:solidFill>
            <a:srgbClr val="EEF3F1"/>
          </a:solidFill>
          <a:ln w="12700">
            <a:solidFill>
              <a:srgbClr val="E6E1D6"/>
            </a:solidFill>
            <a:prstDash val="solid"/>
          </a:ln>
        </p:spPr>
      </p:sp>
      <p:sp>
        <p:nvSpPr>
          <p:cNvPr id="9" name="Text 5"/>
          <p:cNvSpPr/>
          <p:nvPr/>
        </p:nvSpPr>
        <p:spPr>
          <a:xfrm>
            <a:off x="822960" y="1737360"/>
            <a:ext cx="59436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BAKERY.JAVA</a:t>
            </a:r>
            <a:endParaRPr lang="en-US" sz="1050" dirty="0"/>
          </a:p>
        </p:txBody>
      </p:sp>
      <p:sp>
        <p:nvSpPr>
          <p:cNvPr id="10" name="Text 6"/>
          <p:cNvSpPr/>
          <p:nvPr/>
        </p:nvSpPr>
        <p:spPr>
          <a:xfrm>
            <a:off x="822960" y="2057400"/>
            <a:ext cx="594360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 public class Bakery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         String treat = "bagel";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         double side = Math.sqrt(225.0);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         System.out.println(treat);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6         System.out.println(side);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7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 }</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269480" y="1554480"/>
          <a:ext cx="4343400" cy="914400"/>
        </p:xfrm>
        <a:graphic>
          <a:graphicData uri="http://schemas.openxmlformats.org/drawingml/2006/table">
            <a:tbl>
              <a:tblPr/>
              <a:tblGrid>
                <a:gridCol w="731520"/>
                <a:gridCol w="1508760"/>
                <a:gridCol w="2103120"/>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Line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Class</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Who wrote it?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Bakery</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The programmer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Library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Library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5, 6</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Library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5029200"/>
            <a:ext cx="11094415" cy="1005840"/>
          </a:xfrm>
          <a:prstGeom prst="roundRect">
            <a:avLst>
              <a:gd name="adj" fmla="val 18182"/>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285232"/>
            <a:ext cx="566928" cy="566928"/>
          </a:xfrm>
          <a:prstGeom prst="rect">
            <a:avLst/>
          </a:prstGeom>
        </p:spPr>
      </p:pic>
      <p:sp>
        <p:nvSpPr>
          <p:cNvPr id="14" name="Text 8"/>
          <p:cNvSpPr/>
          <p:nvPr/>
        </p:nvSpPr>
        <p:spPr>
          <a:xfrm>
            <a:off x="1600200" y="5166360"/>
            <a:ext cx="9768535"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class is yours. Every other capitalized class name came from the library, and Java is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case-sensitive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math</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not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Math</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Packages and import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Packages are labeled shelves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2194560"/>
                <a:gridCol w="4937760"/>
                <a:gridCol w="396209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Package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Some classes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Import line?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java.lang</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Math, System, Integer</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No: available by default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java.util</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Scanner</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3291840"/>
            <a:ext cx="5440680" cy="2011680"/>
          </a:xfrm>
          <a:prstGeom prst="roundRect">
            <a:avLst>
              <a:gd name="adj" fmla="val 5455"/>
            </a:avLst>
          </a:prstGeom>
          <a:solidFill>
            <a:srgbClr val="EEF3F1"/>
          </a:solidFill>
          <a:ln w="12700">
            <a:solidFill>
              <a:srgbClr val="E6E1D6"/>
            </a:solidFill>
            <a:prstDash val="solid"/>
          </a:ln>
        </p:spPr>
      </p:sp>
      <p:sp>
        <p:nvSpPr>
          <p:cNvPr id="10" name="Text 5"/>
          <p:cNvSpPr/>
          <p:nvPr/>
        </p:nvSpPr>
        <p:spPr>
          <a:xfrm>
            <a:off x="822960" y="34747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AN IMPORT LINE</a:t>
            </a:r>
            <a:endParaRPr lang="en-US" sz="1050" dirty="0"/>
          </a:p>
        </p:txBody>
      </p:sp>
      <p:sp>
        <p:nvSpPr>
          <p:cNvPr id="11" name="Text 6"/>
          <p:cNvSpPr/>
          <p:nvPr/>
        </p:nvSpPr>
        <p:spPr>
          <a:xfrm>
            <a:off x="822960" y="3794760"/>
            <a:ext cx="4892040" cy="13258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import java.util.Scanner;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Scanner console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Scanner(System.in);</a:t>
            </a:r>
            <a:endParaRPr lang="en-US" sz="1600" dirty="0"/>
          </a:p>
        </p:txBody>
      </p:sp>
      <p:sp>
        <p:nvSpPr>
          <p:cNvPr id="12" name="Shape 7"/>
          <p:cNvSpPr/>
          <p:nvPr/>
        </p:nvSpPr>
        <p:spPr>
          <a:xfrm>
            <a:off x="6199632" y="3291840"/>
            <a:ext cx="5440680" cy="2011680"/>
          </a:xfrm>
          <a:prstGeom prst="roundRect">
            <a:avLst>
              <a:gd name="adj" fmla="val 5455"/>
            </a:avLst>
          </a:prstGeom>
          <a:solidFill>
            <a:srgbClr val="EEF3F1"/>
          </a:solidFill>
          <a:ln w="12700">
            <a:solidFill>
              <a:srgbClr val="E6E1D6"/>
            </a:solidFill>
            <a:prstDash val="solid"/>
          </a:ln>
        </p:spPr>
      </p:sp>
      <p:sp>
        <p:nvSpPr>
          <p:cNvPr id="13" name="Text 8"/>
          <p:cNvSpPr/>
          <p:nvPr/>
        </p:nvSpPr>
        <p:spPr>
          <a:xfrm>
            <a:off x="6473952" y="34747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THE FULL NAME</a:t>
            </a:r>
            <a:endParaRPr lang="en-US" sz="1050" dirty="0"/>
          </a:p>
        </p:txBody>
      </p:sp>
      <p:sp>
        <p:nvSpPr>
          <p:cNvPr id="14" name="Text 9"/>
          <p:cNvSpPr/>
          <p:nvPr/>
        </p:nvSpPr>
        <p:spPr>
          <a:xfrm>
            <a:off x="6473952" y="3794760"/>
            <a:ext cx="4892040" cy="13258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(no import line)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java.util.Scanner console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java.util.Scanner(System.in);</a:t>
            </a:r>
            <a:endParaRPr lang="en-US" sz="1600" dirty="0"/>
          </a:p>
        </p:txBody>
      </p:sp>
      <p:sp>
        <p:nvSpPr>
          <p:cNvPr id="15" name="Text 10"/>
          <p:cNvSpPr/>
          <p:nvPr/>
        </p:nvSpPr>
        <p:spPr>
          <a:xfrm>
            <a:off x="548640" y="5440680"/>
            <a:ext cx="11094415" cy="5029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Full name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 package + dot + class: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java.util.Scanner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Both versions read 4 and 9 and print 36.</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Forgetting the import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Only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java.lang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classes are available by default. A class from any other package needs its import line.</a:t>
            </a:r>
            <a:endParaRPr lang="en-US" sz="1800" dirty="0"/>
          </a:p>
        </p:txBody>
      </p:sp>
      <p:sp>
        <p:nvSpPr>
          <p:cNvPr id="11" name="Shape 6"/>
          <p:cNvSpPr/>
          <p:nvPr/>
        </p:nvSpPr>
        <p:spPr>
          <a:xfrm>
            <a:off x="548640" y="2788920"/>
            <a:ext cx="6583680" cy="3200400"/>
          </a:xfrm>
          <a:prstGeom prst="roundRect">
            <a:avLst>
              <a:gd name="adj" fmla="val 3429"/>
            </a:avLst>
          </a:prstGeom>
          <a:solidFill>
            <a:srgbClr val="EEF3F1"/>
          </a:solidFill>
          <a:ln w="12700">
            <a:solidFill>
              <a:srgbClr val="E6E1D6"/>
            </a:solidFill>
            <a:prstDash val="solid"/>
          </a:ln>
        </p:spPr>
      </p:sp>
      <p:sp>
        <p:nvSpPr>
          <p:cNvPr id="12" name="Text 7"/>
          <p:cNvSpPr/>
          <p:nvPr/>
        </p:nvSpPr>
        <p:spPr>
          <a:xfrm>
            <a:off x="822960" y="297180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NOIMPORT.JAVA</a:t>
            </a:r>
            <a:endParaRPr lang="en-US" sz="1050" dirty="0"/>
          </a:p>
        </p:txBody>
      </p:sp>
      <p:sp>
        <p:nvSpPr>
          <p:cNvPr id="13" name="Text 8"/>
          <p:cNvSpPr/>
          <p:nvPr/>
        </p:nvSpPr>
        <p:spPr>
          <a:xfrm>
            <a:off x="822960" y="3291840"/>
            <a:ext cx="6035040" cy="2514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NoImport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Scanner console = new Scanner(System.in);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rows = console.nextInt();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System.out.println(rows);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7360920" y="2788920"/>
            <a:ext cx="4251960" cy="3200400"/>
          </a:xfrm>
          <a:prstGeom prst="roundRect">
            <a:avLst>
              <a:gd name="adj" fmla="val 3429"/>
            </a:avLst>
          </a:prstGeom>
          <a:solidFill>
            <a:srgbClr val="1F2B28"/>
          </a:solidFill>
          <a:ln w="12700">
            <a:solidFill>
              <a:srgbClr val="1F2B28"/>
            </a:solidFill>
            <a:prstDash val="solid"/>
          </a:ln>
        </p:spPr>
      </p:sp>
      <p:sp>
        <p:nvSpPr>
          <p:cNvPr id="15" name="Text 10"/>
          <p:cNvSpPr/>
          <p:nvPr/>
        </p:nvSpPr>
        <p:spPr>
          <a:xfrm>
            <a:off x="7635240" y="292608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7635240" y="3200400"/>
            <a:ext cx="3703320" cy="269748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NoImport.java:3: error:</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cannot find symbol</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symbol:   class Scanner</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location: class NoImport</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(reported twice, once for</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each Scanner on line 3)</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How many import lines?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Answer both. Be ready to say why.</a:t>
            </a:r>
            <a:endParaRPr lang="en-US" sz="2200" dirty="0"/>
          </a:p>
        </p:txBody>
      </p:sp>
      <p:sp>
        <p:nvSpPr>
          <p:cNvPr id="12" name="Shape 8"/>
          <p:cNvSpPr/>
          <p:nvPr/>
        </p:nvSpPr>
        <p:spPr>
          <a:xfrm>
            <a:off x="868680" y="2971800"/>
            <a:ext cx="512064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43000" y="320040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QUESTION 1</a:t>
            </a:r>
            <a:endParaRPr lang="en-US" sz="1050" dirty="0"/>
          </a:p>
        </p:txBody>
      </p:sp>
      <p:sp>
        <p:nvSpPr>
          <p:cNvPr id="14" name="Text 10"/>
          <p:cNvSpPr/>
          <p:nvPr/>
        </p:nvSpPr>
        <p:spPr>
          <a:xfrm>
            <a:off x="1143000" y="3520440"/>
            <a:ext cx="4572000" cy="19202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A program uses String, Math, Scanner, and Integer. How many import lines does it need? Write them.</a:t>
            </a:r>
            <a:endParaRPr lang="en-US" sz="1900" dirty="0"/>
          </a:p>
        </p:txBody>
      </p:sp>
      <p:sp>
        <p:nvSpPr>
          <p:cNvPr id="15" name="Shape 11"/>
          <p:cNvSpPr/>
          <p:nvPr/>
        </p:nvSpPr>
        <p:spPr>
          <a:xfrm>
            <a:off x="6217920" y="2971800"/>
            <a:ext cx="5120640" cy="2697480"/>
          </a:xfrm>
          <a:prstGeom prst="roundRect">
            <a:avLst>
              <a:gd name="adj" fmla="val 5085"/>
            </a:avLst>
          </a:prstGeom>
          <a:solidFill>
            <a:srgbClr val="FFFFFF"/>
          </a:solidFill>
          <a:ln w="12700">
            <a:solidFill>
              <a:srgbClr val="FFFFFF"/>
            </a:solidFill>
            <a:prstDash val="solid"/>
          </a:ln>
        </p:spPr>
      </p:sp>
      <p:sp>
        <p:nvSpPr>
          <p:cNvPr id="16" name="Text 12"/>
          <p:cNvSpPr/>
          <p:nvPr/>
        </p:nvSpPr>
        <p:spPr>
          <a:xfrm>
            <a:off x="6492240" y="320040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QUESTION 2</a:t>
            </a:r>
            <a:endParaRPr lang="en-US" sz="1050" dirty="0"/>
          </a:p>
        </p:txBody>
      </p:sp>
      <p:sp>
        <p:nvSpPr>
          <p:cNvPr id="17" name="Text 13"/>
          <p:cNvSpPr/>
          <p:nvPr/>
        </p:nvSpPr>
        <p:spPr>
          <a:xfrm>
            <a:off x="6492240" y="3520440"/>
            <a:ext cx="4572000" cy="19202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The documentation says the LocalDate class is in the package java.time. Write the import line a program needs to use it.</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Reading the documentation</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API tells you how to use a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6035040" cy="4480560"/>
          </a:xfrm>
          <a:prstGeom prst="roundRect">
            <a:avLst>
              <a:gd name="adj" fmla="val 2449"/>
            </a:avLst>
          </a:prstGeom>
          <a:solidFill>
            <a:srgbClr val="EEF3F1"/>
          </a:solidFill>
          <a:ln w="12700">
            <a:solidFill>
              <a:srgbClr val="E6E1D6"/>
            </a:solidFill>
            <a:prstDash val="solid"/>
          </a:ln>
        </p:spPr>
      </p:sp>
      <p:sp>
        <p:nvSpPr>
          <p:cNvPr id="9" name="Text 5"/>
          <p:cNvSpPr/>
          <p:nvPr/>
        </p:nvSpPr>
        <p:spPr>
          <a:xfrm>
            <a:off x="822960" y="173736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MATH DOCUMENTATION (SIMPLIFIED)</a:t>
            </a:r>
            <a:endParaRPr lang="en-US" sz="1050" dirty="0"/>
          </a:p>
        </p:txBody>
      </p:sp>
      <p:sp>
        <p:nvSpPr>
          <p:cNvPr id="10" name="Text 6"/>
          <p:cNvSpPr/>
          <p:nvPr/>
        </p:nvSpPr>
        <p:spPr>
          <a:xfrm>
            <a:off x="822960" y="2057400"/>
            <a:ext cx="5486400" cy="37947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Package java.lang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Class Math</a:t>
            </a:r>
            <a:endParaRPr lang="en-US" sz="1600" dirty="0"/>
          </a:p>
          <a:p>
            <a:pPr indent="0" marL="0">
              <a:lnSpc>
                <a:spcPct val="115000"/>
              </a:lnSpc>
              <a:buNone/>
            </a:pP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Method Summary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static int    abs(int 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the absolute value of 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static double pow(double a, double b)</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 raised to the power b</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static double sqrt(double 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the nonnegative square root of a</a:t>
            </a:r>
            <a:endParaRPr lang="en-US" sz="1600" dirty="0"/>
          </a:p>
        </p:txBody>
      </p:sp>
      <p:sp>
        <p:nvSpPr>
          <p:cNvPr id="11" name="Shape 7"/>
          <p:cNvSpPr/>
          <p:nvPr/>
        </p:nvSpPr>
        <p:spPr>
          <a:xfrm>
            <a:off x="6858000" y="1554480"/>
            <a:ext cx="4754880" cy="1005840"/>
          </a:xfrm>
          <a:prstGeom prst="roundRect">
            <a:avLst>
              <a:gd name="adj" fmla="val 13636"/>
            </a:avLst>
          </a:prstGeom>
          <a:solidFill>
            <a:srgbClr val="DDF5EE"/>
          </a:solidFill>
          <a:ln w="12700">
            <a:solidFill>
              <a:srgbClr val="FFFFFF"/>
            </a:solidFill>
            <a:prstDash val="solid"/>
          </a:ln>
        </p:spPr>
      </p:sp>
      <p:sp>
        <p:nvSpPr>
          <p:cNvPr id="12" name="Text 8"/>
          <p:cNvSpPr/>
          <p:nvPr/>
        </p:nvSpPr>
        <p:spPr>
          <a:xfrm>
            <a:off x="7132320" y="1554480"/>
            <a:ext cx="429768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Package</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Where the class lives. java.lang: no import.</a:t>
            </a:r>
            <a:endParaRPr lang="en-US" sz="1600" dirty="0"/>
          </a:p>
        </p:txBody>
      </p:sp>
      <p:sp>
        <p:nvSpPr>
          <p:cNvPr id="13" name="Shape 9"/>
          <p:cNvSpPr/>
          <p:nvPr/>
        </p:nvSpPr>
        <p:spPr>
          <a:xfrm>
            <a:off x="6858000" y="2697480"/>
            <a:ext cx="4754880" cy="1005840"/>
          </a:xfrm>
          <a:prstGeom prst="roundRect">
            <a:avLst>
              <a:gd name="adj" fmla="val 13636"/>
            </a:avLst>
          </a:prstGeom>
          <a:solidFill>
            <a:srgbClr val="E3F0FF"/>
          </a:solidFill>
          <a:ln w="12700">
            <a:solidFill>
              <a:srgbClr val="FFFFFF"/>
            </a:solidFill>
            <a:prstDash val="solid"/>
          </a:ln>
        </p:spPr>
      </p:sp>
      <p:sp>
        <p:nvSpPr>
          <p:cNvPr id="14" name="Text 10"/>
          <p:cNvSpPr/>
          <p:nvPr/>
        </p:nvSpPr>
        <p:spPr>
          <a:xfrm>
            <a:off x="7132320" y="2697480"/>
            <a:ext cx="429768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Type before the name</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What kind of value it gives back: int or double.</a:t>
            </a:r>
            <a:endParaRPr lang="en-US" sz="1600" dirty="0"/>
          </a:p>
        </p:txBody>
      </p:sp>
      <p:sp>
        <p:nvSpPr>
          <p:cNvPr id="15" name="Shape 11"/>
          <p:cNvSpPr/>
          <p:nvPr/>
        </p:nvSpPr>
        <p:spPr>
          <a:xfrm>
            <a:off x="6858000" y="3840480"/>
            <a:ext cx="4754880" cy="1005840"/>
          </a:xfrm>
          <a:prstGeom prst="roundRect">
            <a:avLst>
              <a:gd name="adj" fmla="val 13636"/>
            </a:avLst>
          </a:prstGeom>
          <a:solidFill>
            <a:srgbClr val="FFF1DD"/>
          </a:solidFill>
          <a:ln w="12700">
            <a:solidFill>
              <a:srgbClr val="FFFFFF"/>
            </a:solidFill>
            <a:prstDash val="solid"/>
          </a:ln>
        </p:spPr>
      </p:sp>
      <p:sp>
        <p:nvSpPr>
          <p:cNvPr id="16" name="Text 12"/>
          <p:cNvSpPr/>
          <p:nvPr/>
        </p:nvSpPr>
        <p:spPr>
          <a:xfrm>
            <a:off x="7132320" y="3840480"/>
            <a:ext cx="429768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Name</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Spelled exactly. No guessing.</a:t>
            </a:r>
            <a:endParaRPr lang="en-US" sz="1600" dirty="0"/>
          </a:p>
        </p:txBody>
      </p:sp>
      <p:sp>
        <p:nvSpPr>
          <p:cNvPr id="17" name="Shape 13"/>
          <p:cNvSpPr/>
          <p:nvPr/>
        </p:nvSpPr>
        <p:spPr>
          <a:xfrm>
            <a:off x="6858000" y="4983480"/>
            <a:ext cx="4754880" cy="1005840"/>
          </a:xfrm>
          <a:prstGeom prst="roundRect">
            <a:avLst>
              <a:gd name="adj" fmla="val 13636"/>
            </a:avLst>
          </a:prstGeom>
          <a:solidFill>
            <a:srgbClr val="F0E9FF"/>
          </a:solidFill>
          <a:ln w="12700">
            <a:solidFill>
              <a:srgbClr val="FFFFFF"/>
            </a:solidFill>
            <a:prstDash val="solid"/>
          </a:ln>
        </p:spPr>
      </p:sp>
      <p:sp>
        <p:nvSpPr>
          <p:cNvPr id="18" name="Text 14"/>
          <p:cNvSpPr/>
          <p:nvPr/>
        </p:nvSpPr>
        <p:spPr>
          <a:xfrm>
            <a:off x="7132320" y="4983480"/>
            <a:ext cx="429768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Inside the parentheses</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What it needs, in order.</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Find the method, then read its order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544068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HOW BIG WAS THE CHANGE?</a:t>
            </a:r>
            <a:endParaRPr lang="en-US" sz="1050" dirty="0"/>
          </a:p>
        </p:txBody>
      </p:sp>
      <p:sp>
        <p:nvSpPr>
          <p:cNvPr id="10" name="Text 6"/>
          <p:cNvSpPr/>
          <p:nvPr/>
        </p:nvSpPr>
        <p:spPr>
          <a:xfrm>
            <a:off x="822960" y="2057400"/>
            <a:ext cx="4892040"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morning = 41;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afternoon = 63;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change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Math.abs(morning - afternoon);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System.out.println(change);</a:t>
            </a:r>
            <a:endParaRPr lang="en-US" sz="1600" dirty="0"/>
          </a:p>
        </p:txBody>
      </p:sp>
      <p:sp>
        <p:nvSpPr>
          <p:cNvPr id="11" name="Shape 7"/>
          <p:cNvSpPr/>
          <p:nvPr/>
        </p:nvSpPr>
        <p:spPr>
          <a:xfrm>
            <a:off x="548640" y="4206240"/>
            <a:ext cx="54406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617720"/>
            <a:ext cx="48920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22</a:t>
            </a:r>
            <a:endParaRPr lang="en-US" sz="2000" dirty="0"/>
          </a:p>
        </p:txBody>
      </p:sp>
      <p:sp>
        <p:nvSpPr>
          <p:cNvPr id="14" name="Shape 10"/>
          <p:cNvSpPr/>
          <p:nvPr/>
        </p:nvSpPr>
        <p:spPr>
          <a:xfrm>
            <a:off x="6199632" y="1554480"/>
            <a:ext cx="5440680" cy="2514600"/>
          </a:xfrm>
          <a:prstGeom prst="roundRect">
            <a:avLst>
              <a:gd name="adj" fmla="val 4364"/>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ORDER MATTER?</a:t>
            </a:r>
            <a:endParaRPr lang="en-US" sz="1050" dirty="0"/>
          </a:p>
        </p:txBody>
      </p:sp>
      <p:sp>
        <p:nvSpPr>
          <p:cNvPr id="16" name="Text 12"/>
          <p:cNvSpPr/>
          <p:nvPr/>
        </p:nvSpPr>
        <p:spPr>
          <a:xfrm>
            <a:off x="6473952" y="2057400"/>
            <a:ext cx="4892040"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a = Math.pow(10.0, 2.0);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b = Math.pow(2.0, 10.0);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System.out.println(b);</a:t>
            </a:r>
            <a:endParaRPr lang="en-US" sz="1600" dirty="0"/>
          </a:p>
        </p:txBody>
      </p:sp>
      <p:sp>
        <p:nvSpPr>
          <p:cNvPr id="17" name="Shape 13"/>
          <p:cNvSpPr/>
          <p:nvPr/>
        </p:nvSpPr>
        <p:spPr>
          <a:xfrm>
            <a:off x="6199632" y="4206240"/>
            <a:ext cx="5440680" cy="1143000"/>
          </a:xfrm>
          <a:prstGeom prst="roundRect">
            <a:avLst>
              <a:gd name="adj" fmla="val 9600"/>
            </a:avLst>
          </a:prstGeom>
          <a:solidFill>
            <a:srgbClr val="1F2B28"/>
          </a:solidFill>
          <a:ln w="12700">
            <a:solidFill>
              <a:srgbClr val="1F2B28"/>
            </a:solidFill>
            <a:prstDash val="solid"/>
          </a:ln>
        </p:spPr>
      </p:sp>
      <p:sp>
        <p:nvSpPr>
          <p:cNvPr id="18" name="Text 14"/>
          <p:cNvSpPr/>
          <p:nvPr/>
        </p:nvSpPr>
        <p:spPr>
          <a:xfrm>
            <a:off x="6473952"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4617720"/>
            <a:ext cx="489204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100.0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1024.0</a:t>
            </a:r>
            <a:endParaRPr lang="en-US" sz="2000" dirty="0"/>
          </a:p>
        </p:txBody>
      </p:sp>
      <p:sp>
        <p:nvSpPr>
          <p:cNvPr id="20" name="Text 16"/>
          <p:cNvSpPr/>
          <p:nvPr/>
        </p:nvSpPr>
        <p:spPr>
          <a:xfrm>
            <a:off x="548640" y="5532120"/>
            <a:ext cx="11094415"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documentation gives the name, what goes in (in order), and the type that comes back.</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Guessing a method name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the documentation does not list a name, the name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does not exist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however sensible it sounds.</a:t>
            </a:r>
            <a:endParaRPr lang="en-US" sz="1800" dirty="0"/>
          </a:p>
        </p:txBody>
      </p:sp>
      <p:sp>
        <p:nvSpPr>
          <p:cNvPr id="11" name="Shape 6"/>
          <p:cNvSpPr/>
          <p:nvPr/>
        </p:nvSpPr>
        <p:spPr>
          <a:xfrm>
            <a:off x="548640" y="2788920"/>
            <a:ext cx="5943600" cy="2743200"/>
          </a:xfrm>
          <a:prstGeom prst="roundRect">
            <a:avLst>
              <a:gd name="adj" fmla="val 4000"/>
            </a:avLst>
          </a:prstGeom>
          <a:solidFill>
            <a:srgbClr val="EEF3F1"/>
          </a:solidFill>
          <a:ln w="12700">
            <a:solidFill>
              <a:srgbClr val="E6E1D6"/>
            </a:solidFill>
            <a:prstDash val="solid"/>
          </a:ln>
        </p:spPr>
      </p:sp>
      <p:sp>
        <p:nvSpPr>
          <p:cNvPr id="12" name="Text 7"/>
          <p:cNvSpPr/>
          <p:nvPr/>
        </p:nvSpPr>
        <p:spPr>
          <a:xfrm>
            <a:off x="822960" y="2971800"/>
            <a:ext cx="5394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CUBE.JAVA</a:t>
            </a:r>
            <a:endParaRPr lang="en-US" sz="1050" dirty="0"/>
          </a:p>
        </p:txBody>
      </p:sp>
      <p:sp>
        <p:nvSpPr>
          <p:cNvPr id="13" name="Text 8"/>
          <p:cNvSpPr/>
          <p:nvPr/>
        </p:nvSpPr>
        <p:spPr>
          <a:xfrm>
            <a:off x="822960" y="3291840"/>
            <a:ext cx="5394960" cy="2057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Cube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double box = Math.cube(3.0);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System.out.println(box);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6720840" y="2788920"/>
            <a:ext cx="4892040" cy="2743200"/>
          </a:xfrm>
          <a:prstGeom prst="roundRect">
            <a:avLst>
              <a:gd name="adj" fmla="val 4000"/>
            </a:avLst>
          </a:prstGeom>
          <a:solidFill>
            <a:srgbClr val="1F2B28"/>
          </a:solidFill>
          <a:ln w="12700">
            <a:solidFill>
              <a:srgbClr val="1F2B28"/>
            </a:solidFill>
            <a:prstDash val="solid"/>
          </a:ln>
        </p:spPr>
      </p:sp>
      <p:sp>
        <p:nvSpPr>
          <p:cNvPr id="15" name="Text 10"/>
          <p:cNvSpPr/>
          <p:nvPr/>
        </p:nvSpPr>
        <p:spPr>
          <a:xfrm>
            <a:off x="6995160" y="292608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6995160" y="3200400"/>
            <a:ext cx="4343400" cy="224028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Cube.java:3: error:</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cannot find symbol</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symbol:   method cube(double)</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location: class Math</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Use the documentation to predict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Watch the type each method gives back.</a:t>
            </a:r>
            <a:endParaRPr lang="en-US" sz="2200" dirty="0"/>
          </a:p>
        </p:txBody>
      </p:sp>
      <p:sp>
        <p:nvSpPr>
          <p:cNvPr id="12" name="Shape 8"/>
          <p:cNvSpPr/>
          <p:nvPr/>
        </p:nvSpPr>
        <p:spPr>
          <a:xfrm>
            <a:off x="868680" y="2971800"/>
            <a:ext cx="6675120" cy="1828800"/>
          </a:xfrm>
          <a:prstGeom prst="roundRect">
            <a:avLst>
              <a:gd name="adj" fmla="val 6000"/>
            </a:avLst>
          </a:prstGeom>
          <a:solidFill>
            <a:srgbClr val="EEF3F1"/>
          </a:solidFill>
          <a:ln w="12700">
            <a:solidFill>
              <a:srgbClr val="E6E1D6"/>
            </a:solidFill>
            <a:prstDash val="solid"/>
          </a:ln>
        </p:spPr>
      </p:sp>
      <p:sp>
        <p:nvSpPr>
          <p:cNvPr id="13" name="Text 9"/>
          <p:cNvSpPr/>
          <p:nvPr/>
        </p:nvSpPr>
        <p:spPr>
          <a:xfrm>
            <a:off x="1143000" y="3154680"/>
            <a:ext cx="6126480" cy="1463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System.out.println(Math.sqrt(36.0));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System.out.println(Math.pow(3.0, 2.0));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System.out.println(Math.abs(5 - 9));</a:t>
            </a:r>
            <a:endParaRPr lang="en-US" sz="1700" dirty="0"/>
          </a:p>
        </p:txBody>
      </p:sp>
      <p:sp>
        <p:nvSpPr>
          <p:cNvPr id="14" name="Shape 10"/>
          <p:cNvSpPr/>
          <p:nvPr/>
        </p:nvSpPr>
        <p:spPr>
          <a:xfrm>
            <a:off x="7818120" y="2971800"/>
            <a:ext cx="3520440" cy="2697480"/>
          </a:xfrm>
          <a:prstGeom prst="roundRect">
            <a:avLst>
              <a:gd name="adj" fmla="val 5085"/>
            </a:avLst>
          </a:prstGeom>
          <a:solidFill>
            <a:srgbClr val="FFFFFF"/>
          </a:solidFill>
          <a:ln w="12700">
            <a:solidFill>
              <a:srgbClr val="E6E1D6"/>
            </a:solidFill>
            <a:prstDash val="solid"/>
          </a:ln>
        </p:spPr>
      </p:sp>
      <p:sp>
        <p:nvSpPr>
          <p:cNvPr id="15" name="Text 11"/>
          <p:cNvSpPr/>
          <p:nvPr/>
        </p:nvSpPr>
        <p:spPr>
          <a:xfrm>
            <a:off x="809244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Attributes, behaviors, and objects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Attributes are data. Behaviors are actions.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600200"/>
            <a:ext cx="2971800" cy="4389120"/>
          </a:xfrm>
          <a:prstGeom prst="roundRect">
            <a:avLst>
              <a:gd name="adj" fmla="val 6769"/>
            </a:avLst>
          </a:prstGeom>
          <a:solidFill>
            <a:srgbClr val="DDF5EE"/>
          </a:solidFill>
          <a:ln w="12700">
            <a:solidFill>
              <a:srgbClr val="DDF5EE"/>
            </a:solidFill>
            <a:prstDash val="solid"/>
          </a:ln>
        </p:spPr>
      </p:sp>
      <p:sp>
        <p:nvSpPr>
          <p:cNvPr id="9" name="Text 5"/>
          <p:cNvSpPr/>
          <p:nvPr/>
        </p:nvSpPr>
        <p:spPr>
          <a:xfrm>
            <a:off x="822960" y="1874520"/>
            <a:ext cx="246888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Attribute</a:t>
            </a:r>
            <a:endParaRPr lang="en-US" sz="2600" dirty="0"/>
          </a:p>
        </p:txBody>
      </p:sp>
      <p:sp>
        <p:nvSpPr>
          <p:cNvPr id="10" name="Text 6"/>
          <p:cNvSpPr/>
          <p:nvPr/>
        </p:nvSpPr>
        <p:spPr>
          <a:xfrm>
            <a:off x="822960" y="2468880"/>
            <a:ext cx="2560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DATA IN A VARIABLE</a:t>
            </a:r>
            <a:endParaRPr lang="en-US" sz="1050" dirty="0"/>
          </a:p>
        </p:txBody>
      </p:sp>
      <p:sp>
        <p:nvSpPr>
          <p:cNvPr id="11" name="Shape 7"/>
          <p:cNvSpPr/>
          <p:nvPr/>
        </p:nvSpPr>
        <p:spPr>
          <a:xfrm>
            <a:off x="777240" y="3017520"/>
            <a:ext cx="2514600" cy="822960"/>
          </a:xfrm>
          <a:prstGeom prst="roundRect">
            <a:avLst>
              <a:gd name="adj" fmla="val 13333"/>
            </a:avLst>
          </a:prstGeom>
          <a:solidFill>
            <a:srgbClr val="FFFFFF"/>
          </a:solidFill>
          <a:ln w="12700">
            <a:solidFill>
              <a:srgbClr val="FFFFFF"/>
            </a:solidFill>
            <a:prstDash val="solid"/>
          </a:ln>
        </p:spPr>
      </p:sp>
      <p:sp>
        <p:nvSpPr>
          <p:cNvPr id="12" name="Text 8"/>
          <p:cNvSpPr/>
          <p:nvPr/>
        </p:nvSpPr>
        <p:spPr>
          <a:xfrm>
            <a:off x="914400" y="3017520"/>
            <a:ext cx="2331720" cy="8229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Integer.MAX_VALUE</a:t>
            </a:r>
            <a:endParaRPr lang="en-US" sz="1600" dirty="0"/>
          </a:p>
        </p:txBody>
      </p:sp>
      <p:sp>
        <p:nvSpPr>
          <p:cNvPr id="13" name="Text 9"/>
          <p:cNvSpPr/>
          <p:nvPr/>
        </p:nvSpPr>
        <p:spPr>
          <a:xfrm>
            <a:off x="822960" y="4069080"/>
            <a:ext cx="2468880" cy="16459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Listed in the Field Summary. No parentheses.</a:t>
            </a:r>
            <a:endParaRPr lang="en-US" sz="1800" dirty="0"/>
          </a:p>
        </p:txBody>
      </p:sp>
      <p:sp>
        <p:nvSpPr>
          <p:cNvPr id="14" name="Shape 10"/>
          <p:cNvSpPr/>
          <p:nvPr/>
        </p:nvSpPr>
        <p:spPr>
          <a:xfrm>
            <a:off x="3703320" y="1600200"/>
            <a:ext cx="2971800" cy="4389120"/>
          </a:xfrm>
          <a:prstGeom prst="roundRect">
            <a:avLst>
              <a:gd name="adj" fmla="val 6769"/>
            </a:avLst>
          </a:prstGeom>
          <a:solidFill>
            <a:srgbClr val="FFF1DD"/>
          </a:solidFill>
          <a:ln w="12700">
            <a:solidFill>
              <a:srgbClr val="FFF1DD"/>
            </a:solidFill>
            <a:prstDash val="solid"/>
          </a:ln>
        </p:spPr>
      </p:sp>
      <p:sp>
        <p:nvSpPr>
          <p:cNvPr id="15" name="Text 11"/>
          <p:cNvSpPr/>
          <p:nvPr/>
        </p:nvSpPr>
        <p:spPr>
          <a:xfrm>
            <a:off x="3977640" y="1874520"/>
            <a:ext cx="246888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Behavior</a:t>
            </a:r>
            <a:endParaRPr lang="en-US" sz="2600" dirty="0"/>
          </a:p>
        </p:txBody>
      </p:sp>
      <p:sp>
        <p:nvSpPr>
          <p:cNvPr id="16" name="Text 12"/>
          <p:cNvSpPr/>
          <p:nvPr/>
        </p:nvSpPr>
        <p:spPr>
          <a:xfrm>
            <a:off x="3977640" y="2468880"/>
            <a:ext cx="256032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AN ACTION: A METHOD</a:t>
            </a:r>
            <a:endParaRPr lang="en-US" sz="1050" dirty="0"/>
          </a:p>
        </p:txBody>
      </p:sp>
      <p:sp>
        <p:nvSpPr>
          <p:cNvPr id="17" name="Shape 13"/>
          <p:cNvSpPr/>
          <p:nvPr/>
        </p:nvSpPr>
        <p:spPr>
          <a:xfrm>
            <a:off x="3931920" y="3017520"/>
            <a:ext cx="2514600" cy="822960"/>
          </a:xfrm>
          <a:prstGeom prst="roundRect">
            <a:avLst>
              <a:gd name="adj" fmla="val 13333"/>
            </a:avLst>
          </a:prstGeom>
          <a:solidFill>
            <a:srgbClr val="FFFFFF"/>
          </a:solidFill>
          <a:ln w="12700">
            <a:solidFill>
              <a:srgbClr val="FFFFFF"/>
            </a:solidFill>
            <a:prstDash val="solid"/>
          </a:ln>
        </p:spPr>
      </p:sp>
      <p:sp>
        <p:nvSpPr>
          <p:cNvPr id="18" name="Text 14"/>
          <p:cNvSpPr/>
          <p:nvPr/>
        </p:nvSpPr>
        <p:spPr>
          <a:xfrm>
            <a:off x="4069080" y="3017520"/>
            <a:ext cx="2331720" cy="8229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word.length()</a:t>
            </a:r>
            <a:endParaRPr lang="en-US" sz="1600" dirty="0"/>
          </a:p>
        </p:txBody>
      </p:sp>
      <p:sp>
        <p:nvSpPr>
          <p:cNvPr id="19" name="Text 15"/>
          <p:cNvSpPr/>
          <p:nvPr/>
        </p:nvSpPr>
        <p:spPr>
          <a:xfrm>
            <a:off x="3977640" y="4069080"/>
            <a:ext cx="2468880" cy="16459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Listed in the Method Summary. Always parentheses.</a:t>
            </a:r>
            <a:endParaRPr lang="en-US" sz="1800" dirty="0"/>
          </a:p>
        </p:txBody>
      </p:sp>
      <p:sp>
        <p:nvSpPr>
          <p:cNvPr id="20" name="Shape 16"/>
          <p:cNvSpPr/>
          <p:nvPr/>
        </p:nvSpPr>
        <p:spPr>
          <a:xfrm>
            <a:off x="6858000" y="1600200"/>
            <a:ext cx="4782312" cy="2514600"/>
          </a:xfrm>
          <a:prstGeom prst="roundRect">
            <a:avLst>
              <a:gd name="adj" fmla="val 4364"/>
            </a:avLst>
          </a:prstGeom>
          <a:solidFill>
            <a:srgbClr val="EEF3F1"/>
          </a:solidFill>
          <a:ln w="12700">
            <a:solidFill>
              <a:srgbClr val="E6E1D6"/>
            </a:solidFill>
            <a:prstDash val="solid"/>
          </a:ln>
        </p:spPr>
      </p:sp>
      <p:sp>
        <p:nvSpPr>
          <p:cNvPr id="21" name="Text 17"/>
          <p:cNvSpPr/>
          <p:nvPr/>
        </p:nvSpPr>
        <p:spPr>
          <a:xfrm>
            <a:off x="7132320" y="1783080"/>
            <a:ext cx="42336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SAME BEHAVIOR, TWO OBJECTS</a:t>
            </a:r>
            <a:endParaRPr lang="en-US" sz="1050" dirty="0"/>
          </a:p>
        </p:txBody>
      </p:sp>
      <p:sp>
        <p:nvSpPr>
          <p:cNvPr id="22" name="Text 18"/>
          <p:cNvSpPr/>
          <p:nvPr/>
        </p:nvSpPr>
        <p:spPr>
          <a:xfrm>
            <a:off x="7132320" y="2103120"/>
            <a:ext cx="4233672"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first = "Ada";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full = "Grace Hopper";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System.out.println(first.length());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System.out.println(full.length());</a:t>
            </a:r>
            <a:endParaRPr lang="en-US" sz="1500" dirty="0"/>
          </a:p>
        </p:txBody>
      </p:sp>
      <p:sp>
        <p:nvSpPr>
          <p:cNvPr id="23" name="Shape 19"/>
          <p:cNvSpPr/>
          <p:nvPr/>
        </p:nvSpPr>
        <p:spPr>
          <a:xfrm>
            <a:off x="6858000" y="4297680"/>
            <a:ext cx="4782312" cy="1188720"/>
          </a:xfrm>
          <a:prstGeom prst="roundRect">
            <a:avLst>
              <a:gd name="adj" fmla="val 9231"/>
            </a:avLst>
          </a:prstGeom>
          <a:solidFill>
            <a:srgbClr val="1F2B28"/>
          </a:solidFill>
          <a:ln w="12700">
            <a:solidFill>
              <a:srgbClr val="1F2B28"/>
            </a:solidFill>
            <a:prstDash val="solid"/>
          </a:ln>
        </p:spPr>
      </p:sp>
      <p:sp>
        <p:nvSpPr>
          <p:cNvPr id="24" name="Text 20"/>
          <p:cNvSpPr/>
          <p:nvPr/>
        </p:nvSpPr>
        <p:spPr>
          <a:xfrm>
            <a:off x="7132320" y="44348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5" name="Text 21"/>
          <p:cNvSpPr/>
          <p:nvPr/>
        </p:nvSpPr>
        <p:spPr>
          <a:xfrm>
            <a:off x="7132320" y="4709160"/>
            <a:ext cx="4233672"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Parentheses in the wrong place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Attributes: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no</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parentheses. Behaviors: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always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parentheses, even when nothing goes inside.</a:t>
            </a:r>
            <a:endParaRPr lang="en-US" sz="1800" dirty="0"/>
          </a:p>
        </p:txBody>
      </p:sp>
      <p:sp>
        <p:nvSpPr>
          <p:cNvPr id="11" name="Shape 6"/>
          <p:cNvSpPr/>
          <p:nvPr/>
        </p:nvSpPr>
        <p:spPr>
          <a:xfrm>
            <a:off x="548640" y="2697480"/>
            <a:ext cx="5440680" cy="960120"/>
          </a:xfrm>
          <a:prstGeom prst="roundRect">
            <a:avLst>
              <a:gd name="adj" fmla="val 11429"/>
            </a:avLst>
          </a:prstGeom>
          <a:solidFill>
            <a:srgbClr val="EEF3F1"/>
          </a:solidFill>
          <a:ln w="12700">
            <a:solidFill>
              <a:srgbClr val="E6E1D6"/>
            </a:solidFill>
            <a:prstDash val="solid"/>
          </a:ln>
        </p:spPr>
      </p:sp>
      <p:sp>
        <p:nvSpPr>
          <p:cNvPr id="12" name="Text 7"/>
          <p:cNvSpPr/>
          <p:nvPr/>
        </p:nvSpPr>
        <p:spPr>
          <a:xfrm>
            <a:off x="822960" y="2880360"/>
            <a:ext cx="4892040" cy="5943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low = Integer.MIN_VALUE();</a:t>
            </a:r>
            <a:endParaRPr lang="en-US" sz="1600" dirty="0"/>
          </a:p>
        </p:txBody>
      </p:sp>
      <p:sp>
        <p:nvSpPr>
          <p:cNvPr id="13" name="Shape 8"/>
          <p:cNvSpPr/>
          <p:nvPr/>
        </p:nvSpPr>
        <p:spPr>
          <a:xfrm>
            <a:off x="548640" y="3794760"/>
            <a:ext cx="5440680" cy="1508760"/>
          </a:xfrm>
          <a:prstGeom prst="roundRect">
            <a:avLst>
              <a:gd name="adj" fmla="val 7273"/>
            </a:avLst>
          </a:prstGeom>
          <a:solidFill>
            <a:srgbClr val="1F2B28"/>
          </a:solidFill>
          <a:ln w="12700">
            <a:solidFill>
              <a:srgbClr val="1F2B28"/>
            </a:solidFill>
            <a:prstDash val="solid"/>
          </a:ln>
        </p:spPr>
      </p:sp>
      <p:sp>
        <p:nvSpPr>
          <p:cNvPr id="14" name="Text 9"/>
          <p:cNvSpPr/>
          <p:nvPr/>
        </p:nvSpPr>
        <p:spPr>
          <a:xfrm>
            <a:off x="822960" y="393192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5" name="Text 10"/>
          <p:cNvSpPr/>
          <p:nvPr/>
        </p:nvSpPr>
        <p:spPr>
          <a:xfrm>
            <a:off x="822960" y="4206240"/>
            <a:ext cx="4892040" cy="100584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cannot find symbol</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symbol:   method MIN_VALUE()</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location: class Integer</a:t>
            </a:r>
            <a:endParaRPr lang="en-US" sz="1600" dirty="0"/>
          </a:p>
        </p:txBody>
      </p:sp>
      <p:sp>
        <p:nvSpPr>
          <p:cNvPr id="16" name="Shape 11"/>
          <p:cNvSpPr/>
          <p:nvPr/>
        </p:nvSpPr>
        <p:spPr>
          <a:xfrm>
            <a:off x="6199632" y="2697480"/>
            <a:ext cx="5440680" cy="960120"/>
          </a:xfrm>
          <a:prstGeom prst="roundRect">
            <a:avLst>
              <a:gd name="adj" fmla="val 11429"/>
            </a:avLst>
          </a:prstGeom>
          <a:solidFill>
            <a:srgbClr val="EEF3F1"/>
          </a:solidFill>
          <a:ln w="12700">
            <a:solidFill>
              <a:srgbClr val="E6E1D6"/>
            </a:solidFill>
            <a:prstDash val="solid"/>
          </a:ln>
        </p:spPr>
      </p:sp>
      <p:sp>
        <p:nvSpPr>
          <p:cNvPr id="17" name="Text 12"/>
          <p:cNvSpPr/>
          <p:nvPr/>
        </p:nvSpPr>
        <p:spPr>
          <a:xfrm>
            <a:off x="6473952" y="2880360"/>
            <a:ext cx="4892040" cy="5943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city = "Austin";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size = city.length;</a:t>
            </a:r>
            <a:endParaRPr lang="en-US" sz="1600" dirty="0"/>
          </a:p>
        </p:txBody>
      </p:sp>
      <p:sp>
        <p:nvSpPr>
          <p:cNvPr id="18" name="Shape 13"/>
          <p:cNvSpPr/>
          <p:nvPr/>
        </p:nvSpPr>
        <p:spPr>
          <a:xfrm>
            <a:off x="6199632" y="3794760"/>
            <a:ext cx="5440680" cy="1508760"/>
          </a:xfrm>
          <a:prstGeom prst="roundRect">
            <a:avLst>
              <a:gd name="adj" fmla="val 7273"/>
            </a:avLst>
          </a:prstGeom>
          <a:solidFill>
            <a:srgbClr val="1F2B28"/>
          </a:solidFill>
          <a:ln w="12700">
            <a:solidFill>
              <a:srgbClr val="1F2B28"/>
            </a:solidFill>
            <a:prstDash val="solid"/>
          </a:ln>
        </p:spPr>
      </p:sp>
      <p:sp>
        <p:nvSpPr>
          <p:cNvPr id="19" name="Text 14"/>
          <p:cNvSpPr/>
          <p:nvPr/>
        </p:nvSpPr>
        <p:spPr>
          <a:xfrm>
            <a:off x="6473952" y="393192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20" name="Text 15"/>
          <p:cNvSpPr/>
          <p:nvPr/>
        </p:nvSpPr>
        <p:spPr>
          <a:xfrm>
            <a:off x="6473952" y="4206240"/>
            <a:ext cx="4892040" cy="10058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cannot find symbol</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symbol:   variable length</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location: variable city of type String</a:t>
            </a:r>
            <a:endParaRPr lang="en-US" sz="1500" dirty="0"/>
          </a:p>
        </p:txBody>
      </p:sp>
      <p:sp>
        <p:nvSpPr>
          <p:cNvPr id="21" name="Text 16"/>
          <p:cNvSpPr/>
          <p:nvPr/>
        </p:nvSpPr>
        <p:spPr>
          <a:xfrm>
            <a:off x="548640" y="5440680"/>
            <a:ext cx="11094415" cy="5029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Fixes: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Integer.MIN_VALUE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city.length()</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class is a type and a blueprint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5486400" cy="2331720"/>
          </a:xfrm>
          <a:prstGeom prst="roundRect">
            <a:avLst>
              <a:gd name="adj" fmla="val 4706"/>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THREE DECLARATIONS</a:t>
            </a:r>
            <a:endParaRPr lang="en-US" sz="1050" dirty="0"/>
          </a:p>
        </p:txBody>
      </p:sp>
      <p:sp>
        <p:nvSpPr>
          <p:cNvPr id="10" name="Text 6"/>
          <p:cNvSpPr/>
          <p:nvPr/>
        </p:nvSpPr>
        <p:spPr>
          <a:xfrm>
            <a:off x="822960" y="2057400"/>
            <a:ext cx="4937760" cy="16459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int seats = 30;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String city = "Austin";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Scanner console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Scanner(System.in);</a:t>
            </a:r>
            <a:endParaRPr lang="en-US" sz="16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263640" y="1554480"/>
          <a:ext cx="5349240" cy="914400"/>
        </p:xfrm>
        <a:graphic>
          <a:graphicData uri="http://schemas.openxmlformats.org/drawingml/2006/table">
            <a:tbl>
              <a:tblPr/>
              <a:tblGrid>
                <a:gridCol w="822960"/>
                <a:gridCol w="2240280"/>
                <a:gridCol w="2286000"/>
              </a:tblGrid>
              <a:tr h="54864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Line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Type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Object?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(primitive)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 a plain number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String (a class)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 "Austin"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Scanner (a class)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 made with new</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4206240"/>
            <a:ext cx="11094415" cy="1371600"/>
          </a:xfrm>
          <a:prstGeom prst="roundRect">
            <a:avLst>
              <a:gd name="adj" fmla="val 13333"/>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462272"/>
            <a:ext cx="566928" cy="566928"/>
          </a:xfrm>
          <a:prstGeom prst="rect">
            <a:avLst/>
          </a:prstGeom>
        </p:spPr>
      </p:pic>
      <p:sp>
        <p:nvSpPr>
          <p:cNvPr id="14" name="Text 8"/>
          <p:cNvSpPr/>
          <p:nvPr/>
        </p:nvSpPr>
        <p:spPr>
          <a:xfrm>
            <a:off x="1600200" y="4343400"/>
            <a:ext cx="9768535" cy="10972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Each class defines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reference type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 class is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blueprint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object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instance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one particular thing made from it, with its own values for the attributes.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Attribute or behavior?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Scanner documentation describes these. Sort each one.</a:t>
            </a:r>
            <a:endParaRPr lang="en-US" sz="2200" dirty="0"/>
          </a:p>
        </p:txBody>
      </p:sp>
      <p:sp>
        <p:nvSpPr>
          <p:cNvPr id="12" name="Shape 8"/>
          <p:cNvSpPr/>
          <p:nvPr/>
        </p:nvSpPr>
        <p:spPr>
          <a:xfrm>
            <a:off x="868680" y="2971800"/>
            <a:ext cx="6766560" cy="548640"/>
          </a:xfrm>
          <a:prstGeom prst="roundRect">
            <a:avLst>
              <a:gd name="adj" fmla="val 16667"/>
            </a:avLst>
          </a:prstGeom>
          <a:solidFill>
            <a:srgbClr val="FFFFFF"/>
          </a:solidFill>
          <a:ln w="12700">
            <a:solidFill>
              <a:srgbClr val="E6E1D6"/>
            </a:solidFill>
            <a:prstDash val="solid"/>
          </a:ln>
        </p:spPr>
      </p:sp>
      <p:sp>
        <p:nvSpPr>
          <p:cNvPr id="13" name="Text 9"/>
          <p:cNvSpPr/>
          <p:nvPr/>
        </p:nvSpPr>
        <p:spPr>
          <a:xfrm>
            <a:off x="1097280" y="2971800"/>
            <a:ext cx="640080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(a)  the text the scanner is reading from</a:t>
            </a:r>
            <a:endParaRPr lang="en-US" sz="1900" dirty="0"/>
          </a:p>
        </p:txBody>
      </p:sp>
      <p:sp>
        <p:nvSpPr>
          <p:cNvPr id="14" name="Shape 10"/>
          <p:cNvSpPr/>
          <p:nvPr/>
        </p:nvSpPr>
        <p:spPr>
          <a:xfrm>
            <a:off x="868680" y="3630168"/>
            <a:ext cx="6766560" cy="548640"/>
          </a:xfrm>
          <a:prstGeom prst="roundRect">
            <a:avLst>
              <a:gd name="adj" fmla="val 16667"/>
            </a:avLst>
          </a:prstGeom>
          <a:solidFill>
            <a:srgbClr val="FFFFFF"/>
          </a:solidFill>
          <a:ln w="12700">
            <a:solidFill>
              <a:srgbClr val="E6E1D6"/>
            </a:solidFill>
            <a:prstDash val="solid"/>
          </a:ln>
        </p:spPr>
      </p:sp>
      <p:sp>
        <p:nvSpPr>
          <p:cNvPr id="15" name="Text 11"/>
          <p:cNvSpPr/>
          <p:nvPr/>
        </p:nvSpPr>
        <p:spPr>
          <a:xfrm>
            <a:off x="1097280" y="3630168"/>
            <a:ext cx="640080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(b)  read the next whole number</a:t>
            </a:r>
            <a:endParaRPr lang="en-US" sz="1900" dirty="0"/>
          </a:p>
        </p:txBody>
      </p:sp>
      <p:sp>
        <p:nvSpPr>
          <p:cNvPr id="16" name="Shape 12"/>
          <p:cNvSpPr/>
          <p:nvPr/>
        </p:nvSpPr>
        <p:spPr>
          <a:xfrm>
            <a:off x="868680" y="4288536"/>
            <a:ext cx="6766560" cy="548640"/>
          </a:xfrm>
          <a:prstGeom prst="roundRect">
            <a:avLst>
              <a:gd name="adj" fmla="val 16667"/>
            </a:avLst>
          </a:prstGeom>
          <a:solidFill>
            <a:srgbClr val="FFFFFF"/>
          </a:solidFill>
          <a:ln w="12700">
            <a:solidFill>
              <a:srgbClr val="E6E1D6"/>
            </a:solidFill>
            <a:prstDash val="solid"/>
          </a:ln>
        </p:spPr>
      </p:sp>
      <p:sp>
        <p:nvSpPr>
          <p:cNvPr id="17" name="Text 13"/>
          <p:cNvSpPr/>
          <p:nvPr/>
        </p:nvSpPr>
        <p:spPr>
          <a:xfrm>
            <a:off x="1097280" y="4288536"/>
            <a:ext cx="640080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(c)  how far through the text it has read</a:t>
            </a:r>
            <a:endParaRPr lang="en-US" sz="1900" dirty="0"/>
          </a:p>
        </p:txBody>
      </p:sp>
      <p:sp>
        <p:nvSpPr>
          <p:cNvPr id="18" name="Shape 14"/>
          <p:cNvSpPr/>
          <p:nvPr/>
        </p:nvSpPr>
        <p:spPr>
          <a:xfrm>
            <a:off x="868680" y="4946904"/>
            <a:ext cx="6766560" cy="548640"/>
          </a:xfrm>
          <a:prstGeom prst="roundRect">
            <a:avLst>
              <a:gd name="adj" fmla="val 16667"/>
            </a:avLst>
          </a:prstGeom>
          <a:solidFill>
            <a:srgbClr val="FFFFFF"/>
          </a:solidFill>
          <a:ln w="12700">
            <a:solidFill>
              <a:srgbClr val="E6E1D6"/>
            </a:solidFill>
            <a:prstDash val="solid"/>
          </a:ln>
        </p:spPr>
      </p:sp>
      <p:sp>
        <p:nvSpPr>
          <p:cNvPr id="19" name="Text 15"/>
          <p:cNvSpPr/>
          <p:nvPr/>
        </p:nvSpPr>
        <p:spPr>
          <a:xfrm>
            <a:off x="1097280" y="4946904"/>
            <a:ext cx="640080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  read the next word</a:t>
            </a:r>
            <a:endParaRPr lang="en-US" sz="1900" dirty="0"/>
          </a:p>
        </p:txBody>
      </p:sp>
      <p:sp>
        <p:nvSpPr>
          <p:cNvPr id="20" name="Shape 16"/>
          <p:cNvSpPr/>
          <p:nvPr/>
        </p:nvSpPr>
        <p:spPr>
          <a:xfrm>
            <a:off x="7909560" y="2971800"/>
            <a:ext cx="3429000" cy="2523744"/>
          </a:xfrm>
          <a:prstGeom prst="roundRect">
            <a:avLst>
              <a:gd name="adj" fmla="val 5435"/>
            </a:avLst>
          </a:prstGeom>
          <a:solidFill>
            <a:srgbClr val="FFFFFF"/>
          </a:solidFill>
          <a:ln w="12700">
            <a:solidFill>
              <a:srgbClr val="E6E1D6"/>
            </a:solidFill>
            <a:prstDash val="solid"/>
          </a:ln>
        </p:spPr>
      </p:sp>
      <p:sp>
        <p:nvSpPr>
          <p:cNvPr id="21" name="Text 17"/>
          <p:cNvSpPr/>
          <p:nvPr/>
        </p:nvSpPr>
        <p:spPr>
          <a:xfrm>
            <a:off x="8183880" y="3108960"/>
            <a:ext cx="3017520" cy="22860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Test:</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fact the object stores?</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attribute</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action it does?</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behavior</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Library</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collection of classes written for other programs to use.</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Package</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named group of related classes, like java.util.</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Import statement</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line at the top that lets a file use a class's short name.</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API documentation</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Tells you how to use a class without showing its code.</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Attribute / behavior</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stored in variables / actions defined by methods.</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 (instance)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particular thing made from a class, its blueprint.</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Look it up, don't guess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1.7 Application Program Interface (API) and Libraries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a programmer reads a class's documentation instead of its code.</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The documentation tells me the method's ______, what it ______, and what it ______, so I don't have to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Check Out the Library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1.7: Application Program Interface (API) and Libraries</dc:title>
  <dc:subject>PptxGenJS Presentation</dc:subject>
  <dc:creator>Hopper</dc:creator>
  <cp:lastModifiedBy>Hopper</cp:lastModifiedBy>
  <cp:revision>1</cp:revision>
  <dcterms:created xsi:type="dcterms:W3CDTF">2026-10-16T18:16:00Z</dcterms:created>
  <dcterms:modified xsi:type="dcterms:W3CDTF">2026-10-16T18:16:00Z</dcterms:modified>
</cp:coreProperties>
</file>