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1.6. In 1.4 students wrote updates like score = score + 10, where Java evaluates the right side first and stores the result. Today they learn the short forms: +=, -=, *=, /=, %=, and the post-increment and post-decrement operators ++ and --. Only the post form (x++ on its own line) is used in this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Expected: balance = balance + 20; then balance = balance - 15; and it prints 55. Point out that the name balance appears twice on each line. Today: a shorter way to write the same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Every goal is about one idea: changing a variable based on the value it holds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update: add something to a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 as "add to." Java reads the current value of total (25), adds 8, and stores 33 back in total. It is exactly the 1.4 update, written with the name once. The left side must be a variable, because the result is stored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side can be a variable, not just a number. Each += starts from what cart holds at that moment: 0, then 15, then 19. This is the pattern for any running total: start at 0, add each piece.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Swapping the two symbols still compiles, which is why this bug is sneaky. gems =+ 4 is read as gems = +4: store positive 4 in gems, replacing the 10. The arithmetic symbol always comes first: += ,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compound operator for every arithmetic operator from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row starts from n = 20. The rules from 1.3 still apply: with two int values, /= drops the decimal part (20 / 6 is 3) and %= keeps the remainder (20 % 6 is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with the class. Each line uses the value left by the line before it: 50, 42, 84, 16, 2. Line 4 is int division: 84 / 5 is 16 (16.8 with the decimal dropped). Line 5: 16 % 7 is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 is a double, so /= is double division: 18.0 / 4 is 4.5. Then *= 1.5 gives 6.75. The type rules are the ones from 1.3 and 1.5; the compound operator only adds the "store it back"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12 (9 + 3), 2 (12 / 5, int division), 8 (2 * 4), 2 (8 % 3). The int division on line 3 is where most mistakes happen: 12 / 5 is 2, not 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compound operator works out its whole right side before it does its own arithmetic.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right side is one value: sold + lost is 6, and 30 - 6 is 24. Students who read it left to right get 30 - 4 + 2 = 28. Same for pay: 3 - 1 is 2, and 7 * 2 is 14, not 7 * 3 - 1 = 20. Think of invisible parentheses around the right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2 (8 / (2 + 2) = 8 / 4), 3 (8 % (2 + 3) = 8 % 5), 10 (8 + 4 / 2 = 8 + 2). In the last one, 4 / 2 is part of the right side, so it is worked out first anyway. Ask: what would a left-to-right reader get for the first one? (8 / 2 + 2 =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Counting by one is so common it gets its own operators.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means the operator goes after the variable name. visitors++ does exactly what visitors += 1 and visitors = visitors + 1 do. In this course, write it on its own line as a statement. There is no right side, because the amount is always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+ 1 is just an expression: Java works out 6 and prints it, but nothing is stored, so count is still 5. count++ is an update: it stores 6 in count. If the goal is to change the variable, you need an assignment, a compound operator, or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one-line Java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rewrite each line, then explain one to each other. Answers: miles += 12; cash -= price; eggs %= 12; count++; (count += 1 is also correct). Then hand out the Update in Place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1.6</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Update in Place</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Compound assignment operators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1.6</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Update the balance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each update in Java, the 1.4 way. What is the final balance?</a:t>
            </a:r>
            <a:endParaRPr lang="en-US" sz="2200" dirty="0"/>
          </a:p>
        </p:txBody>
      </p:sp>
      <p:sp>
        <p:nvSpPr>
          <p:cNvPr id="12" name="Shape 8"/>
          <p:cNvSpPr/>
          <p:nvPr/>
        </p:nvSpPr>
        <p:spPr>
          <a:xfrm>
            <a:off x="868680" y="2971800"/>
            <a:ext cx="512064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BANK ACCOUNT</a:t>
            </a:r>
            <a:endParaRPr lang="en-US" sz="1050" dirty="0"/>
          </a:p>
        </p:txBody>
      </p:sp>
      <p:sp>
        <p:nvSpPr>
          <p:cNvPr id="14" name="Text 10"/>
          <p:cNvSpPr/>
          <p:nvPr/>
        </p:nvSpPr>
        <p:spPr>
          <a:xfrm>
            <a:off x="1188720" y="3566160"/>
            <a:ext cx="4572000" cy="1920240"/>
          </a:xfrm>
          <a:prstGeom prst="rect">
            <a:avLst/>
          </a:prstGeom>
          <a:noFill/>
          <a:ln/>
        </p:spPr>
        <p:txBody>
          <a:bodyPr wrap="square" lIns="0" tIns="0" rIns="0" bIns="0" rtlCol="0" anchor="t"/>
          <a:lstStyle/>
          <a:p>
            <a:pPr indent="0" marL="0">
              <a:spcAft>
                <a:spcPts val="8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It starts with $50.</a:t>
            </a:r>
            <a:endParaRPr lang="en-US" sz="2000" dirty="0"/>
          </a:p>
          <a:p>
            <a:pPr indent="0" marL="0">
              <a:spcAft>
                <a:spcPts val="8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You deposit $20.</a:t>
            </a:r>
            <a:endParaRPr lang="en-US" sz="2000" dirty="0"/>
          </a:p>
          <a:p>
            <a:pPr indent="0" marL="0">
              <a:spcAft>
                <a:spcPts val="8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You spend $15.</a:t>
            </a:r>
            <a:endParaRPr lang="en-US" sz="2000" dirty="0"/>
          </a:p>
        </p:txBody>
      </p:sp>
      <p:sp>
        <p:nvSpPr>
          <p:cNvPr id="15" name="Shape 11"/>
          <p:cNvSpPr/>
          <p:nvPr/>
        </p:nvSpPr>
        <p:spPr>
          <a:xfrm>
            <a:off x="6263640" y="2971800"/>
            <a:ext cx="5074920" cy="2697480"/>
          </a:xfrm>
          <a:prstGeom prst="roundRect">
            <a:avLst>
              <a:gd name="adj" fmla="val 4068"/>
            </a:avLst>
          </a:prstGeom>
          <a:solidFill>
            <a:srgbClr val="EEF3F1"/>
          </a:solidFill>
          <a:ln w="12700">
            <a:solidFill>
              <a:srgbClr val="E6E1D6"/>
            </a:solidFill>
            <a:prstDash val="solid"/>
          </a:ln>
        </p:spPr>
      </p:sp>
      <p:sp>
        <p:nvSpPr>
          <p:cNvPr id="16" name="Text 12"/>
          <p:cNvSpPr/>
          <p:nvPr/>
        </p:nvSpPr>
        <p:spPr>
          <a:xfrm>
            <a:off x="6537960" y="3154680"/>
            <a:ext cx="45262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YOUR CODE</a:t>
            </a:r>
            <a:endParaRPr lang="en-US" sz="1050" dirty="0"/>
          </a:p>
        </p:txBody>
      </p:sp>
      <p:sp>
        <p:nvSpPr>
          <p:cNvPr id="17" name="Text 13"/>
          <p:cNvSpPr/>
          <p:nvPr/>
        </p:nvSpPr>
        <p:spPr>
          <a:xfrm>
            <a:off x="6537960" y="3474720"/>
            <a:ext cx="4526280" cy="20116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balance = 50;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___________________</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___________________</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System.out.println(balance);</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 and -= to update a variable from its own value.</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 /=, and %=, and predict the result for int and double variables.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the whole right side is worked out first.</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 and -- to add or subtract 1.</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series of updates line by line.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Add to it in one step</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total += 8 means total = total + 8</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compound assignment operator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does the arithmetic between the variable's value and the value on the right, then assigns the result to the variable on the left.</a:t>
            </a:r>
            <a:endParaRPr lang="en-US" sz="1800" dirty="0"/>
          </a:p>
        </p:txBody>
      </p:sp>
      <p:sp>
        <p:nvSpPr>
          <p:cNvPr id="11" name="Shape 6"/>
          <p:cNvSpPr/>
          <p:nvPr/>
        </p:nvSpPr>
        <p:spPr>
          <a:xfrm>
            <a:off x="548640" y="2834640"/>
            <a:ext cx="566928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301752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ADD TO</a:t>
            </a:r>
            <a:endParaRPr lang="en-US" sz="1050" dirty="0"/>
          </a:p>
        </p:txBody>
      </p:sp>
      <p:sp>
        <p:nvSpPr>
          <p:cNvPr id="13" name="Text 8"/>
          <p:cNvSpPr/>
          <p:nvPr/>
        </p:nvSpPr>
        <p:spPr>
          <a:xfrm>
            <a:off x="822960" y="3337560"/>
            <a:ext cx="5120640"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total = 25;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total += 8;</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System.out.println(total);</a:t>
            </a:r>
            <a:endParaRPr lang="en-US" sz="1700" dirty="0"/>
          </a:p>
        </p:txBody>
      </p:sp>
      <p:sp>
        <p:nvSpPr>
          <p:cNvPr id="14" name="Shape 9"/>
          <p:cNvSpPr/>
          <p:nvPr/>
        </p:nvSpPr>
        <p:spPr>
          <a:xfrm>
            <a:off x="548640" y="4846320"/>
            <a:ext cx="566928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822960" y="49834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25780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33</a:t>
            </a:r>
            <a:endParaRPr lang="en-US" sz="2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92240" y="2834640"/>
          <a:ext cx="5148072" cy="914400"/>
        </p:xfrm>
        <a:graphic>
          <a:graphicData uri="http://schemas.openxmlformats.org/drawingml/2006/table">
            <a:tbl>
              <a:tblPr/>
              <a:tblGrid>
                <a:gridCol w="2862072"/>
                <a:gridCol w="2286000"/>
              </a:tblGrid>
              <a:tr h="7315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Long form (1.4)</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Short form</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315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total = total + 8;</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total += 8;</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315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total = total - 8;</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total -= 8;</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8" name="Text 12"/>
          <p:cNvSpPr/>
          <p:nvPr/>
        </p:nvSpPr>
        <p:spPr>
          <a:xfrm>
            <a:off x="6492240" y="5166360"/>
            <a:ext cx="5148072" cy="5486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 result. The variable name is written once.</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running total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66928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SHOPPING CART</a:t>
            </a:r>
            <a:endParaRPr lang="en-US" sz="1050" dirty="0"/>
          </a:p>
        </p:txBody>
      </p:sp>
      <p:sp>
        <p:nvSpPr>
          <p:cNvPr id="10" name="Text 6"/>
          <p:cNvSpPr/>
          <p:nvPr/>
        </p:nvSpPr>
        <p:spPr>
          <a:xfrm>
            <a:off x="822960" y="2057400"/>
            <a:ext cx="5120640" cy="2148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cart = 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shirt = 15;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socks = 4;</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cart += shirt;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cart += socks;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System.out.println(cart);</a:t>
            </a:r>
            <a:endParaRPr lang="en-US" sz="1700" dirty="0"/>
          </a:p>
        </p:txBody>
      </p:sp>
      <p:sp>
        <p:nvSpPr>
          <p:cNvPr id="11" name="Shape 7"/>
          <p:cNvSpPr/>
          <p:nvPr/>
        </p:nvSpPr>
        <p:spPr>
          <a:xfrm>
            <a:off x="548640" y="4572000"/>
            <a:ext cx="56692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709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98348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19</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92240" y="1554480"/>
          <a:ext cx="5148072" cy="914400"/>
        </p:xfrm>
        <a:graphic>
          <a:graphicData uri="http://schemas.openxmlformats.org/drawingml/2006/table">
            <a:tbl>
              <a:tblPr/>
              <a:tblGrid>
                <a:gridCol w="2194560"/>
                <a:gridCol w="1645920"/>
                <a:gridCol w="1307592"/>
              </a:tblGrid>
              <a:tr h="6400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Line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Works out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cart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cart = 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cart += shirt</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+ 15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cart += socks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15 + 4</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19</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6492240" y="4389120"/>
            <a:ext cx="5148072" cy="1051560"/>
          </a:xfrm>
          <a:prstGeom prst="roundRect">
            <a:avLst>
              <a:gd name="adj" fmla="val 17391"/>
            </a:avLst>
          </a:prstGeom>
          <a:solidFill>
            <a:srgbClr val="E3F0FF"/>
          </a:solidFill>
          <a:ln w="12700">
            <a:solidFill>
              <a:srgbClr val="E3F0FF"/>
            </a:solidFill>
            <a:prstDash val="solid"/>
          </a:ln>
        </p:spPr>
      </p:sp>
      <p:sp>
        <p:nvSpPr>
          <p:cNvPr id="16" name="Text 11"/>
          <p:cNvSpPr/>
          <p:nvPr/>
        </p:nvSpPr>
        <p:spPr>
          <a:xfrm>
            <a:off x="6812280" y="4526280"/>
            <a:ext cx="4553712" cy="7772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update starts from the value the variable holds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right now</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is not +=</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arithmetic symbol comes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first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Written the other way,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just stores a positive number, and the compiler does not complain.</a:t>
            </a:r>
            <a:endParaRPr lang="en-US" sz="1800" dirty="0"/>
          </a:p>
        </p:txBody>
      </p:sp>
      <p:sp>
        <p:nvSpPr>
          <p:cNvPr id="11" name="Shape 6"/>
          <p:cNvSpPr/>
          <p:nvPr/>
        </p:nvSpPr>
        <p:spPr>
          <a:xfrm>
            <a:off x="548640" y="2788920"/>
            <a:ext cx="566928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297180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TYPO: =+</a:t>
            </a:r>
            <a:endParaRPr lang="en-US" sz="1050" dirty="0"/>
          </a:p>
        </p:txBody>
      </p:sp>
      <p:sp>
        <p:nvSpPr>
          <p:cNvPr id="13" name="Text 8"/>
          <p:cNvSpPr/>
          <p:nvPr/>
        </p:nvSpPr>
        <p:spPr>
          <a:xfrm>
            <a:off x="822960" y="3291840"/>
            <a:ext cx="5120640"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gems = 10;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gems =+ 4;</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System.out.println(gems);</a:t>
            </a:r>
            <a:endParaRPr lang="en-US" sz="1700" dirty="0"/>
          </a:p>
        </p:txBody>
      </p:sp>
      <p:sp>
        <p:nvSpPr>
          <p:cNvPr id="14" name="Shape 9"/>
          <p:cNvSpPr/>
          <p:nvPr/>
        </p:nvSpPr>
        <p:spPr>
          <a:xfrm>
            <a:off x="548640" y="4800600"/>
            <a:ext cx="566928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21208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a:t>
            </a:r>
            <a:endParaRPr lang="en-US" sz="2000" dirty="0"/>
          </a:p>
        </p:txBody>
      </p:sp>
      <p:sp>
        <p:nvSpPr>
          <p:cNvPr id="17" name="Shape 12"/>
          <p:cNvSpPr/>
          <p:nvPr/>
        </p:nvSpPr>
        <p:spPr>
          <a:xfrm>
            <a:off x="6492240" y="2788920"/>
            <a:ext cx="5148072" cy="2880360"/>
          </a:xfrm>
          <a:prstGeom prst="roundRect">
            <a:avLst>
              <a:gd name="adj" fmla="val 6349"/>
            </a:avLst>
          </a:prstGeom>
          <a:solidFill>
            <a:srgbClr val="FFFFFF"/>
          </a:solidFill>
          <a:ln w="12700">
            <a:solidFill>
              <a:srgbClr val="E6E1D6"/>
            </a:solidFill>
            <a:prstDash val="solid"/>
          </a:ln>
        </p:spPr>
      </p:sp>
      <p:sp>
        <p:nvSpPr>
          <p:cNvPr id="18" name="Text 13"/>
          <p:cNvSpPr/>
          <p:nvPr/>
        </p:nvSpPr>
        <p:spPr>
          <a:xfrm>
            <a:off x="6812280" y="30175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NOT 14</a:t>
            </a:r>
            <a:endParaRPr lang="en-US" sz="1050" dirty="0"/>
          </a:p>
        </p:txBody>
      </p:sp>
      <p:sp>
        <p:nvSpPr>
          <p:cNvPr id="19" name="Text 14"/>
          <p:cNvSpPr/>
          <p:nvPr/>
        </p:nvSpPr>
        <p:spPr>
          <a:xfrm>
            <a:off x="6812280" y="3383280"/>
            <a:ext cx="4572000" cy="210312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Java reads line 2 as</a:t>
            </a:r>
            <a:pPr indent="0" marL="0">
              <a:buNone/>
            </a:pPr>
            <a:endParaRPr lang="en-US" sz="1900" dirty="0"/>
          </a:p>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gems = +4;</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The 10 is replaced, not added to. The fix:</a:t>
            </a:r>
            <a:endParaRPr lang="en-US" sz="1900" dirty="0"/>
          </a:p>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gems += 4;</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other four operators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for each arithmetic operator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7315200" cy="914400"/>
        </p:xfrm>
        <a:graphic>
          <a:graphicData uri="http://schemas.openxmlformats.org/drawingml/2006/table">
            <a:tbl>
              <a:tblPr/>
              <a:tblGrid>
                <a:gridCol w="2377440"/>
                <a:gridCol w="2743200"/>
                <a:gridCol w="2194560"/>
              </a:tblGrid>
              <a:tr h="65836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Statement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Means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n was 20, now</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5836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n - 6;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14</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3;</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n * 3;</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60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n / 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n % 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8183880" y="1600200"/>
            <a:ext cx="3456432" cy="3291840"/>
          </a:xfrm>
          <a:prstGeom prst="roundRect">
            <a:avLst>
              <a:gd name="adj" fmla="val 5556"/>
            </a:avLst>
          </a:prstGeom>
          <a:solidFill>
            <a:srgbClr val="FFF5C7"/>
          </a:solidFill>
          <a:ln w="12700">
            <a:solidFill>
              <a:srgbClr val="FFF5C7"/>
            </a:solidFill>
            <a:prstDash val="solid"/>
          </a:ln>
        </p:spPr>
      </p:sp>
      <p:sp>
        <p:nvSpPr>
          <p:cNvPr id="10" name="Text 5"/>
          <p:cNvSpPr/>
          <p:nvPr/>
        </p:nvSpPr>
        <p:spPr>
          <a:xfrm>
            <a:off x="8458200" y="18288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WITH INT VALUES</a:t>
            </a:r>
            <a:endParaRPr lang="en-US" sz="1050" dirty="0"/>
          </a:p>
        </p:txBody>
      </p:sp>
      <p:sp>
        <p:nvSpPr>
          <p:cNvPr id="11" name="Text 6"/>
          <p:cNvSpPr/>
          <p:nvPr/>
        </p:nvSpPr>
        <p:spPr>
          <a:xfrm>
            <a:off x="8458200" y="2194560"/>
            <a:ext cx="3017520" cy="2560320"/>
          </a:xfrm>
          <a:prstGeom prst="rect">
            <a:avLst/>
          </a:prstGeom>
          <a:noFill/>
          <a:ln/>
        </p:spPr>
        <p:txBody>
          <a:bodyPr wrap="square" lIns="0" tIns="0" rIns="0" bIns="0" rtlCol="0" anchor="t"/>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keeps the whole-number part.</a:t>
            </a:r>
            <a:endParaRPr lang="en-US" sz="1900" dirty="0"/>
          </a:p>
          <a:p>
            <a:pPr indent="0" marL="0">
              <a:buNone/>
            </a:pPr>
            <a:endParaRPr lang="en-US" sz="1900" dirty="0"/>
          </a:p>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keeps the remainder.</a:t>
            </a:r>
            <a:endParaRPr lang="en-US" sz="1900" dirty="0"/>
          </a:p>
        </p:txBody>
      </p:sp>
      <p:sp>
        <p:nvSpPr>
          <p:cNvPr id="12" name="Shape 7"/>
          <p:cNvSpPr/>
          <p:nvPr/>
        </p:nvSpPr>
        <p:spPr>
          <a:xfrm>
            <a:off x="548640" y="5120640"/>
            <a:ext cx="11094415" cy="914400"/>
          </a:xfrm>
          <a:prstGeom prst="roundRect">
            <a:avLst>
              <a:gd name="adj" fmla="val 20000"/>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76672"/>
            <a:ext cx="566928" cy="566928"/>
          </a:xfrm>
          <a:prstGeom prst="rect">
            <a:avLst/>
          </a:prstGeom>
        </p:spPr>
      </p:pic>
      <p:sp>
        <p:nvSpPr>
          <p:cNvPr id="14" name="Text 8"/>
          <p:cNvSpPr/>
          <p:nvPr/>
        </p:nvSpPr>
        <p:spPr>
          <a:xfrm>
            <a:off x="1600200" y="525780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five compound assignment operators: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  *=  /=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Each can be used in place of = in numeric expressions.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Several updates in a row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512064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LINE BY LINE</a:t>
            </a:r>
            <a:endParaRPr lang="en-US" sz="1050" dirty="0"/>
          </a:p>
        </p:txBody>
      </p:sp>
      <p:sp>
        <p:nvSpPr>
          <p:cNvPr id="10" name="Text 6"/>
          <p:cNvSpPr/>
          <p:nvPr/>
        </p:nvSpPr>
        <p:spPr>
          <a:xfrm>
            <a:off x="822960" y="2057400"/>
            <a:ext cx="4572000" cy="182880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temp = 50;</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temp -= 8;</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temp *= 2;</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temp /= 5;</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temp %= 7;</a:t>
            </a:r>
            <a:endParaRPr lang="en-US" sz="1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035040" y="1554480"/>
          <a:ext cx="5605272" cy="914400"/>
        </p:xfrm>
        <a:graphic>
          <a:graphicData uri="http://schemas.openxmlformats.org/drawingml/2006/table">
            <a:tbl>
              <a:tblPr/>
              <a:tblGrid>
                <a:gridCol w="1188720"/>
                <a:gridCol w="2560320"/>
                <a:gridCol w="1856232"/>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Line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Works out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temp</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50 - 8</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42 * 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84</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84 / 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16</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16 % 7</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4297680"/>
            <a:ext cx="5120640" cy="1737360"/>
          </a:xfrm>
          <a:prstGeom prst="roundRect">
            <a:avLst>
              <a:gd name="adj" fmla="val 10526"/>
            </a:avLst>
          </a:prstGeom>
          <a:solidFill>
            <a:srgbClr val="FFF1DD"/>
          </a:solidFill>
          <a:ln w="12700">
            <a:solidFill>
              <a:srgbClr val="FFF1DD"/>
            </a:solidFill>
            <a:prstDash val="solid"/>
          </a:ln>
        </p:spPr>
      </p:sp>
      <p:pic>
        <p:nvPicPr>
          <p:cNvPr id="13"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4553712"/>
            <a:ext cx="566928" cy="566928"/>
          </a:xfrm>
          <a:prstGeom prst="rect">
            <a:avLst/>
          </a:prstGeom>
        </p:spPr>
      </p:pic>
      <p:sp>
        <p:nvSpPr>
          <p:cNvPr id="14" name="Text 8"/>
          <p:cNvSpPr/>
          <p:nvPr/>
        </p:nvSpPr>
        <p:spPr>
          <a:xfrm>
            <a:off x="1600200" y="4434840"/>
            <a:ext cx="3794760" cy="14630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Line 4: 84 / 5 is int division, so temp holds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16</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not 16.8.</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same operators work on double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6035040" cy="2377440"/>
          </a:xfrm>
          <a:prstGeom prst="roundRect">
            <a:avLst>
              <a:gd name="adj" fmla="val 4615"/>
            </a:avLst>
          </a:prstGeom>
          <a:solidFill>
            <a:srgbClr val="EEF3F1"/>
          </a:solidFill>
          <a:ln w="12700">
            <a:solidFill>
              <a:srgbClr val="E6E1D6"/>
            </a:solidFill>
            <a:prstDash val="solid"/>
          </a:ln>
        </p:spPr>
      </p:sp>
      <p:sp>
        <p:nvSpPr>
          <p:cNvPr id="9" name="Text 5"/>
          <p:cNvSpPr/>
          <p:nvPr/>
        </p:nvSpPr>
        <p:spPr>
          <a:xfrm>
            <a:off x="822960" y="173736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DOUBLE VARIABLE</a:t>
            </a:r>
            <a:endParaRPr lang="en-US" sz="1050" dirty="0"/>
          </a:p>
        </p:txBody>
      </p:sp>
      <p:sp>
        <p:nvSpPr>
          <p:cNvPr id="10" name="Text 6"/>
          <p:cNvSpPr/>
          <p:nvPr/>
        </p:nvSpPr>
        <p:spPr>
          <a:xfrm>
            <a:off x="822960" y="2057400"/>
            <a:ext cx="5486400" cy="16916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price = 18.0;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price /= 4;</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System.out.println(price);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price *= 1.5;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System.out.println(price);</a:t>
            </a:r>
            <a:endParaRPr lang="en-US" sz="1700" dirty="0"/>
          </a:p>
        </p:txBody>
      </p:sp>
      <p:sp>
        <p:nvSpPr>
          <p:cNvPr id="11" name="Shape 7"/>
          <p:cNvSpPr/>
          <p:nvPr/>
        </p:nvSpPr>
        <p:spPr>
          <a:xfrm>
            <a:off x="548640" y="4114800"/>
            <a:ext cx="6035040" cy="1188720"/>
          </a:xfrm>
          <a:prstGeom prst="roundRect">
            <a:avLst>
              <a:gd name="adj" fmla="val 9231"/>
            </a:avLst>
          </a:prstGeom>
          <a:solidFill>
            <a:srgbClr val="1F2B28"/>
          </a:solidFill>
          <a:ln w="12700">
            <a:solidFill>
              <a:srgbClr val="1F2B28"/>
            </a:solidFill>
            <a:prstDash val="solid"/>
          </a:ln>
        </p:spPr>
      </p:sp>
      <p:sp>
        <p:nvSpPr>
          <p:cNvPr id="12" name="Text 8"/>
          <p:cNvSpPr/>
          <p:nvPr/>
        </p:nvSpPr>
        <p:spPr>
          <a:xfrm>
            <a:off x="822960" y="42519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526280"/>
            <a:ext cx="54864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6.75</a:t>
            </a:r>
            <a:endParaRPr lang="en-US" sz="2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858000" y="1554480"/>
          <a:ext cx="4782312" cy="914400"/>
        </p:xfrm>
        <a:graphic>
          <a:graphicData uri="http://schemas.openxmlformats.org/drawingml/2006/table">
            <a:tbl>
              <a:tblPr/>
              <a:tblGrid>
                <a:gridCol w="2011680"/>
                <a:gridCol w="2770632"/>
              </a:tblGrid>
              <a:tr h="7315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Variable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x /= 4, x was 18</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3152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int x</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3152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double x</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4.5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10"/>
          <p:cNvSpPr/>
          <p:nvPr/>
        </p:nvSpPr>
        <p:spPr>
          <a:xfrm>
            <a:off x="6858000" y="3931920"/>
            <a:ext cx="4782312" cy="9144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variable's type decides whether the decimal part survives.</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value of k after each line.</a:t>
            </a:r>
            <a:endParaRPr lang="en-US" sz="2200" dirty="0"/>
          </a:p>
        </p:txBody>
      </p:sp>
      <p:sp>
        <p:nvSpPr>
          <p:cNvPr id="12" name="Shape 8"/>
          <p:cNvSpPr/>
          <p:nvPr/>
        </p:nvSpPr>
        <p:spPr>
          <a:xfrm>
            <a:off x="868680" y="2971800"/>
            <a:ext cx="512064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4572000" cy="2423160"/>
          </a:xfrm>
          <a:prstGeom prst="rect">
            <a:avLst/>
          </a:prstGeom>
          <a:noFill/>
          <a:ln/>
        </p:spPr>
        <p:txBody>
          <a:bodyPr wrap="square" lIns="0" tIns="0" rIns="0" bIns="0" rtlCol="0" anchor="t"/>
          <a:lstStyle/>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int k = 9;</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k += 3;</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k /= 5;</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k *= 4;</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k %= 3;</a:t>
            </a:r>
            <a:endParaRPr lang="en-US" sz="19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2971800"/>
          <a:ext cx="4937760" cy="914400"/>
        </p:xfrm>
        <a:graphic>
          <a:graphicData uri="http://schemas.openxmlformats.org/drawingml/2006/table">
            <a:tbl>
              <a:tblPr/>
              <a:tblGrid>
                <a:gridCol w="2194560"/>
                <a:gridCol w="2743200"/>
              </a:tblGrid>
              <a:tr h="54864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After line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k</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right side comes first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x -= a + b means x = x - (a + b)</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Java evaluates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entire right side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first, then combines that one value with the variable. Picture parentheses around the right side.</a:t>
            </a:r>
            <a:endParaRPr lang="en-US" sz="1800" dirty="0"/>
          </a:p>
        </p:txBody>
      </p:sp>
      <p:sp>
        <p:nvSpPr>
          <p:cNvPr id="11" name="Shape 6"/>
          <p:cNvSpPr/>
          <p:nvPr/>
        </p:nvSpPr>
        <p:spPr>
          <a:xfrm>
            <a:off x="548640" y="2788920"/>
            <a:ext cx="6035040" cy="3291840"/>
          </a:xfrm>
          <a:prstGeom prst="roundRect">
            <a:avLst>
              <a:gd name="adj" fmla="val 3333"/>
            </a:avLst>
          </a:prstGeom>
          <a:solidFill>
            <a:srgbClr val="EEF3F1"/>
          </a:solidFill>
          <a:ln w="12700">
            <a:solidFill>
              <a:srgbClr val="E6E1D6"/>
            </a:solidFill>
            <a:prstDash val="solid"/>
          </a:ln>
        </p:spPr>
      </p:sp>
      <p:sp>
        <p:nvSpPr>
          <p:cNvPr id="12" name="Text 7"/>
          <p:cNvSpPr/>
          <p:nvPr/>
        </p:nvSpPr>
        <p:spPr>
          <a:xfrm>
            <a:off x="822960" y="2971800"/>
            <a:ext cx="5486400" cy="29260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stock = 30;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sold = 4;</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lost =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stock -= sold + lost;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System.out.println(stock);</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pay = 7;</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pay *= 3 - 1;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System.out.println(pay);</a:t>
            </a:r>
            <a:endParaRPr lang="en-US" sz="1600" dirty="0"/>
          </a:p>
        </p:txBody>
      </p:sp>
      <p:sp>
        <p:nvSpPr>
          <p:cNvPr id="13" name="Shape 8"/>
          <p:cNvSpPr/>
          <p:nvPr/>
        </p:nvSpPr>
        <p:spPr>
          <a:xfrm>
            <a:off x="6858000" y="2788920"/>
            <a:ext cx="4782312" cy="1188720"/>
          </a:xfrm>
          <a:prstGeom prst="roundRect">
            <a:avLst>
              <a:gd name="adj" fmla="val 9231"/>
            </a:avLst>
          </a:prstGeom>
          <a:solidFill>
            <a:srgbClr val="1F2B28"/>
          </a:solidFill>
          <a:ln w="12700">
            <a:solidFill>
              <a:srgbClr val="1F2B28"/>
            </a:solidFill>
            <a:prstDash val="solid"/>
          </a:ln>
        </p:spPr>
      </p:sp>
      <p:sp>
        <p:nvSpPr>
          <p:cNvPr id="14" name="Text 9"/>
          <p:cNvSpPr/>
          <p:nvPr/>
        </p:nvSpPr>
        <p:spPr>
          <a:xfrm>
            <a:off x="713232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7132320" y="3200400"/>
            <a:ext cx="4233672"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14</a:t>
            </a:r>
            <a:endParaRPr lang="en-US" sz="2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858000" y="4160520"/>
          <a:ext cx="4782312" cy="914400"/>
        </p:xfrm>
        <a:graphic>
          <a:graphicData uri="http://schemas.openxmlformats.org/drawingml/2006/table">
            <a:tbl>
              <a:tblPr/>
              <a:tblGrid>
                <a:gridCol w="4782312"/>
              </a:tblGrid>
              <a:tr h="59436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With the invisible parentheses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stock = stock - (sold + lost);</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pay = pay * (3 - 1);</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Right side first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line starts with y = 8. What does y hold afterward?</a:t>
            </a:r>
            <a:endParaRPr lang="en-US" sz="2200" dirty="0"/>
          </a:p>
        </p:txBody>
      </p:sp>
      <p:sp>
        <p:nvSpPr>
          <p:cNvPr id="12" name="Shape 8"/>
          <p:cNvSpPr/>
          <p:nvPr/>
        </p:nvSpPr>
        <p:spPr>
          <a:xfrm>
            <a:off x="868680" y="2971800"/>
            <a:ext cx="329184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43000" y="3200400"/>
            <a:ext cx="457200" cy="41148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1</a:t>
            </a:r>
            <a:endParaRPr lang="en-US" sz="2000" dirty="0"/>
          </a:p>
        </p:txBody>
      </p:sp>
      <p:sp>
        <p:nvSpPr>
          <p:cNvPr id="14" name="Text 10"/>
          <p:cNvSpPr/>
          <p:nvPr/>
        </p:nvSpPr>
        <p:spPr>
          <a:xfrm>
            <a:off x="1143000" y="3749040"/>
            <a:ext cx="28346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y /= 2 + 2;</a:t>
            </a:r>
            <a:endParaRPr lang="en-US" sz="2000" dirty="0"/>
          </a:p>
        </p:txBody>
      </p:sp>
      <p:sp>
        <p:nvSpPr>
          <p:cNvPr id="15" name="Text 11"/>
          <p:cNvSpPr/>
          <p:nvPr/>
        </p:nvSpPr>
        <p:spPr>
          <a:xfrm>
            <a:off x="1143000" y="4709160"/>
            <a:ext cx="2834640" cy="548640"/>
          </a:xfrm>
          <a:prstGeom prst="rect">
            <a:avLst/>
          </a:prstGeom>
          <a:noFill/>
          <a:ln/>
        </p:spPr>
        <p:txBody>
          <a:bodyPr wrap="square" lIns="0" tIns="0" rIns="0" bIns="0" rtlCol="0" anchor="ctr"/>
          <a:lstStyle/>
          <a:p>
            <a:pPr indent="0" marL="0">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y = ____</a:t>
            </a:r>
            <a:endParaRPr lang="en-US" sz="2000" dirty="0"/>
          </a:p>
        </p:txBody>
      </p:sp>
      <p:sp>
        <p:nvSpPr>
          <p:cNvPr id="16" name="Shape 12"/>
          <p:cNvSpPr/>
          <p:nvPr/>
        </p:nvSpPr>
        <p:spPr>
          <a:xfrm>
            <a:off x="4416552" y="2971800"/>
            <a:ext cx="3291840" cy="2697480"/>
          </a:xfrm>
          <a:prstGeom prst="roundRect">
            <a:avLst>
              <a:gd name="adj" fmla="val 5085"/>
            </a:avLst>
          </a:prstGeom>
          <a:solidFill>
            <a:srgbClr val="FFFFFF"/>
          </a:solidFill>
          <a:ln w="12700">
            <a:solidFill>
              <a:srgbClr val="FFFFFF"/>
            </a:solidFill>
            <a:prstDash val="solid"/>
          </a:ln>
        </p:spPr>
      </p:sp>
      <p:sp>
        <p:nvSpPr>
          <p:cNvPr id="17" name="Text 13"/>
          <p:cNvSpPr/>
          <p:nvPr/>
        </p:nvSpPr>
        <p:spPr>
          <a:xfrm>
            <a:off x="4690872" y="3200400"/>
            <a:ext cx="457200" cy="41148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2</a:t>
            </a:r>
            <a:endParaRPr lang="en-US" sz="2000" dirty="0"/>
          </a:p>
        </p:txBody>
      </p:sp>
      <p:sp>
        <p:nvSpPr>
          <p:cNvPr id="18" name="Text 14"/>
          <p:cNvSpPr/>
          <p:nvPr/>
        </p:nvSpPr>
        <p:spPr>
          <a:xfrm>
            <a:off x="4690872" y="3749040"/>
            <a:ext cx="28346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y %= 2 + 3;</a:t>
            </a:r>
            <a:endParaRPr lang="en-US" sz="2000" dirty="0"/>
          </a:p>
        </p:txBody>
      </p:sp>
      <p:sp>
        <p:nvSpPr>
          <p:cNvPr id="19" name="Text 15"/>
          <p:cNvSpPr/>
          <p:nvPr/>
        </p:nvSpPr>
        <p:spPr>
          <a:xfrm>
            <a:off x="4690872" y="4709160"/>
            <a:ext cx="2834640" cy="548640"/>
          </a:xfrm>
          <a:prstGeom prst="rect">
            <a:avLst/>
          </a:prstGeom>
          <a:noFill/>
          <a:ln/>
        </p:spPr>
        <p:txBody>
          <a:bodyPr wrap="square" lIns="0" tIns="0" rIns="0" bIns="0" rtlCol="0" anchor="ctr"/>
          <a:lstStyle/>
          <a:p>
            <a:pPr indent="0" marL="0">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y = ____</a:t>
            </a:r>
            <a:endParaRPr lang="en-US" sz="2000" dirty="0"/>
          </a:p>
        </p:txBody>
      </p:sp>
      <p:sp>
        <p:nvSpPr>
          <p:cNvPr id="20" name="Shape 16"/>
          <p:cNvSpPr/>
          <p:nvPr/>
        </p:nvSpPr>
        <p:spPr>
          <a:xfrm>
            <a:off x="7964424" y="2971800"/>
            <a:ext cx="3291840" cy="2697480"/>
          </a:xfrm>
          <a:prstGeom prst="roundRect">
            <a:avLst>
              <a:gd name="adj" fmla="val 5085"/>
            </a:avLst>
          </a:prstGeom>
          <a:solidFill>
            <a:srgbClr val="FFFFFF"/>
          </a:solidFill>
          <a:ln w="12700">
            <a:solidFill>
              <a:srgbClr val="FFFFFF"/>
            </a:solidFill>
            <a:prstDash val="solid"/>
          </a:ln>
        </p:spPr>
      </p:sp>
      <p:sp>
        <p:nvSpPr>
          <p:cNvPr id="21" name="Text 17"/>
          <p:cNvSpPr/>
          <p:nvPr/>
        </p:nvSpPr>
        <p:spPr>
          <a:xfrm>
            <a:off x="8238744" y="3200400"/>
            <a:ext cx="457200" cy="411480"/>
          </a:xfrm>
          <a:prstGeom prst="rect">
            <a:avLst/>
          </a:prstGeom>
          <a:noFill/>
          <a:ln/>
        </p:spPr>
        <p:txBody>
          <a:bodyPr wrap="square" lIns="0" tIns="0" rIns="0" bIns="0" rtlCol="0" anchor="ctr"/>
          <a:lstStyle/>
          <a:p>
            <a:pPr indent="0" marL="0">
              <a:buNone/>
            </a:pPr>
            <a:r>
              <a:rPr lang="en-US" sz="20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3</a:t>
            </a:r>
            <a:endParaRPr lang="en-US" sz="2000" dirty="0"/>
          </a:p>
        </p:txBody>
      </p:sp>
      <p:sp>
        <p:nvSpPr>
          <p:cNvPr id="22" name="Text 18"/>
          <p:cNvSpPr/>
          <p:nvPr/>
        </p:nvSpPr>
        <p:spPr>
          <a:xfrm>
            <a:off x="8238744" y="3749040"/>
            <a:ext cx="28346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y += 4 / 2;</a:t>
            </a:r>
            <a:endParaRPr lang="en-US" sz="2000" dirty="0"/>
          </a:p>
        </p:txBody>
      </p:sp>
      <p:sp>
        <p:nvSpPr>
          <p:cNvPr id="23" name="Text 19"/>
          <p:cNvSpPr/>
          <p:nvPr/>
        </p:nvSpPr>
        <p:spPr>
          <a:xfrm>
            <a:off x="8238744" y="4709160"/>
            <a:ext cx="2834640" cy="548640"/>
          </a:xfrm>
          <a:prstGeom prst="rect">
            <a:avLst/>
          </a:prstGeom>
          <a:noFill/>
          <a:ln/>
        </p:spPr>
        <p:txBody>
          <a:bodyPr wrap="square" lIns="0" tIns="0" rIns="0" bIns="0" rtlCol="0" anchor="ctr"/>
          <a:lstStyle/>
          <a:p>
            <a:pPr indent="0" marL="0">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y = ____</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Add or subtract one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adds 1, -- subtracts 1</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post-increment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operator ++ and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post-decrement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operator -- add 1 to or subtract 1 from a numeric variable, and store the new value in it.</a:t>
            </a:r>
            <a:endParaRPr lang="en-US" sz="1800" dirty="0"/>
          </a:p>
        </p:txBody>
      </p:sp>
      <p:sp>
        <p:nvSpPr>
          <p:cNvPr id="11" name="Shape 6"/>
          <p:cNvSpPr/>
          <p:nvPr/>
        </p:nvSpPr>
        <p:spPr>
          <a:xfrm>
            <a:off x="548640" y="2834640"/>
            <a:ext cx="6035040" cy="3246120"/>
          </a:xfrm>
          <a:prstGeom prst="roundRect">
            <a:avLst>
              <a:gd name="adj" fmla="val 3380"/>
            </a:avLst>
          </a:prstGeom>
          <a:solidFill>
            <a:srgbClr val="EEF3F1"/>
          </a:solidFill>
          <a:ln w="12700">
            <a:solidFill>
              <a:srgbClr val="E6E1D6"/>
            </a:solidFill>
            <a:prstDash val="solid"/>
          </a:ln>
        </p:spPr>
      </p:sp>
      <p:sp>
        <p:nvSpPr>
          <p:cNvPr id="12" name="Text 7"/>
          <p:cNvSpPr/>
          <p:nvPr/>
        </p:nvSpPr>
        <p:spPr>
          <a:xfrm>
            <a:off x="822960" y="3017520"/>
            <a:ext cx="5486400" cy="28803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visitors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visitors++;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visitors++;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visitors++;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System.out.println(visitors);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lives =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lives--;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System.out.println(lives);</a:t>
            </a:r>
            <a:endParaRPr lang="en-US" sz="1600" dirty="0"/>
          </a:p>
        </p:txBody>
      </p:sp>
      <p:sp>
        <p:nvSpPr>
          <p:cNvPr id="13" name="Shape 8"/>
          <p:cNvSpPr/>
          <p:nvPr/>
        </p:nvSpPr>
        <p:spPr>
          <a:xfrm>
            <a:off x="6858000" y="2834640"/>
            <a:ext cx="4782312" cy="1188720"/>
          </a:xfrm>
          <a:prstGeom prst="roundRect">
            <a:avLst>
              <a:gd name="adj" fmla="val 9231"/>
            </a:avLst>
          </a:prstGeom>
          <a:solidFill>
            <a:srgbClr val="1F2B28"/>
          </a:solidFill>
          <a:ln w="12700">
            <a:solidFill>
              <a:srgbClr val="1F2B28"/>
            </a:solidFill>
            <a:prstDash val="solid"/>
          </a:ln>
        </p:spPr>
      </p:sp>
      <p:sp>
        <p:nvSpPr>
          <p:cNvPr id="14" name="Text 9"/>
          <p:cNvSpPr/>
          <p:nvPr/>
        </p:nvSpPr>
        <p:spPr>
          <a:xfrm>
            <a:off x="7132320" y="2971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7132320" y="3246120"/>
            <a:ext cx="4233672"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6858000" y="4206240"/>
          <a:ext cx="4782312" cy="914400"/>
        </p:xfrm>
        <a:graphic>
          <a:graphicData uri="http://schemas.openxmlformats.org/drawingml/2006/table">
            <a:tbl>
              <a:tblPr/>
              <a:tblGrid>
                <a:gridCol w="4782312"/>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These all add 1 to visitors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visitors = visitors + 1;</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visitors += 1;</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visitors++;</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+ 1 does not change count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expression like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count + 1</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only works out a value. Only an assignment, a compound operator, or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changes the variable.</a:t>
            </a:r>
            <a:endParaRPr lang="en-US" sz="1800" dirty="0"/>
          </a:p>
        </p:txBody>
      </p:sp>
      <p:sp>
        <p:nvSpPr>
          <p:cNvPr id="11" name="Shape 6"/>
          <p:cNvSpPr/>
          <p:nvPr/>
        </p:nvSpPr>
        <p:spPr>
          <a:xfrm>
            <a:off x="548640" y="2743200"/>
            <a:ext cx="603504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2926080"/>
            <a:ext cx="5486400" cy="1463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count =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System.out.println(count + 1);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System.out.println(count);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count++;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System.out.println(count);</a:t>
            </a:r>
            <a:endParaRPr lang="en-US" sz="1700" dirty="0"/>
          </a:p>
        </p:txBody>
      </p:sp>
      <p:sp>
        <p:nvSpPr>
          <p:cNvPr id="13" name="Shape 8"/>
          <p:cNvSpPr/>
          <p:nvPr/>
        </p:nvSpPr>
        <p:spPr>
          <a:xfrm>
            <a:off x="548640" y="4681728"/>
            <a:ext cx="6035040" cy="1444752"/>
          </a:xfrm>
          <a:prstGeom prst="roundRect">
            <a:avLst>
              <a:gd name="adj" fmla="val 7595"/>
            </a:avLst>
          </a:prstGeom>
          <a:solidFill>
            <a:srgbClr val="1F2B28"/>
          </a:solidFill>
          <a:ln w="12700">
            <a:solidFill>
              <a:srgbClr val="1F2B28"/>
            </a:solidFill>
            <a:prstDash val="solid"/>
          </a:ln>
        </p:spPr>
      </p:sp>
      <p:sp>
        <p:nvSpPr>
          <p:cNvPr id="14" name="Text 9"/>
          <p:cNvSpPr/>
          <p:nvPr/>
        </p:nvSpPr>
        <p:spPr>
          <a:xfrm>
            <a:off x="822960" y="4818888"/>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822960" y="5093208"/>
            <a:ext cx="5486400" cy="941832"/>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p:txBody>
      </p:sp>
      <p:sp>
        <p:nvSpPr>
          <p:cNvPr id="16" name="Shape 11"/>
          <p:cNvSpPr/>
          <p:nvPr/>
        </p:nvSpPr>
        <p:spPr>
          <a:xfrm>
            <a:off x="6858000" y="2788920"/>
            <a:ext cx="4782312" cy="3246120"/>
          </a:xfrm>
          <a:prstGeom prst="roundRect">
            <a:avLst>
              <a:gd name="adj" fmla="val 5634"/>
            </a:avLst>
          </a:prstGeom>
          <a:solidFill>
            <a:srgbClr val="FFFFFF"/>
          </a:solidFill>
          <a:ln w="12700">
            <a:solidFill>
              <a:srgbClr val="E6E1D6"/>
            </a:solidFill>
            <a:prstDash val="solid"/>
          </a:ln>
        </p:spPr>
      </p:sp>
      <p:sp>
        <p:nvSpPr>
          <p:cNvPr id="17" name="Text 12"/>
          <p:cNvSpPr/>
          <p:nvPr/>
        </p:nvSpPr>
        <p:spPr>
          <a:xfrm>
            <a:off x="7178040" y="30175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LINE BY LINE</a:t>
            </a:r>
            <a:endParaRPr lang="en-US" sz="1050" dirty="0"/>
          </a:p>
        </p:txBody>
      </p:sp>
      <p:sp>
        <p:nvSpPr>
          <p:cNvPr id="18" name="Text 13"/>
          <p:cNvSpPr/>
          <p:nvPr/>
        </p:nvSpPr>
        <p:spPr>
          <a:xfrm>
            <a:off x="7178040" y="3383280"/>
            <a:ext cx="4206240" cy="24688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Line 2 prints 6, but stores nothing.</a:t>
            </a:r>
            <a:endParaRPr lang="en-US" sz="1800" dirty="0"/>
          </a:p>
          <a:p>
            <a:pPr indent="0" marL="0">
              <a:buNone/>
            </a:pP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Line 3 shows count is still 5.</a:t>
            </a:r>
            <a:endParaRPr lang="en-US" sz="1800" dirty="0"/>
          </a:p>
          <a:p>
            <a:pPr indent="0" marL="0">
              <a:buNone/>
            </a:pP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Line 4 stores 6 in count.</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Compound assignment</a:t>
            </a:r>
            <a:endParaRPr lang="en-US" sz="19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operator like += that does arithmetic, then stores the result in the variable.</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and  -=</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 to, or subtract from, the variable's current value.</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and  /=</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Multiply or divide. With two ints, /= keeps the whole part.</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Keep the remainder after dividing.</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Post-increment</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x++ adds 1 to the value stored in x.</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Post-decrement</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x-- subtracts 1 from the value stored in x.</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Say it shorter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1.6 Compound Assignment Operators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7315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With a partner, rewrite each line in a shorter form.</a:t>
            </a:r>
            <a:endParaRPr lang="en-US" sz="2400" dirty="0"/>
          </a:p>
        </p:txBody>
      </p:sp>
      <p:sp>
        <p:nvSpPr>
          <p:cNvPr id="11" name="Shape 6"/>
          <p:cNvSpPr/>
          <p:nvPr/>
        </p:nvSpPr>
        <p:spPr>
          <a:xfrm>
            <a:off x="1783080" y="2834640"/>
            <a:ext cx="4572000" cy="868680"/>
          </a:xfrm>
          <a:prstGeom prst="roundRect">
            <a:avLst>
              <a:gd name="adj" fmla="val 12632"/>
            </a:avLst>
          </a:prstGeom>
          <a:solidFill>
            <a:srgbClr val="FFFFFF"/>
          </a:solidFill>
          <a:ln w="12700">
            <a:solidFill>
              <a:srgbClr val="FFFFFF"/>
            </a:solidFill>
            <a:prstDash val="solid"/>
          </a:ln>
        </p:spPr>
      </p:sp>
      <p:sp>
        <p:nvSpPr>
          <p:cNvPr id="12" name="Text 7"/>
          <p:cNvSpPr/>
          <p:nvPr/>
        </p:nvSpPr>
        <p:spPr>
          <a:xfrm>
            <a:off x="2057400" y="2834640"/>
            <a:ext cx="4114800" cy="8686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miles = miles + 12;</a:t>
            </a:r>
            <a:endParaRPr lang="en-US" sz="1900" dirty="0"/>
          </a:p>
        </p:txBody>
      </p:sp>
      <p:sp>
        <p:nvSpPr>
          <p:cNvPr id="13" name="Shape 8"/>
          <p:cNvSpPr/>
          <p:nvPr/>
        </p:nvSpPr>
        <p:spPr>
          <a:xfrm>
            <a:off x="6537960" y="2834640"/>
            <a:ext cx="4572000" cy="868680"/>
          </a:xfrm>
          <a:prstGeom prst="roundRect">
            <a:avLst>
              <a:gd name="adj" fmla="val 12632"/>
            </a:avLst>
          </a:prstGeom>
          <a:solidFill>
            <a:srgbClr val="FFFFFF"/>
          </a:solidFill>
          <a:ln w="12700">
            <a:solidFill>
              <a:srgbClr val="FFFFFF"/>
            </a:solidFill>
            <a:prstDash val="solid"/>
          </a:ln>
        </p:spPr>
      </p:sp>
      <p:sp>
        <p:nvSpPr>
          <p:cNvPr id="14" name="Text 9"/>
          <p:cNvSpPr/>
          <p:nvPr/>
        </p:nvSpPr>
        <p:spPr>
          <a:xfrm>
            <a:off x="6812280" y="2834640"/>
            <a:ext cx="4114800" cy="8686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cash = cash - price;</a:t>
            </a:r>
            <a:endParaRPr lang="en-US" sz="1900" dirty="0"/>
          </a:p>
        </p:txBody>
      </p:sp>
      <p:sp>
        <p:nvSpPr>
          <p:cNvPr id="15" name="Shape 10"/>
          <p:cNvSpPr/>
          <p:nvPr/>
        </p:nvSpPr>
        <p:spPr>
          <a:xfrm>
            <a:off x="1783080" y="3886200"/>
            <a:ext cx="4572000" cy="868680"/>
          </a:xfrm>
          <a:prstGeom prst="roundRect">
            <a:avLst>
              <a:gd name="adj" fmla="val 12632"/>
            </a:avLst>
          </a:prstGeom>
          <a:solidFill>
            <a:srgbClr val="FFFFFF"/>
          </a:solidFill>
          <a:ln w="12700">
            <a:solidFill>
              <a:srgbClr val="FFFFFF"/>
            </a:solidFill>
            <a:prstDash val="solid"/>
          </a:ln>
        </p:spPr>
      </p:sp>
      <p:sp>
        <p:nvSpPr>
          <p:cNvPr id="16" name="Text 11"/>
          <p:cNvSpPr/>
          <p:nvPr/>
        </p:nvSpPr>
        <p:spPr>
          <a:xfrm>
            <a:off x="2057400" y="3886200"/>
            <a:ext cx="4114800" cy="8686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eggs = eggs % 12;</a:t>
            </a:r>
            <a:endParaRPr lang="en-US" sz="1900" dirty="0"/>
          </a:p>
        </p:txBody>
      </p:sp>
      <p:sp>
        <p:nvSpPr>
          <p:cNvPr id="17" name="Shape 12"/>
          <p:cNvSpPr/>
          <p:nvPr/>
        </p:nvSpPr>
        <p:spPr>
          <a:xfrm>
            <a:off x="6537960" y="3886200"/>
            <a:ext cx="4572000" cy="868680"/>
          </a:xfrm>
          <a:prstGeom prst="roundRect">
            <a:avLst>
              <a:gd name="adj" fmla="val 12632"/>
            </a:avLst>
          </a:prstGeom>
          <a:solidFill>
            <a:srgbClr val="FFFFFF"/>
          </a:solidFill>
          <a:ln w="12700">
            <a:solidFill>
              <a:srgbClr val="FFFFFF"/>
            </a:solidFill>
            <a:prstDash val="solid"/>
          </a:ln>
        </p:spPr>
      </p:sp>
      <p:sp>
        <p:nvSpPr>
          <p:cNvPr id="18" name="Text 13"/>
          <p:cNvSpPr/>
          <p:nvPr/>
        </p:nvSpPr>
        <p:spPr>
          <a:xfrm>
            <a:off x="6812280" y="3886200"/>
            <a:ext cx="4114800" cy="8686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count = count + 1;</a:t>
            </a:r>
            <a:endParaRPr lang="en-US" sz="1900" dirty="0"/>
          </a:p>
        </p:txBody>
      </p:sp>
      <p:sp>
        <p:nvSpPr>
          <p:cNvPr id="19" name="Text 14"/>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Update in Place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1.6: Compound Assignment Operators</dc:title>
  <dc:subject>PptxGenJS Presentation</dc:subject>
  <dc:creator>Hopper</dc:creator>
  <cp:lastModifiedBy>Hopper</cp:lastModifiedBy>
  <cp:revision>1</cp:revision>
  <dcterms:created xsi:type="dcterms:W3CDTF">2026-10-16T18:32:15Z</dcterms:created>
  <dcterms:modified xsi:type="dcterms:W3CDTF">2026-10-16T18:32:15Z</dcterms:modified>
</cp:coreProperties>
</file>