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1.5. Students already know int and double (1.2), int division (1.3), and that a double value cannot be stored in an int variable (1.4). Today: Java widens int to double on its own; casts convert on purpose; (int) truncates; rounding with + 0.5 or - 0.5; the limits of int and overflow; and round-off error in double. No compound operators like += yet; those are 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Odometer: it rolls over to 000000; it has only six digits, so it cannot show 1,000,000. Grade: 89.6 is closer to 90, but some systems just chop the decimal and print 89. Both are today: Java chops decimals when it casts, and an int has a fixed number of digits, so it can roll over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1 to 4 are about converting between int and double; goals 5 and 6 are about the limits of each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directions: one Java does for you, one you must ask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whole number can be written with .0, so nothing is lost going from int to double. Java does it automatically in two places: storing an int value in a double variable, and an operation with one int and one double. Notice 5 prints as 5.0: the value is now a double.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 never narrows on its own, because the decimal part would be lost. A cast is you saying "I know, do it anyway." (int) truncates: it drops every digit after the decimal point, so 26.9 becomes 26, not 27. For a negative number, chopping moves it toward zero: -3.8 becomes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lines use the same pieces. In the first, (double) converts total to 22.0, then 22.0 / 5 is double division: 4.4. In the second, the parentheses make 22 / 5 happen first, as int division: 4. Casting 4 afterward gives 4.0; the decimal part was already gone. To keep the decimal, cast an operand before dividing.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7, then 7.0, then 7.75. Line 2 truncates 7.75 to 7. Line 3 widens 7 to 7.0 automatically, but the .75 does not come back. Line 6: the cast on line 2 made a new value; hours itself never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 only chops. With one small trick, chopping can 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Values from 8.5 up to (not including) 9.5 should round to 9. Adding 0.5 moves them to 9.0 up to 10.0, and truncating any of those gives 9. Values below 8.5 stay below 9.0 after adding 0.5, so they truncate to 8. A value exactly halfway, like 8.5, rounds up. The parentheses make Java add before it casts.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Truncating moves a negative number up, toward zero. Adding 0.5 also moves it toward zero, so -6.7 becomes -6.2 and then -6: wrong, since -6.7 is closer to -7. Subtracting 0.5 moves it away from zero first, to -7.2, and truncating gives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parentheses, the cast applies only to x: (int) x is 8, then 8 + 0.5 is the double 8.5, which cannot be stored in an int. The code does not compile. The parentheses make Java add first and cast the sum.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13 (12.5 + 0.5 is 13.0). 0 (0.49 + 0.5 is 0.99, which truncates to 0). -3 (-2.5 - 0.5 is -3.0). -1 (-0.6 - 0.5 is -1.1, which truncates to -1). Check: did everyone use - 0.5 for the negative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 has a fixed amount of memory, so it has a smallest and a largest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 is stored in 4 bytes, which is 32 bits. That allows only so many values, so Java gives you two constants for the ends of the range. Both ends are included. Students do not need to memorize the digits; they need to know the limits exist and what the constants are called.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Multiply left to right: 70 * 365 is 25,550 days, fine. The true number of seconds is 2,207,520,000, which is bigger than Integer.MAX_VALUE. Java does not stop or warn; the result wraps around and the program prints a negative number of seconds, which is impossible. That is a logic error. You do not need to predict the exact wrong value, only recognize when a calculation goes past the limit.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often expect an exception, like dividing by zero. Overflow gives none. Going below Integer.MIN_VALUE wraps to the top, Integer.MAX_VALUE. Contrast with a literal that is too large, like 5551234567 typed in code: that one the compiler catches, because it can see the number. A calculation is only done while the program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 has a limit too: not on size, but on how many digits it can keep.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double is stored in a fixed amount of memory, so it can hold only a limited number of digits. Many simple decimals like 1.1 cannot be stored exactly in binary, the way 1/3 cannot be written exactly in decimal. The result is rounded to the nearest value a double can hold: a round-off error. Whole numbers in the int range are stored exactly, so counting in cents gives exact money totals.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laps, int (whole numbers). Body temperature, double (it has a decimal part). A store total that must be exact to the cent, int, counted in cents. A 10-digit phone number: not an int, since it is bigger than Integer.MAX_VALUE; and since nobody does arithmetic with a phone number, a String is a better fit. The point here is the range.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 one-line Java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(int) truncates, so 4.9 becomes 4; rounding adds 0.5 first, giving 5. Then hand out the Cast, Chop, and Wrap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1.5</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Cast, Chop, and Wrap</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Casting and range of variables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1.5</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Numbers with limits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happens in each case? Talk it over with a partner.</a:t>
            </a:r>
            <a:endParaRPr lang="en-US" sz="2200" dirty="0"/>
          </a:p>
        </p:txBody>
      </p:sp>
      <p:sp>
        <p:nvSpPr>
          <p:cNvPr id="12" name="Shape 8"/>
          <p:cNvSpPr/>
          <p:nvPr/>
        </p:nvSpPr>
        <p:spPr>
          <a:xfrm>
            <a:off x="868680" y="2971800"/>
            <a:ext cx="5120640" cy="2697480"/>
          </a:xfrm>
          <a:prstGeom prst="roundRect">
            <a:avLst>
              <a:gd name="adj" fmla="val 5085"/>
            </a:avLst>
          </a:prstGeom>
          <a:solidFill>
            <a:srgbClr val="1F2B28"/>
          </a:solidFill>
          <a:ln w="12700">
            <a:solidFill>
              <a:srgbClr val="1F2B28"/>
            </a:solidFill>
            <a:prstDash val="solid"/>
          </a:ln>
        </p:spPr>
      </p:sp>
      <p:sp>
        <p:nvSpPr>
          <p:cNvPr id="13" name="Text 9"/>
          <p:cNvSpPr/>
          <p:nvPr/>
        </p:nvSpPr>
        <p:spPr>
          <a:xfrm>
            <a:off x="1188720" y="3200400"/>
            <a:ext cx="45720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ODOMETER</a:t>
            </a:r>
            <a:endParaRPr lang="en-US" sz="1050" dirty="0"/>
          </a:p>
        </p:txBody>
      </p:sp>
      <p:sp>
        <p:nvSpPr>
          <p:cNvPr id="14" name="Text 10"/>
          <p:cNvSpPr/>
          <p:nvPr/>
        </p:nvSpPr>
        <p:spPr>
          <a:xfrm>
            <a:off x="1188720" y="3566160"/>
            <a:ext cx="4572000" cy="1097280"/>
          </a:xfrm>
          <a:prstGeom prst="rect">
            <a:avLst/>
          </a:prstGeom>
          <a:noFill/>
          <a:ln/>
        </p:spPr>
        <p:txBody>
          <a:bodyPr wrap="square" lIns="0" tIns="0" rIns="0" bIns="0" rtlCol="0" anchor="ctr"/>
          <a:lstStyle/>
          <a:p>
            <a:pPr indent="0" marL="0">
              <a:buNone/>
            </a:pPr>
            <a:r>
              <a:rPr lang="en-US" sz="5400" dirty="0">
                <a:solidFill>
                  <a:srgbClr val="F2B705"/>
                </a:solidFill>
                <a:latin typeface="Atkinson Hyperlegible Mono" pitchFamily="34" charset="0"/>
                <a:ea typeface="Atkinson Hyperlegible Mono" pitchFamily="34" charset="-122"/>
                <a:cs typeface="Atkinson Hyperlegible Mono" pitchFamily="34" charset="-120"/>
              </a:rPr>
              <a:t>999999</a:t>
            </a:r>
            <a:endParaRPr lang="en-US" sz="5400" dirty="0"/>
          </a:p>
        </p:txBody>
      </p:sp>
      <p:sp>
        <p:nvSpPr>
          <p:cNvPr id="15" name="Text 11"/>
          <p:cNvSpPr/>
          <p:nvPr/>
        </p:nvSpPr>
        <p:spPr>
          <a:xfrm>
            <a:off x="1188720" y="4709160"/>
            <a:ext cx="4572000" cy="822960"/>
          </a:xfrm>
          <a:prstGeom prst="rect">
            <a:avLst/>
          </a:prstGeom>
          <a:noFill/>
          <a:ln/>
        </p:spPr>
        <p:txBody>
          <a:bodyPr wrap="square" lIns="0" tIns="0" rIns="0" bIns="0" rtlCol="0" anchor="t"/>
          <a:lstStyle/>
          <a:p>
            <a:pPr indent="0" marL="0">
              <a:buNone/>
            </a:pPr>
            <a:r>
              <a:rPr lang="en-US" sz="1800" dirty="0">
                <a:solidFill>
                  <a:srgbClr val="E9F7F2"/>
                </a:solidFill>
                <a:latin typeface="Atkinson Hyperlegible Next" pitchFamily="34" charset="0"/>
                <a:ea typeface="Atkinson Hyperlegible Next" pitchFamily="34" charset="-122"/>
                <a:cs typeface="Atkinson Hyperlegible Next" pitchFamily="34" charset="-120"/>
              </a:rPr>
              <a:t>You drive one more mile. What does it show now?</a:t>
            </a:r>
            <a:endParaRPr lang="en-US" sz="1800" dirty="0"/>
          </a:p>
        </p:txBody>
      </p:sp>
      <p:sp>
        <p:nvSpPr>
          <p:cNvPr id="16" name="Shape 12"/>
          <p:cNvSpPr/>
          <p:nvPr/>
        </p:nvSpPr>
        <p:spPr>
          <a:xfrm>
            <a:off x="6217920" y="2971800"/>
            <a:ext cx="5120640" cy="2697480"/>
          </a:xfrm>
          <a:prstGeom prst="roundRect">
            <a:avLst>
              <a:gd name="adj" fmla="val 5085"/>
            </a:avLst>
          </a:prstGeom>
          <a:solidFill>
            <a:srgbClr val="1F2B28"/>
          </a:solidFill>
          <a:ln w="12700">
            <a:solidFill>
              <a:srgbClr val="1F2B28"/>
            </a:solidFill>
            <a:prstDash val="solid"/>
          </a:ln>
        </p:spPr>
      </p:sp>
      <p:sp>
        <p:nvSpPr>
          <p:cNvPr id="17" name="Text 13"/>
          <p:cNvSpPr/>
          <p:nvPr/>
        </p:nvSpPr>
        <p:spPr>
          <a:xfrm>
            <a:off x="6537960" y="3200400"/>
            <a:ext cx="45720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YOUR GRADE</a:t>
            </a:r>
            <a:endParaRPr lang="en-US" sz="1050" dirty="0"/>
          </a:p>
        </p:txBody>
      </p:sp>
      <p:sp>
        <p:nvSpPr>
          <p:cNvPr id="18" name="Text 14"/>
          <p:cNvSpPr/>
          <p:nvPr/>
        </p:nvSpPr>
        <p:spPr>
          <a:xfrm>
            <a:off x="6537960" y="3566160"/>
            <a:ext cx="4572000" cy="1097280"/>
          </a:xfrm>
          <a:prstGeom prst="rect">
            <a:avLst/>
          </a:prstGeom>
          <a:noFill/>
          <a:ln/>
        </p:spPr>
        <p:txBody>
          <a:bodyPr wrap="square" lIns="0" tIns="0" rIns="0" bIns="0" rtlCol="0" anchor="ctr"/>
          <a:lstStyle/>
          <a:p>
            <a:pPr indent="0" marL="0">
              <a:buNone/>
            </a:pPr>
            <a:r>
              <a:rPr lang="en-US" sz="5400" dirty="0">
                <a:solidFill>
                  <a:srgbClr val="F2B705"/>
                </a:solidFill>
                <a:latin typeface="Atkinson Hyperlegible Mono" pitchFamily="34" charset="0"/>
                <a:ea typeface="Atkinson Hyperlegible Mono" pitchFamily="34" charset="-122"/>
                <a:cs typeface="Atkinson Hyperlegible Mono" pitchFamily="34" charset="-120"/>
              </a:rPr>
              <a:t>89.6</a:t>
            </a:r>
            <a:endParaRPr lang="en-US" sz="5400" dirty="0"/>
          </a:p>
        </p:txBody>
      </p:sp>
      <p:sp>
        <p:nvSpPr>
          <p:cNvPr id="19" name="Text 15"/>
          <p:cNvSpPr/>
          <p:nvPr/>
        </p:nvSpPr>
        <p:spPr>
          <a:xfrm>
            <a:off x="6537960" y="4709160"/>
            <a:ext cx="4572000" cy="822960"/>
          </a:xfrm>
          <a:prstGeom prst="rect">
            <a:avLst/>
          </a:prstGeom>
          <a:noFill/>
          <a:ln/>
        </p:spPr>
        <p:txBody>
          <a:bodyPr wrap="square" lIns="0" tIns="0" rIns="0" bIns="0" rtlCol="0" anchor="t"/>
          <a:lstStyle/>
          <a:p>
            <a:pPr indent="0" marL="0">
              <a:buNone/>
            </a:pPr>
            <a:r>
              <a:rPr lang="en-US" sz="1800" dirty="0">
                <a:solidFill>
                  <a:srgbClr val="E9F7F2"/>
                </a:solidFill>
                <a:latin typeface="Atkinson Hyperlegible Next" pitchFamily="34" charset="0"/>
                <a:ea typeface="Atkinson Hyperlegible Next" pitchFamily="34" charset="-122"/>
                <a:cs typeface="Atkinson Hyperlegible Next" pitchFamily="34" charset="-120"/>
              </a:rPr>
              <a:t>The report card shows whole numbers only. 89 or 90?</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554480"/>
            <a:ext cx="594360" cy="594360"/>
          </a:xfrm>
          <a:prstGeom prst="roundRect">
            <a:avLst>
              <a:gd name="adj" fmla="val 18462"/>
            </a:avLst>
          </a:prstGeom>
          <a:solidFill>
            <a:srgbClr val="0E7C6B"/>
          </a:solidFill>
          <a:ln w="12700">
            <a:solidFill>
              <a:srgbClr val="0E7C6B"/>
            </a:solidFill>
            <a:prstDash val="solid"/>
          </a:ln>
        </p:spPr>
      </p:sp>
      <p:sp>
        <p:nvSpPr>
          <p:cNvPr id="9" name="Text 5"/>
          <p:cNvSpPr/>
          <p:nvPr/>
        </p:nvSpPr>
        <p:spPr>
          <a:xfrm>
            <a:off x="548640" y="1554480"/>
            <a:ext cx="594360" cy="594360"/>
          </a:xfrm>
          <a:prstGeom prst="rect">
            <a:avLst/>
          </a:prstGeom>
          <a:noFill/>
          <a:ln/>
        </p:spPr>
        <p:txBody>
          <a:bodyPr wrap="square" lIns="0" tIns="0" rIns="0" bIns="0" rtlCol="0" anchor="ctr"/>
          <a:lstStyle/>
          <a:p>
            <a:pPr algn="ctr" indent="0" marL="0">
              <a:buNone/>
            </a:pPr>
            <a:r>
              <a:rPr lang="en-US" sz="21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100" dirty="0"/>
          </a:p>
        </p:txBody>
      </p:sp>
      <p:sp>
        <p:nvSpPr>
          <p:cNvPr id="10" name="Text 6"/>
          <p:cNvSpPr/>
          <p:nvPr/>
        </p:nvSpPr>
        <p:spPr>
          <a:xfrm>
            <a:off x="1371600" y="1554480"/>
            <a:ext cx="10058400" cy="5943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when Java widens an int to a double on its own.</a:t>
            </a:r>
            <a:endParaRPr lang="en-US" sz="2000" dirty="0"/>
          </a:p>
        </p:txBody>
      </p:sp>
      <p:sp>
        <p:nvSpPr>
          <p:cNvPr id="11" name="Shape 7"/>
          <p:cNvSpPr/>
          <p:nvPr/>
        </p:nvSpPr>
        <p:spPr>
          <a:xfrm>
            <a:off x="548640" y="2313432"/>
            <a:ext cx="594360" cy="594360"/>
          </a:xfrm>
          <a:prstGeom prst="roundRect">
            <a:avLst>
              <a:gd name="adj" fmla="val 18462"/>
            </a:avLst>
          </a:prstGeom>
          <a:solidFill>
            <a:srgbClr val="0E7C6B"/>
          </a:solidFill>
          <a:ln w="12700">
            <a:solidFill>
              <a:srgbClr val="0E7C6B"/>
            </a:solidFill>
            <a:prstDash val="solid"/>
          </a:ln>
        </p:spPr>
      </p:sp>
      <p:sp>
        <p:nvSpPr>
          <p:cNvPr id="12" name="Text 8"/>
          <p:cNvSpPr/>
          <p:nvPr/>
        </p:nvSpPr>
        <p:spPr>
          <a:xfrm>
            <a:off x="548640" y="2313432"/>
            <a:ext cx="594360" cy="594360"/>
          </a:xfrm>
          <a:prstGeom prst="rect">
            <a:avLst/>
          </a:prstGeom>
          <a:noFill/>
          <a:ln/>
        </p:spPr>
        <p:txBody>
          <a:bodyPr wrap="square" lIns="0" tIns="0" rIns="0" bIns="0" rtlCol="0" anchor="ctr"/>
          <a:lstStyle/>
          <a:p>
            <a:pPr algn="ctr" indent="0" marL="0">
              <a:buNone/>
            </a:pPr>
            <a:r>
              <a:rPr lang="en-US" sz="21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100" dirty="0"/>
          </a:p>
        </p:txBody>
      </p:sp>
      <p:sp>
        <p:nvSpPr>
          <p:cNvPr id="13" name="Text 9"/>
          <p:cNvSpPr/>
          <p:nvPr/>
        </p:nvSpPr>
        <p:spPr>
          <a:xfrm>
            <a:off x="1371600" y="2313432"/>
            <a:ext cx="10058400" cy="5943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Cast with (int) and (double), and predict the value: (int) truncates.</a:t>
            </a:r>
            <a:endParaRPr lang="en-US" sz="2000" dirty="0"/>
          </a:p>
        </p:txBody>
      </p:sp>
      <p:sp>
        <p:nvSpPr>
          <p:cNvPr id="14" name="Shape 10"/>
          <p:cNvSpPr/>
          <p:nvPr/>
        </p:nvSpPr>
        <p:spPr>
          <a:xfrm>
            <a:off x="548640" y="3072384"/>
            <a:ext cx="594360" cy="594360"/>
          </a:xfrm>
          <a:prstGeom prst="roundRect">
            <a:avLst>
              <a:gd name="adj" fmla="val 18462"/>
            </a:avLst>
          </a:prstGeom>
          <a:solidFill>
            <a:srgbClr val="0E7C6B"/>
          </a:solidFill>
          <a:ln w="12700">
            <a:solidFill>
              <a:srgbClr val="0E7C6B"/>
            </a:solidFill>
            <a:prstDash val="solid"/>
          </a:ln>
        </p:spPr>
      </p:sp>
      <p:sp>
        <p:nvSpPr>
          <p:cNvPr id="15" name="Text 11"/>
          <p:cNvSpPr/>
          <p:nvPr/>
        </p:nvSpPr>
        <p:spPr>
          <a:xfrm>
            <a:off x="548640" y="3072384"/>
            <a:ext cx="594360" cy="594360"/>
          </a:xfrm>
          <a:prstGeom prst="rect">
            <a:avLst/>
          </a:prstGeom>
          <a:noFill/>
          <a:ln/>
        </p:spPr>
        <p:txBody>
          <a:bodyPr wrap="square" lIns="0" tIns="0" rIns="0" bIns="0" rtlCol="0" anchor="ctr"/>
          <a:lstStyle/>
          <a:p>
            <a:pPr algn="ctr" indent="0" marL="0">
              <a:buNone/>
            </a:pPr>
            <a:r>
              <a:rPr lang="en-US" sz="21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100" dirty="0"/>
          </a:p>
        </p:txBody>
      </p:sp>
      <p:sp>
        <p:nvSpPr>
          <p:cNvPr id="16" name="Text 12"/>
          <p:cNvSpPr/>
          <p:nvPr/>
        </p:nvSpPr>
        <p:spPr>
          <a:xfrm>
            <a:off x="1371600" y="3072384"/>
            <a:ext cx="10058400" cy="5943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Put a cast where it applies to the value you mean.</a:t>
            </a:r>
            <a:endParaRPr lang="en-US" sz="2000" dirty="0"/>
          </a:p>
        </p:txBody>
      </p:sp>
      <p:sp>
        <p:nvSpPr>
          <p:cNvPr id="17" name="Shape 13"/>
          <p:cNvSpPr/>
          <p:nvPr/>
        </p:nvSpPr>
        <p:spPr>
          <a:xfrm>
            <a:off x="548640" y="3831336"/>
            <a:ext cx="594360" cy="594360"/>
          </a:xfrm>
          <a:prstGeom prst="roundRect">
            <a:avLst>
              <a:gd name="adj" fmla="val 18462"/>
            </a:avLst>
          </a:prstGeom>
          <a:solidFill>
            <a:srgbClr val="0E7C6B"/>
          </a:solidFill>
          <a:ln w="12700">
            <a:solidFill>
              <a:srgbClr val="0E7C6B"/>
            </a:solidFill>
            <a:prstDash val="solid"/>
          </a:ln>
        </p:spPr>
      </p:sp>
      <p:sp>
        <p:nvSpPr>
          <p:cNvPr id="18" name="Text 14"/>
          <p:cNvSpPr/>
          <p:nvPr/>
        </p:nvSpPr>
        <p:spPr>
          <a:xfrm>
            <a:off x="548640" y="3831336"/>
            <a:ext cx="594360" cy="594360"/>
          </a:xfrm>
          <a:prstGeom prst="rect">
            <a:avLst/>
          </a:prstGeom>
          <a:noFill/>
          <a:ln/>
        </p:spPr>
        <p:txBody>
          <a:bodyPr wrap="square" lIns="0" tIns="0" rIns="0" bIns="0" rtlCol="0" anchor="ctr"/>
          <a:lstStyle/>
          <a:p>
            <a:pPr algn="ctr" indent="0" marL="0">
              <a:buNone/>
            </a:pPr>
            <a:r>
              <a:rPr lang="en-US" sz="21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100" dirty="0"/>
          </a:p>
        </p:txBody>
      </p:sp>
      <p:sp>
        <p:nvSpPr>
          <p:cNvPr id="19" name="Text 15"/>
          <p:cNvSpPr/>
          <p:nvPr/>
        </p:nvSpPr>
        <p:spPr>
          <a:xfrm>
            <a:off x="1371600" y="3831336"/>
            <a:ext cx="10058400" cy="5943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Round a double to the nearest int, for positive and negative numbers.</a:t>
            </a:r>
            <a:endParaRPr lang="en-US" sz="2000" dirty="0"/>
          </a:p>
        </p:txBody>
      </p:sp>
      <p:sp>
        <p:nvSpPr>
          <p:cNvPr id="20" name="Shape 16"/>
          <p:cNvSpPr/>
          <p:nvPr/>
        </p:nvSpPr>
        <p:spPr>
          <a:xfrm>
            <a:off x="548640" y="4590288"/>
            <a:ext cx="594360" cy="594360"/>
          </a:xfrm>
          <a:prstGeom prst="roundRect">
            <a:avLst>
              <a:gd name="adj" fmla="val 18462"/>
            </a:avLst>
          </a:prstGeom>
          <a:solidFill>
            <a:srgbClr val="0E7C6B"/>
          </a:solidFill>
          <a:ln w="12700">
            <a:solidFill>
              <a:srgbClr val="0E7C6B"/>
            </a:solidFill>
            <a:prstDash val="solid"/>
          </a:ln>
        </p:spPr>
      </p:sp>
      <p:sp>
        <p:nvSpPr>
          <p:cNvPr id="21" name="Text 17"/>
          <p:cNvSpPr/>
          <p:nvPr/>
        </p:nvSpPr>
        <p:spPr>
          <a:xfrm>
            <a:off x="548640" y="4590288"/>
            <a:ext cx="594360" cy="594360"/>
          </a:xfrm>
          <a:prstGeom prst="rect">
            <a:avLst/>
          </a:prstGeom>
          <a:noFill/>
          <a:ln/>
        </p:spPr>
        <p:txBody>
          <a:bodyPr wrap="square" lIns="0" tIns="0" rIns="0" bIns="0" rtlCol="0" anchor="ctr"/>
          <a:lstStyle/>
          <a:p>
            <a:pPr algn="ctr" indent="0" marL="0">
              <a:buNone/>
            </a:pPr>
            <a:r>
              <a:rPr lang="en-US" sz="21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100" dirty="0"/>
          </a:p>
        </p:txBody>
      </p:sp>
      <p:sp>
        <p:nvSpPr>
          <p:cNvPr id="22" name="Text 18"/>
          <p:cNvSpPr/>
          <p:nvPr/>
        </p:nvSpPr>
        <p:spPr>
          <a:xfrm>
            <a:off x="1371600" y="4590288"/>
            <a:ext cx="10058400" cy="5943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the range of int and what integer overflow does.</a:t>
            </a:r>
            <a:endParaRPr lang="en-US" sz="2000" dirty="0"/>
          </a:p>
        </p:txBody>
      </p:sp>
      <p:sp>
        <p:nvSpPr>
          <p:cNvPr id="23" name="Shape 19"/>
          <p:cNvSpPr/>
          <p:nvPr/>
        </p:nvSpPr>
        <p:spPr>
          <a:xfrm>
            <a:off x="548640" y="5349240"/>
            <a:ext cx="594360" cy="594360"/>
          </a:xfrm>
          <a:prstGeom prst="roundRect">
            <a:avLst>
              <a:gd name="adj" fmla="val 18462"/>
            </a:avLst>
          </a:prstGeom>
          <a:solidFill>
            <a:srgbClr val="0E7C6B"/>
          </a:solidFill>
          <a:ln w="12700">
            <a:solidFill>
              <a:srgbClr val="0E7C6B"/>
            </a:solidFill>
            <a:prstDash val="solid"/>
          </a:ln>
        </p:spPr>
      </p:sp>
      <p:sp>
        <p:nvSpPr>
          <p:cNvPr id="24" name="Text 20"/>
          <p:cNvSpPr/>
          <p:nvPr/>
        </p:nvSpPr>
        <p:spPr>
          <a:xfrm>
            <a:off x="548640" y="5349240"/>
            <a:ext cx="594360" cy="594360"/>
          </a:xfrm>
          <a:prstGeom prst="rect">
            <a:avLst/>
          </a:prstGeom>
          <a:noFill/>
          <a:ln/>
        </p:spPr>
        <p:txBody>
          <a:bodyPr wrap="square" lIns="0" tIns="0" rIns="0" bIns="0" rtlCol="0" anchor="ctr"/>
          <a:lstStyle/>
          <a:p>
            <a:pPr algn="ctr" indent="0" marL="0">
              <a:buNone/>
            </a:pPr>
            <a:r>
              <a:rPr lang="en-US" sz="21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6</a:t>
            </a:r>
            <a:endParaRPr lang="en-US" sz="2100" dirty="0"/>
          </a:p>
        </p:txBody>
      </p:sp>
      <p:sp>
        <p:nvSpPr>
          <p:cNvPr id="25" name="Text 21"/>
          <p:cNvSpPr/>
          <p:nvPr/>
        </p:nvSpPr>
        <p:spPr>
          <a:xfrm>
            <a:off x="1371600" y="5349240"/>
            <a:ext cx="10058400" cy="5943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round-off error, and when to use int to avoid it.</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From int to double and back</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Java widens an int to a double for you</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Some code causes int values to be automatically cast, or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widened</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double values. The amount stays the same; only the type changes.</a:t>
            </a:r>
            <a:endParaRPr lang="en-US" sz="1800" dirty="0"/>
          </a:p>
        </p:txBody>
      </p:sp>
      <p:sp>
        <p:nvSpPr>
          <p:cNvPr id="11" name="Shape 6"/>
          <p:cNvSpPr/>
          <p:nvPr/>
        </p:nvSpPr>
        <p:spPr>
          <a:xfrm>
            <a:off x="548640" y="2788920"/>
            <a:ext cx="6035040" cy="2103120"/>
          </a:xfrm>
          <a:prstGeom prst="roundRect">
            <a:avLst>
              <a:gd name="adj" fmla="val 5217"/>
            </a:avLst>
          </a:prstGeom>
          <a:solidFill>
            <a:srgbClr val="EEF3F1"/>
          </a:solidFill>
          <a:ln w="12700">
            <a:solidFill>
              <a:srgbClr val="E6E1D6"/>
            </a:solidFill>
            <a:prstDash val="solid"/>
          </a:ln>
        </p:spPr>
      </p:sp>
      <p:sp>
        <p:nvSpPr>
          <p:cNvPr id="12" name="Text 7"/>
          <p:cNvSpPr/>
          <p:nvPr/>
        </p:nvSpPr>
        <p:spPr>
          <a:xfrm>
            <a:off x="822960" y="297180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WIDENING AT WORK</a:t>
            </a:r>
            <a:endParaRPr lang="en-US" sz="1050" dirty="0"/>
          </a:p>
        </p:txBody>
      </p:sp>
      <p:sp>
        <p:nvSpPr>
          <p:cNvPr id="13" name="Text 8"/>
          <p:cNvSpPr/>
          <p:nvPr/>
        </p:nvSpPr>
        <p:spPr>
          <a:xfrm>
            <a:off x="822960" y="3291840"/>
            <a:ext cx="5486400" cy="141732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price = 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System.out.println(price);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laps = 3;</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miles = laps * 0.25;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System.out.println(miles);</a:t>
            </a:r>
            <a:endParaRPr lang="en-US" sz="1700" dirty="0"/>
          </a:p>
        </p:txBody>
      </p:sp>
      <p:sp>
        <p:nvSpPr>
          <p:cNvPr id="14" name="Shape 9"/>
          <p:cNvSpPr/>
          <p:nvPr/>
        </p:nvSpPr>
        <p:spPr>
          <a:xfrm>
            <a:off x="548640" y="5010912"/>
            <a:ext cx="6035040" cy="1143000"/>
          </a:xfrm>
          <a:prstGeom prst="roundRect">
            <a:avLst>
              <a:gd name="adj" fmla="val 9600"/>
            </a:avLst>
          </a:prstGeom>
          <a:solidFill>
            <a:srgbClr val="1F2B28"/>
          </a:solidFill>
          <a:ln w="12700">
            <a:solidFill>
              <a:srgbClr val="1F2B28"/>
            </a:solidFill>
            <a:prstDash val="solid"/>
          </a:ln>
        </p:spPr>
      </p:sp>
      <p:sp>
        <p:nvSpPr>
          <p:cNvPr id="15" name="Text 10"/>
          <p:cNvSpPr/>
          <p:nvPr/>
        </p:nvSpPr>
        <p:spPr>
          <a:xfrm>
            <a:off x="822960" y="5148072"/>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422392"/>
            <a:ext cx="548640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0.75</a:t>
            </a:r>
            <a:endParaRPr lang="en-US" sz="2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858000" y="2834640"/>
          <a:ext cx="4782312" cy="914400"/>
        </p:xfrm>
        <a:graphic>
          <a:graphicData uri="http://schemas.openxmlformats.org/drawingml/2006/table">
            <a:tbl>
              <a:tblPr/>
              <a:tblGrid>
                <a:gridCol w="2514600"/>
                <a:gridCol w="2267712"/>
              </a:tblGrid>
              <a:tr h="9144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Where it happens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Example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9144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Storing an int in a double variable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price = 5;</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9144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operation with one int and one double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laps * 0.25</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Casting a double to an int chops the decimal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casting operators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(double)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convert a value. Casting a double to an int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truncates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digits right of the decimal point are dropped.</a:t>
            </a:r>
            <a:endParaRPr lang="en-US" sz="1800" dirty="0"/>
          </a:p>
        </p:txBody>
      </p:sp>
      <p:sp>
        <p:nvSpPr>
          <p:cNvPr id="11" name="Shape 6"/>
          <p:cNvSpPr/>
          <p:nvPr/>
        </p:nvSpPr>
        <p:spPr>
          <a:xfrm>
            <a:off x="548640" y="2834640"/>
            <a:ext cx="6035040" cy="1554480"/>
          </a:xfrm>
          <a:prstGeom prst="roundRect">
            <a:avLst>
              <a:gd name="adj" fmla="val 7059"/>
            </a:avLst>
          </a:prstGeom>
          <a:solidFill>
            <a:srgbClr val="EEF3F1"/>
          </a:solidFill>
          <a:ln w="12700">
            <a:solidFill>
              <a:srgbClr val="E6E1D6"/>
            </a:solidFill>
            <a:prstDash val="solid"/>
          </a:ln>
        </p:spPr>
      </p:sp>
      <p:sp>
        <p:nvSpPr>
          <p:cNvPr id="12" name="Text 7"/>
          <p:cNvSpPr/>
          <p:nvPr/>
        </p:nvSpPr>
        <p:spPr>
          <a:xfrm>
            <a:off x="822960" y="301752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TRUNCATING</a:t>
            </a:r>
            <a:endParaRPr lang="en-US" sz="1050" dirty="0"/>
          </a:p>
        </p:txBody>
      </p:sp>
      <p:sp>
        <p:nvSpPr>
          <p:cNvPr id="13" name="Text 8"/>
          <p:cNvSpPr/>
          <p:nvPr/>
        </p:nvSpPr>
        <p:spPr>
          <a:xfrm>
            <a:off x="822960" y="3337560"/>
            <a:ext cx="5486400" cy="8686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System.out.println((int) 26.2);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System.out.println((int) 26.9);</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System.out.println((int) -3.8);</a:t>
            </a:r>
            <a:endParaRPr lang="en-US" sz="1700" dirty="0"/>
          </a:p>
        </p:txBody>
      </p:sp>
      <p:sp>
        <p:nvSpPr>
          <p:cNvPr id="14" name="Shape 9"/>
          <p:cNvSpPr/>
          <p:nvPr/>
        </p:nvSpPr>
        <p:spPr>
          <a:xfrm>
            <a:off x="548640" y="4526280"/>
            <a:ext cx="6035040" cy="1554480"/>
          </a:xfrm>
          <a:prstGeom prst="roundRect">
            <a:avLst>
              <a:gd name="adj" fmla="val 7059"/>
            </a:avLst>
          </a:prstGeom>
          <a:solidFill>
            <a:srgbClr val="1F2B28"/>
          </a:solidFill>
          <a:ln w="12700">
            <a:solidFill>
              <a:srgbClr val="1F2B28"/>
            </a:solidFill>
            <a:prstDash val="solid"/>
          </a:ln>
        </p:spPr>
      </p:sp>
      <p:sp>
        <p:nvSpPr>
          <p:cNvPr id="15" name="Text 10"/>
          <p:cNvSpPr/>
          <p:nvPr/>
        </p:nvSpPr>
        <p:spPr>
          <a:xfrm>
            <a:off x="822960" y="4663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4937760"/>
            <a:ext cx="5486400" cy="10515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p:txBody>
      </p:sp>
      <p:sp>
        <p:nvSpPr>
          <p:cNvPr id="17" name="Shape 12"/>
          <p:cNvSpPr/>
          <p:nvPr/>
        </p:nvSpPr>
        <p:spPr>
          <a:xfrm>
            <a:off x="6858000" y="2834640"/>
            <a:ext cx="4782312" cy="1097280"/>
          </a:xfrm>
          <a:prstGeom prst="roundRect">
            <a:avLst>
              <a:gd name="adj" fmla="val 10000"/>
            </a:avLst>
          </a:prstGeom>
          <a:solidFill>
            <a:srgbClr val="EEF3F1"/>
          </a:solidFill>
          <a:ln w="12700">
            <a:solidFill>
              <a:srgbClr val="E6E1D6"/>
            </a:solidFill>
            <a:prstDash val="solid"/>
          </a:ln>
        </p:spPr>
      </p:sp>
      <p:sp>
        <p:nvSpPr>
          <p:cNvPr id="18" name="Text 13"/>
          <p:cNvSpPr/>
          <p:nvPr/>
        </p:nvSpPr>
        <p:spPr>
          <a:xfrm>
            <a:off x="7132320" y="3017520"/>
            <a:ext cx="423367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WITHOUT A CAST</a:t>
            </a:r>
            <a:endParaRPr lang="en-US" sz="1050" dirty="0"/>
          </a:p>
        </p:txBody>
      </p:sp>
      <p:sp>
        <p:nvSpPr>
          <p:cNvPr id="19" name="Text 14"/>
          <p:cNvSpPr/>
          <p:nvPr/>
        </p:nvSpPr>
        <p:spPr>
          <a:xfrm>
            <a:off x="7132320" y="3337560"/>
            <a:ext cx="4233672" cy="4114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miles = 26.2;</a:t>
            </a:r>
            <a:endParaRPr lang="en-US" sz="1700" dirty="0"/>
          </a:p>
        </p:txBody>
      </p:sp>
      <p:sp>
        <p:nvSpPr>
          <p:cNvPr id="20" name="Shape 15"/>
          <p:cNvSpPr/>
          <p:nvPr/>
        </p:nvSpPr>
        <p:spPr>
          <a:xfrm>
            <a:off x="6858000" y="4069080"/>
            <a:ext cx="4782312" cy="1371600"/>
          </a:xfrm>
          <a:prstGeom prst="roundRect">
            <a:avLst>
              <a:gd name="adj" fmla="val 8000"/>
            </a:avLst>
          </a:prstGeom>
          <a:solidFill>
            <a:srgbClr val="1F2B28"/>
          </a:solidFill>
          <a:ln w="12700">
            <a:solidFill>
              <a:srgbClr val="1F2B28"/>
            </a:solidFill>
            <a:prstDash val="solid"/>
          </a:ln>
        </p:spPr>
      </p:sp>
      <p:sp>
        <p:nvSpPr>
          <p:cNvPr id="21" name="Text 16"/>
          <p:cNvSpPr/>
          <p:nvPr/>
        </p:nvSpPr>
        <p:spPr>
          <a:xfrm>
            <a:off x="7132320" y="420624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22" name="Text 17"/>
          <p:cNvSpPr/>
          <p:nvPr/>
        </p:nvSpPr>
        <p:spPr>
          <a:xfrm>
            <a:off x="7132320" y="4480560"/>
            <a:ext cx="4233672" cy="86868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incompatible types: possible lossy conversion from double to int</a:t>
            </a:r>
            <a:endParaRPr lang="en-US" sz="1500" dirty="0"/>
          </a:p>
        </p:txBody>
      </p:sp>
      <p:sp>
        <p:nvSpPr>
          <p:cNvPr id="23" name="Text 18"/>
          <p:cNvSpPr/>
          <p:nvPr/>
        </p:nvSpPr>
        <p:spPr>
          <a:xfrm>
            <a:off x="6858000" y="5577840"/>
            <a:ext cx="4782312" cy="4114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Java will not narrow on its own.</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cast applies only to the value right after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Cast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before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you divide. Casting the answer of an int division is too late: the decimal part is already gone.</a:t>
            </a:r>
            <a:endParaRPr lang="en-US" sz="1800" dirty="0"/>
          </a:p>
        </p:txBody>
      </p:sp>
      <p:sp>
        <p:nvSpPr>
          <p:cNvPr id="11" name="Shape 6"/>
          <p:cNvSpPr/>
          <p:nvPr/>
        </p:nvSpPr>
        <p:spPr>
          <a:xfrm>
            <a:off x="548640" y="2788920"/>
            <a:ext cx="6675120" cy="1828800"/>
          </a:xfrm>
          <a:prstGeom prst="roundRect">
            <a:avLst>
              <a:gd name="adj" fmla="val 6000"/>
            </a:avLst>
          </a:prstGeom>
          <a:solidFill>
            <a:srgbClr val="EEF3F1"/>
          </a:solidFill>
          <a:ln w="12700">
            <a:solidFill>
              <a:srgbClr val="E6E1D6"/>
            </a:solidFill>
            <a:prstDash val="solid"/>
          </a:ln>
        </p:spPr>
      </p:sp>
      <p:sp>
        <p:nvSpPr>
          <p:cNvPr id="12" name="Text 7"/>
          <p:cNvSpPr/>
          <p:nvPr/>
        </p:nvSpPr>
        <p:spPr>
          <a:xfrm>
            <a:off x="822960" y="2971800"/>
            <a:ext cx="6126480" cy="1463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total = 22;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count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System.out.println((double) total / 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System.out.println((double) (total / count));</a:t>
            </a:r>
            <a:endParaRPr lang="en-US" sz="1500" dirty="0"/>
          </a:p>
        </p:txBody>
      </p:sp>
      <p:sp>
        <p:nvSpPr>
          <p:cNvPr id="13" name="Shape 8"/>
          <p:cNvSpPr/>
          <p:nvPr/>
        </p:nvSpPr>
        <p:spPr>
          <a:xfrm>
            <a:off x="548640" y="4754880"/>
            <a:ext cx="6675120" cy="1234440"/>
          </a:xfrm>
          <a:prstGeom prst="roundRect">
            <a:avLst>
              <a:gd name="adj" fmla="val 8889"/>
            </a:avLst>
          </a:prstGeom>
          <a:solidFill>
            <a:srgbClr val="1F2B28"/>
          </a:solidFill>
          <a:ln w="12700">
            <a:solidFill>
              <a:srgbClr val="1F2B28"/>
            </a:solidFill>
            <a:prstDash val="solid"/>
          </a:ln>
        </p:spPr>
      </p:sp>
      <p:sp>
        <p:nvSpPr>
          <p:cNvPr id="14" name="Text 9"/>
          <p:cNvSpPr/>
          <p:nvPr/>
        </p:nvSpPr>
        <p:spPr>
          <a:xfrm>
            <a:off x="822960" y="48920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822960" y="5166360"/>
            <a:ext cx="612648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4.0</a:t>
            </a:r>
            <a:endParaRPr lang="en-US" sz="2000" dirty="0"/>
          </a:p>
        </p:txBody>
      </p:sp>
      <p:sp>
        <p:nvSpPr>
          <p:cNvPr id="16" name="Shape 11"/>
          <p:cNvSpPr/>
          <p:nvPr/>
        </p:nvSpPr>
        <p:spPr>
          <a:xfrm>
            <a:off x="7498080" y="2788920"/>
            <a:ext cx="4142232" cy="1417320"/>
          </a:xfrm>
          <a:prstGeom prst="roundRect">
            <a:avLst>
              <a:gd name="adj" fmla="val 9677"/>
            </a:avLst>
          </a:prstGeom>
          <a:solidFill>
            <a:srgbClr val="DDF5EE"/>
          </a:solidFill>
          <a:ln w="12700">
            <a:solidFill>
              <a:srgbClr val="DDF5EE"/>
            </a:solidFill>
            <a:prstDash val="solid"/>
          </a:ln>
        </p:spPr>
      </p:sp>
      <p:sp>
        <p:nvSpPr>
          <p:cNvPr id="17" name="Text 12"/>
          <p:cNvSpPr/>
          <p:nvPr/>
        </p:nvSpPr>
        <p:spPr>
          <a:xfrm>
            <a:off x="7772400" y="2788920"/>
            <a:ext cx="3657600" cy="14173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Line 3: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22.0 / 5, double division, gives 4.4</a:t>
            </a:r>
            <a:endParaRPr lang="en-US" sz="1800" dirty="0"/>
          </a:p>
        </p:txBody>
      </p:sp>
      <p:sp>
        <p:nvSpPr>
          <p:cNvPr id="18" name="Shape 13"/>
          <p:cNvSpPr/>
          <p:nvPr/>
        </p:nvSpPr>
        <p:spPr>
          <a:xfrm>
            <a:off x="7498080" y="4434840"/>
            <a:ext cx="4142232" cy="1417320"/>
          </a:xfrm>
          <a:prstGeom prst="roundRect">
            <a:avLst>
              <a:gd name="adj" fmla="val 9677"/>
            </a:avLst>
          </a:prstGeom>
          <a:solidFill>
            <a:srgbClr val="FFF1DD"/>
          </a:solidFill>
          <a:ln w="12700">
            <a:solidFill>
              <a:srgbClr val="FFF1DD"/>
            </a:solidFill>
            <a:prstDash val="solid"/>
          </a:ln>
        </p:spPr>
      </p:sp>
      <p:sp>
        <p:nvSpPr>
          <p:cNvPr id="19" name="Text 14"/>
          <p:cNvSpPr/>
          <p:nvPr/>
        </p:nvSpPr>
        <p:spPr>
          <a:xfrm>
            <a:off x="7772400" y="4434840"/>
            <a:ext cx="3657600" cy="14173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Line 4: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22 / 5 is int division, 4; then the cast makes 4.0</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Predict all three lines of output.</a:t>
            </a:r>
            <a:endParaRPr lang="en-US" sz="2200" dirty="0"/>
          </a:p>
        </p:txBody>
      </p:sp>
      <p:sp>
        <p:nvSpPr>
          <p:cNvPr id="12" name="Shape 8"/>
          <p:cNvSpPr/>
          <p:nvPr/>
        </p:nvSpPr>
        <p:spPr>
          <a:xfrm>
            <a:off x="868680" y="2971800"/>
            <a:ext cx="5852160" cy="2788920"/>
          </a:xfrm>
          <a:prstGeom prst="roundRect">
            <a:avLst>
              <a:gd name="adj" fmla="val 3934"/>
            </a:avLst>
          </a:prstGeom>
          <a:solidFill>
            <a:srgbClr val="EEF3F1"/>
          </a:solidFill>
          <a:ln w="12700">
            <a:solidFill>
              <a:srgbClr val="E6E1D6"/>
            </a:solidFill>
            <a:prstDash val="solid"/>
          </a:ln>
        </p:spPr>
      </p:sp>
      <p:sp>
        <p:nvSpPr>
          <p:cNvPr id="13" name="Text 9"/>
          <p:cNvSpPr/>
          <p:nvPr/>
        </p:nvSpPr>
        <p:spPr>
          <a:xfrm>
            <a:off x="1143000" y="3154680"/>
            <a:ext cx="5303520" cy="24231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hours = 7.75;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whole = (int) hours;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back = whole;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System.out.println(whole);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System.out.println(back);</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System.out.println(hours);</a:t>
            </a:r>
            <a:endParaRPr lang="en-US" sz="1700" dirty="0"/>
          </a:p>
        </p:txBody>
      </p:sp>
      <p:sp>
        <p:nvSpPr>
          <p:cNvPr id="14" name="Shape 10"/>
          <p:cNvSpPr/>
          <p:nvPr/>
        </p:nvSpPr>
        <p:spPr>
          <a:xfrm>
            <a:off x="7040880" y="2971800"/>
            <a:ext cx="4297680" cy="2788920"/>
          </a:xfrm>
          <a:prstGeom prst="roundRect">
            <a:avLst>
              <a:gd name="adj" fmla="val 4918"/>
            </a:avLst>
          </a:prstGeom>
          <a:solidFill>
            <a:srgbClr val="FFFFFF"/>
          </a:solidFill>
          <a:ln w="12700">
            <a:solidFill>
              <a:srgbClr val="FFFFFF"/>
            </a:solidFill>
            <a:prstDash val="solid"/>
          </a:ln>
        </p:spPr>
      </p:sp>
      <p:sp>
        <p:nvSpPr>
          <p:cNvPr id="15" name="Text 11"/>
          <p:cNvSpPr/>
          <p:nvPr/>
        </p:nvSpPr>
        <p:spPr>
          <a:xfrm>
            <a:off x="7315200" y="320040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THINK ABOUT</a:t>
            </a:r>
            <a:endParaRPr lang="en-US" sz="1050" dirty="0"/>
          </a:p>
        </p:txBody>
      </p:sp>
      <p:sp>
        <p:nvSpPr>
          <p:cNvPr id="16" name="Text 12"/>
          <p:cNvSpPr/>
          <p:nvPr/>
        </p:nvSpPr>
        <p:spPr>
          <a:xfrm>
            <a:off x="7315200" y="3566160"/>
            <a:ext cx="3840480" cy="201168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Does line 3 get the .75 back?</a:t>
            </a:r>
            <a:endParaRPr lang="en-US" sz="1900" dirty="0"/>
          </a:p>
          <a:p>
            <a:pPr indent="0" marL="0">
              <a:buNone/>
            </a:pP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Does the cast on line 2 change hours?</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Rounding to the nearest int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Add 0.5, then chop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For a value x that is zero or positive,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(x + 0.5)</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x rounded to the nearest integer.</a:t>
            </a:r>
            <a:endParaRPr lang="en-US" sz="18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2788920"/>
          <a:ext cx="5486400" cy="914400"/>
        </p:xfrm>
        <a:graphic>
          <a:graphicData uri="http://schemas.openxmlformats.org/drawingml/2006/table">
            <a:tbl>
              <a:tblPr/>
              <a:tblGrid>
                <a:gridCol w="1828800"/>
                <a:gridCol w="1828800"/>
                <a:gridCol w="1828800"/>
              </a:tblGrid>
              <a:tr h="64008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x</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x + 0.5</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Truncated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8.6</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9.1</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9</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8.4</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8.9</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8</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8.5</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9.0</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9</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6"/>
          <p:cNvSpPr/>
          <p:nvPr/>
        </p:nvSpPr>
        <p:spPr>
          <a:xfrm>
            <a:off x="6309360" y="2788920"/>
            <a:ext cx="5330952" cy="1783080"/>
          </a:xfrm>
          <a:prstGeom prst="roundRect">
            <a:avLst>
              <a:gd name="adj" fmla="val 6154"/>
            </a:avLst>
          </a:prstGeom>
          <a:solidFill>
            <a:srgbClr val="EEF3F1"/>
          </a:solidFill>
          <a:ln w="12700">
            <a:solidFill>
              <a:srgbClr val="E6E1D6"/>
            </a:solidFill>
            <a:prstDash val="solid"/>
          </a:ln>
        </p:spPr>
      </p:sp>
      <p:sp>
        <p:nvSpPr>
          <p:cNvPr id="13" name="Text 7"/>
          <p:cNvSpPr/>
          <p:nvPr/>
        </p:nvSpPr>
        <p:spPr>
          <a:xfrm>
            <a:off x="6583680" y="2971800"/>
            <a:ext cx="4782312" cy="1417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x = 8.6;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System.out.println((int) (x + 0.5));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x = 8.4;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System.out.println((int) (x + 0.5));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x = 8.5;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System.out.println((int) (x + 0.5));</a:t>
            </a:r>
            <a:endParaRPr lang="en-US" sz="1500" dirty="0"/>
          </a:p>
        </p:txBody>
      </p:sp>
      <p:sp>
        <p:nvSpPr>
          <p:cNvPr id="14" name="Shape 8"/>
          <p:cNvSpPr/>
          <p:nvPr/>
        </p:nvSpPr>
        <p:spPr>
          <a:xfrm>
            <a:off x="6309360" y="4681728"/>
            <a:ext cx="5330952" cy="1481328"/>
          </a:xfrm>
          <a:prstGeom prst="roundRect">
            <a:avLst>
              <a:gd name="adj" fmla="val 7407"/>
            </a:avLst>
          </a:prstGeom>
          <a:solidFill>
            <a:srgbClr val="1F2B28"/>
          </a:solidFill>
          <a:ln w="12700">
            <a:solidFill>
              <a:srgbClr val="1F2B28"/>
            </a:solidFill>
            <a:prstDash val="solid"/>
          </a:ln>
        </p:spPr>
      </p:sp>
      <p:sp>
        <p:nvSpPr>
          <p:cNvPr id="15" name="Text 9"/>
          <p:cNvSpPr/>
          <p:nvPr/>
        </p:nvSpPr>
        <p:spPr>
          <a:xfrm>
            <a:off x="6583680" y="4818888"/>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0"/>
          <p:cNvSpPr/>
          <p:nvPr/>
        </p:nvSpPr>
        <p:spPr>
          <a:xfrm>
            <a:off x="6583680" y="5093208"/>
            <a:ext cx="4782312" cy="978408"/>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Rounding a negative number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For a negative value x, use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(x - 0.5)</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round to the nearest integer.</a:t>
            </a:r>
            <a:endParaRPr lang="en-US" sz="1800" dirty="0"/>
          </a:p>
        </p:txBody>
      </p:sp>
      <p:sp>
        <p:nvSpPr>
          <p:cNvPr id="11" name="Shape 6"/>
          <p:cNvSpPr/>
          <p:nvPr/>
        </p:nvSpPr>
        <p:spPr>
          <a:xfrm>
            <a:off x="548640" y="2788920"/>
            <a:ext cx="6035040" cy="1783080"/>
          </a:xfrm>
          <a:prstGeom prst="roundRect">
            <a:avLst>
              <a:gd name="adj" fmla="val 6154"/>
            </a:avLst>
          </a:prstGeom>
          <a:solidFill>
            <a:srgbClr val="EEF3F1"/>
          </a:solidFill>
          <a:ln w="12700">
            <a:solidFill>
              <a:srgbClr val="E6E1D6"/>
            </a:solidFill>
            <a:prstDash val="solid"/>
          </a:ln>
        </p:spPr>
      </p:sp>
      <p:sp>
        <p:nvSpPr>
          <p:cNvPr id="12" name="Text 7"/>
          <p:cNvSpPr/>
          <p:nvPr/>
        </p:nvSpPr>
        <p:spPr>
          <a:xfrm>
            <a:off x="822960" y="297180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TEMPERATURE DROP</a:t>
            </a:r>
            <a:endParaRPr lang="en-US" sz="1050" dirty="0"/>
          </a:p>
        </p:txBody>
      </p:sp>
      <p:sp>
        <p:nvSpPr>
          <p:cNvPr id="13" name="Text 8"/>
          <p:cNvSpPr/>
          <p:nvPr/>
        </p:nvSpPr>
        <p:spPr>
          <a:xfrm>
            <a:off x="822960" y="3291840"/>
            <a:ext cx="5486400" cy="10972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drop = -6.7;</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System.out.println((int) (drop + 0.5));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System.out.println((int) (drop - 0.5));</a:t>
            </a:r>
            <a:endParaRPr lang="en-US" sz="1700" dirty="0"/>
          </a:p>
        </p:txBody>
      </p:sp>
      <p:sp>
        <p:nvSpPr>
          <p:cNvPr id="14" name="Shape 9"/>
          <p:cNvSpPr/>
          <p:nvPr/>
        </p:nvSpPr>
        <p:spPr>
          <a:xfrm>
            <a:off x="548640" y="4709160"/>
            <a:ext cx="6035040" cy="1234440"/>
          </a:xfrm>
          <a:prstGeom prst="roundRect">
            <a:avLst>
              <a:gd name="adj" fmla="val 8889"/>
            </a:avLst>
          </a:prstGeom>
          <a:solidFill>
            <a:srgbClr val="1F2B28"/>
          </a:solidFill>
          <a:ln w="12700">
            <a:solidFill>
              <a:srgbClr val="1F2B28"/>
            </a:solidFill>
            <a:prstDash val="solid"/>
          </a:ln>
        </p:spPr>
      </p:sp>
      <p:sp>
        <p:nvSpPr>
          <p:cNvPr id="15" name="Text 10"/>
          <p:cNvSpPr/>
          <p:nvPr/>
        </p:nvSpPr>
        <p:spPr>
          <a:xfrm>
            <a:off x="822960" y="48463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120640"/>
            <a:ext cx="548640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a:t>
            </a:r>
            <a:endParaRPr lang="en-US" sz="2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858000" y="2788920"/>
          <a:ext cx="4782312" cy="914400"/>
        </p:xfrm>
        <a:graphic>
          <a:graphicData uri="http://schemas.openxmlformats.org/drawingml/2006/table">
            <a:tbl>
              <a:tblPr/>
              <a:tblGrid>
                <a:gridCol w="1828800"/>
                <a:gridCol w="1463040"/>
                <a:gridCol w="1490472"/>
              </a:tblGrid>
              <a:tr h="6858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Expression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Before cast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Result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858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drop + 0.5</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-6.2</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-6 (wrong)</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858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drop - 0.5</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-7.2</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-7 (right)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8" name="Text 12"/>
          <p:cNvSpPr/>
          <p:nvPr/>
        </p:nvSpPr>
        <p:spPr>
          <a:xfrm>
            <a:off x="6858000" y="5029200"/>
            <a:ext cx="4782312" cy="7315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-6.7 is closer to -7 on a number line.</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Keep the parentheses around the sum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cast applies to the value right after it. Without parentheses, Java casts x and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then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adds 0.5.</a:t>
            </a:r>
            <a:endParaRPr lang="en-US" sz="1800" dirty="0"/>
          </a:p>
        </p:txBody>
      </p:sp>
      <p:sp>
        <p:nvSpPr>
          <p:cNvPr id="11" name="Shape 6"/>
          <p:cNvSpPr/>
          <p:nvPr/>
        </p:nvSpPr>
        <p:spPr>
          <a:xfrm>
            <a:off x="548640" y="2788920"/>
            <a:ext cx="5486400" cy="1463040"/>
          </a:xfrm>
          <a:prstGeom prst="roundRect">
            <a:avLst>
              <a:gd name="adj" fmla="val 7500"/>
            </a:avLst>
          </a:prstGeom>
          <a:solidFill>
            <a:srgbClr val="EEF3F1"/>
          </a:solidFill>
          <a:ln w="12700">
            <a:solidFill>
              <a:srgbClr val="E6E1D6"/>
            </a:solidFill>
            <a:prstDash val="solid"/>
          </a:ln>
        </p:spPr>
      </p:sp>
      <p:sp>
        <p:nvSpPr>
          <p:cNvPr id="12" name="Text 7"/>
          <p:cNvSpPr/>
          <p:nvPr/>
        </p:nvSpPr>
        <p:spPr>
          <a:xfrm>
            <a:off x="822960" y="297180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4937760" cy="7772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x = 8.6;</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r = (int) x + 0.5;</a:t>
            </a:r>
            <a:endParaRPr lang="en-US" sz="1700" dirty="0"/>
          </a:p>
        </p:txBody>
      </p:sp>
      <p:sp>
        <p:nvSpPr>
          <p:cNvPr id="14" name="Shape 9"/>
          <p:cNvSpPr/>
          <p:nvPr/>
        </p:nvSpPr>
        <p:spPr>
          <a:xfrm>
            <a:off x="548640" y="4434840"/>
            <a:ext cx="5486400" cy="1508760"/>
          </a:xfrm>
          <a:prstGeom prst="roundRect">
            <a:avLst>
              <a:gd name="adj" fmla="val 7273"/>
            </a:avLst>
          </a:prstGeom>
          <a:solidFill>
            <a:srgbClr val="1F2B28"/>
          </a:solidFill>
          <a:ln w="12700">
            <a:solidFill>
              <a:srgbClr val="1F2B28"/>
            </a:solidFill>
            <a:prstDash val="solid"/>
          </a:ln>
        </p:spPr>
      </p:sp>
      <p:sp>
        <p:nvSpPr>
          <p:cNvPr id="15" name="Text 10"/>
          <p:cNvSpPr/>
          <p:nvPr/>
        </p:nvSpPr>
        <p:spPr>
          <a:xfrm>
            <a:off x="822960" y="457200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822960" y="4846320"/>
            <a:ext cx="4937760" cy="100584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incompatible types: possible lossy conversion from double to int</a:t>
            </a:r>
            <a:endParaRPr lang="en-US" sz="1500" dirty="0"/>
          </a:p>
        </p:txBody>
      </p:sp>
      <p:sp>
        <p:nvSpPr>
          <p:cNvPr id="17" name="Shape 12"/>
          <p:cNvSpPr/>
          <p:nvPr/>
        </p:nvSpPr>
        <p:spPr>
          <a:xfrm>
            <a:off x="6263640" y="2788920"/>
            <a:ext cx="5376672" cy="1828800"/>
          </a:xfrm>
          <a:prstGeom prst="roundRect">
            <a:avLst>
              <a:gd name="adj" fmla="val 6000"/>
            </a:avLst>
          </a:prstGeom>
          <a:solidFill>
            <a:srgbClr val="EEF3F1"/>
          </a:solidFill>
          <a:ln w="12700">
            <a:solidFill>
              <a:srgbClr val="E6E1D6"/>
            </a:solidFill>
            <a:prstDash val="solid"/>
          </a:ln>
        </p:spPr>
      </p:sp>
      <p:sp>
        <p:nvSpPr>
          <p:cNvPr id="18" name="Text 13"/>
          <p:cNvSpPr/>
          <p:nvPr/>
        </p:nvSpPr>
        <p:spPr>
          <a:xfrm>
            <a:off x="6537960" y="2971800"/>
            <a:ext cx="48280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FIXED</a:t>
            </a:r>
            <a:endParaRPr lang="en-US" sz="1050" dirty="0"/>
          </a:p>
        </p:txBody>
      </p:sp>
      <p:sp>
        <p:nvSpPr>
          <p:cNvPr id="19" name="Text 14"/>
          <p:cNvSpPr/>
          <p:nvPr/>
        </p:nvSpPr>
        <p:spPr>
          <a:xfrm>
            <a:off x="6537960" y="3291840"/>
            <a:ext cx="4828032" cy="11430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x = 8.6;</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r = (int) (x + 0.5);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System.out.println(r);</a:t>
            </a:r>
            <a:endParaRPr lang="en-US" sz="1700" dirty="0"/>
          </a:p>
        </p:txBody>
      </p:sp>
      <p:sp>
        <p:nvSpPr>
          <p:cNvPr id="20" name="Shape 15"/>
          <p:cNvSpPr/>
          <p:nvPr/>
        </p:nvSpPr>
        <p:spPr>
          <a:xfrm>
            <a:off x="6263640" y="4800600"/>
            <a:ext cx="5376672" cy="868680"/>
          </a:xfrm>
          <a:prstGeom prst="roundRect">
            <a:avLst>
              <a:gd name="adj" fmla="val 12632"/>
            </a:avLst>
          </a:prstGeom>
          <a:solidFill>
            <a:srgbClr val="1F2B28"/>
          </a:solidFill>
          <a:ln w="12700">
            <a:solidFill>
              <a:srgbClr val="1F2B28"/>
            </a:solidFill>
            <a:prstDash val="solid"/>
          </a:ln>
        </p:spPr>
      </p:sp>
      <p:sp>
        <p:nvSpPr>
          <p:cNvPr id="21" name="Text 16"/>
          <p:cNvSpPr/>
          <p:nvPr/>
        </p:nvSpPr>
        <p:spPr>
          <a:xfrm>
            <a:off x="6537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537960" y="5212080"/>
            <a:ext cx="482803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Round these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Pick + 0.5 or - 0.5 for each value, then write the rounded int.</a:t>
            </a:r>
            <a:endParaRPr lang="en-US" sz="22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868680" y="2971800"/>
          <a:ext cx="10469880" cy="914400"/>
        </p:xfrm>
        <a:graphic>
          <a:graphicData uri="http://schemas.openxmlformats.org/drawingml/2006/table">
            <a:tbl>
              <a:tblPr/>
              <a:tblGrid>
                <a:gridCol w="2011680"/>
                <a:gridCol w="5715000"/>
                <a:gridCol w="2743200"/>
              </a:tblGrid>
              <a:tr h="54864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x</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Expression to use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Rounded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12.5</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0.49</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-2.5</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-0.6</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range of int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int lives between two limits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int is stored in a finite amount of memory (4 bytes), so it must be in the range from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Integer.MIN_VALUE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Integer.MAX_VALUE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inclusive.</a:t>
            </a:r>
            <a:endParaRPr lang="en-US" sz="1800" dirty="0"/>
          </a:p>
        </p:txBody>
      </p:sp>
      <p:sp>
        <p:nvSpPr>
          <p:cNvPr id="11" name="Shape 6"/>
          <p:cNvSpPr/>
          <p:nvPr/>
        </p:nvSpPr>
        <p:spPr>
          <a:xfrm>
            <a:off x="548640" y="2834640"/>
            <a:ext cx="6675120" cy="1371600"/>
          </a:xfrm>
          <a:prstGeom prst="roundRect">
            <a:avLst>
              <a:gd name="adj" fmla="val 8000"/>
            </a:avLst>
          </a:prstGeom>
          <a:solidFill>
            <a:srgbClr val="EEF3F1"/>
          </a:solidFill>
          <a:ln w="12700">
            <a:solidFill>
              <a:srgbClr val="E6E1D6"/>
            </a:solidFill>
            <a:prstDash val="solid"/>
          </a:ln>
        </p:spPr>
      </p:sp>
      <p:sp>
        <p:nvSpPr>
          <p:cNvPr id="12" name="Text 7"/>
          <p:cNvSpPr/>
          <p:nvPr/>
        </p:nvSpPr>
        <p:spPr>
          <a:xfrm>
            <a:off x="822960" y="3017520"/>
            <a:ext cx="6126480" cy="10058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System.out.println(Integer.MAX_VALUE);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System.out.println(Integer.MIN_VALUE);</a:t>
            </a:r>
            <a:endParaRPr lang="en-US" sz="1700" dirty="0"/>
          </a:p>
        </p:txBody>
      </p:sp>
      <p:sp>
        <p:nvSpPr>
          <p:cNvPr id="13" name="Shape 8"/>
          <p:cNvSpPr/>
          <p:nvPr/>
        </p:nvSpPr>
        <p:spPr>
          <a:xfrm>
            <a:off x="548640" y="4389120"/>
            <a:ext cx="6675120" cy="1234440"/>
          </a:xfrm>
          <a:prstGeom prst="roundRect">
            <a:avLst>
              <a:gd name="adj" fmla="val 8889"/>
            </a:avLst>
          </a:prstGeom>
          <a:solidFill>
            <a:srgbClr val="1F2B28"/>
          </a:solidFill>
          <a:ln w="12700">
            <a:solidFill>
              <a:srgbClr val="1F2B28"/>
            </a:solidFill>
            <a:prstDash val="solid"/>
          </a:ln>
        </p:spPr>
      </p:sp>
      <p:sp>
        <p:nvSpPr>
          <p:cNvPr id="14" name="Text 9"/>
          <p:cNvSpPr/>
          <p:nvPr/>
        </p:nvSpPr>
        <p:spPr>
          <a:xfrm>
            <a:off x="822960" y="45262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822960" y="4800600"/>
            <a:ext cx="612648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2147483647</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-2147483648</a:t>
            </a:r>
            <a:endParaRPr lang="en-US" sz="2000" dirty="0"/>
          </a:p>
        </p:txBody>
      </p:sp>
      <p:sp>
        <p:nvSpPr>
          <p:cNvPr id="16" name="Shape 11"/>
          <p:cNvSpPr/>
          <p:nvPr/>
        </p:nvSpPr>
        <p:spPr>
          <a:xfrm>
            <a:off x="7498080" y="2834640"/>
            <a:ext cx="4142232" cy="2788920"/>
          </a:xfrm>
          <a:prstGeom prst="roundRect">
            <a:avLst>
              <a:gd name="adj" fmla="val 6557"/>
            </a:avLst>
          </a:prstGeom>
          <a:solidFill>
            <a:srgbClr val="FFFFFF"/>
          </a:solidFill>
          <a:ln w="12700">
            <a:solidFill>
              <a:srgbClr val="E6E1D6"/>
            </a:solidFill>
            <a:prstDash val="solid"/>
          </a:ln>
        </p:spPr>
      </p:sp>
      <p:sp>
        <p:nvSpPr>
          <p:cNvPr id="17" name="Text 12"/>
          <p:cNvSpPr/>
          <p:nvPr/>
        </p:nvSpPr>
        <p:spPr>
          <a:xfrm>
            <a:off x="7772400" y="306324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ABOUT</a:t>
            </a:r>
            <a:endParaRPr lang="en-US" sz="1050" dirty="0"/>
          </a:p>
        </p:txBody>
      </p:sp>
      <p:sp>
        <p:nvSpPr>
          <p:cNvPr id="18" name="Text 13"/>
          <p:cNvSpPr/>
          <p:nvPr/>
        </p:nvSpPr>
        <p:spPr>
          <a:xfrm>
            <a:off x="7772400" y="3429000"/>
            <a:ext cx="3657600" cy="21031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2.1 billion at the top,</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-2.1 billion at the bottom.</a:t>
            </a:r>
            <a:endParaRPr lang="en-US" sz="1800" dirty="0"/>
          </a:p>
          <a:p>
            <a:pPr indent="0" marL="0">
              <a:buNone/>
            </a:pP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10-digit phone number like 5551234567 is too big to be an int.</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Seventy years, in seconds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If an expression would give an int outside the range,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integer overflow</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occurs. The result is an int in the range, but not the value you expected.</a:t>
            </a:r>
            <a:endParaRPr lang="en-US" sz="1800" dirty="0"/>
          </a:p>
        </p:txBody>
      </p:sp>
      <p:sp>
        <p:nvSpPr>
          <p:cNvPr id="11" name="Shape 6"/>
          <p:cNvSpPr/>
          <p:nvPr/>
        </p:nvSpPr>
        <p:spPr>
          <a:xfrm>
            <a:off x="548640" y="2788920"/>
            <a:ext cx="6675120" cy="1371600"/>
          </a:xfrm>
          <a:prstGeom prst="roundRect">
            <a:avLst>
              <a:gd name="adj" fmla="val 8000"/>
            </a:avLst>
          </a:prstGeom>
          <a:solidFill>
            <a:srgbClr val="EEF3F1"/>
          </a:solidFill>
          <a:ln w="12700">
            <a:solidFill>
              <a:srgbClr val="E6E1D6"/>
            </a:solidFill>
            <a:prstDash val="solid"/>
          </a:ln>
        </p:spPr>
      </p:sp>
      <p:sp>
        <p:nvSpPr>
          <p:cNvPr id="12" name="Text 7"/>
          <p:cNvSpPr/>
          <p:nvPr/>
        </p:nvSpPr>
        <p:spPr>
          <a:xfrm>
            <a:off x="822960" y="2971800"/>
            <a:ext cx="6126480" cy="10058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seconds = 70 * 365 * 24 * 60 * 60;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System.out.println(seconds);</a:t>
            </a:r>
            <a:endParaRPr lang="en-US" sz="1700" dirty="0"/>
          </a:p>
        </p:txBody>
      </p:sp>
      <p:sp>
        <p:nvSpPr>
          <p:cNvPr id="13" name="Shape 8"/>
          <p:cNvSpPr/>
          <p:nvPr/>
        </p:nvSpPr>
        <p:spPr>
          <a:xfrm>
            <a:off x="548640" y="4343400"/>
            <a:ext cx="6675120" cy="868680"/>
          </a:xfrm>
          <a:prstGeom prst="roundRect">
            <a:avLst>
              <a:gd name="adj" fmla="val 12632"/>
            </a:avLst>
          </a:prstGeom>
          <a:solidFill>
            <a:srgbClr val="1F2B28"/>
          </a:solidFill>
          <a:ln w="12700">
            <a:solidFill>
              <a:srgbClr val="1F2B28"/>
            </a:solidFill>
            <a:prstDash val="solid"/>
          </a:ln>
        </p:spPr>
      </p:sp>
      <p:sp>
        <p:nvSpPr>
          <p:cNvPr id="14" name="Text 9"/>
          <p:cNvSpPr/>
          <p:nvPr/>
        </p:nvSpPr>
        <p:spPr>
          <a:xfrm>
            <a:off x="822960" y="44805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822960" y="4754880"/>
            <a:ext cx="612648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-2087447296</a:t>
            </a:r>
            <a:endParaRPr lang="en-US" sz="2000" dirty="0"/>
          </a:p>
        </p:txBody>
      </p:sp>
      <p:sp>
        <p:nvSpPr>
          <p:cNvPr id="16" name="Text 11"/>
          <p:cNvSpPr/>
          <p:nvPr/>
        </p:nvSpPr>
        <p:spPr>
          <a:xfrm>
            <a:off x="548640" y="5349240"/>
            <a:ext cx="6675120" cy="7315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negative number of seconds? The true answer, 2,207,520,000, does not fit.</a:t>
            </a:r>
            <a:endParaRPr lang="en-US" sz="1700" dirty="0"/>
          </a:p>
        </p:txBody>
      </p:sp>
      <p:sp>
        <p:nvSpPr>
          <p:cNvPr id="17" name="Shape 12"/>
          <p:cNvSpPr/>
          <p:nvPr/>
        </p:nvSpPr>
        <p:spPr>
          <a:xfrm>
            <a:off x="7498080" y="2788920"/>
            <a:ext cx="4142232" cy="3291840"/>
          </a:xfrm>
          <a:prstGeom prst="roundRect">
            <a:avLst>
              <a:gd name="adj" fmla="val 5556"/>
            </a:avLst>
          </a:prstGeom>
          <a:solidFill>
            <a:srgbClr val="FFF1DD"/>
          </a:solidFill>
          <a:ln w="12700">
            <a:solidFill>
              <a:srgbClr val="FFF1DD"/>
            </a:solidFill>
            <a:prstDash val="solid"/>
          </a:ln>
        </p:spPr>
      </p:sp>
      <p:sp>
        <p:nvSpPr>
          <p:cNvPr id="18" name="Text 13"/>
          <p:cNvSpPr/>
          <p:nvPr/>
        </p:nvSpPr>
        <p:spPr>
          <a:xfrm>
            <a:off x="7772400" y="301752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LIKE AN ODOMETER</a:t>
            </a:r>
            <a:endParaRPr lang="en-US" sz="1050" dirty="0"/>
          </a:p>
        </p:txBody>
      </p:sp>
      <p:sp>
        <p:nvSpPr>
          <p:cNvPr id="19" name="Text 14"/>
          <p:cNvSpPr/>
          <p:nvPr/>
        </p:nvSpPr>
        <p:spPr>
          <a:xfrm>
            <a:off x="7772400" y="3383280"/>
            <a:ext cx="3657600" cy="25603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Past the top, an int wraps around to the bottom of the range. No error, no crash: the program keeps running with a wrong value.</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Overflow is silent, in both directions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Overflow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not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 error or an exception. Java quietly hands you a wrong int, so it is up to you to keep values in range.</a:t>
            </a:r>
            <a:endParaRPr lang="en-US" sz="1800" dirty="0"/>
          </a:p>
        </p:txBody>
      </p:sp>
      <p:sp>
        <p:nvSpPr>
          <p:cNvPr id="11" name="Shape 6"/>
          <p:cNvSpPr/>
          <p:nvPr/>
        </p:nvSpPr>
        <p:spPr>
          <a:xfrm>
            <a:off x="548640" y="2788920"/>
            <a:ext cx="6035040" cy="1783080"/>
          </a:xfrm>
          <a:prstGeom prst="roundRect">
            <a:avLst>
              <a:gd name="adj" fmla="val 6154"/>
            </a:avLst>
          </a:prstGeom>
          <a:solidFill>
            <a:srgbClr val="EEF3F1"/>
          </a:solidFill>
          <a:ln w="12700">
            <a:solidFill>
              <a:srgbClr val="E6E1D6"/>
            </a:solidFill>
            <a:prstDash val="solid"/>
          </a:ln>
        </p:spPr>
      </p:sp>
      <p:sp>
        <p:nvSpPr>
          <p:cNvPr id="12" name="Text 7"/>
          <p:cNvSpPr/>
          <p:nvPr/>
        </p:nvSpPr>
        <p:spPr>
          <a:xfrm>
            <a:off x="822960" y="297180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ONE BELOW THE BOTTOM</a:t>
            </a:r>
            <a:endParaRPr lang="en-US" sz="1050" dirty="0"/>
          </a:p>
        </p:txBody>
      </p:sp>
      <p:sp>
        <p:nvSpPr>
          <p:cNvPr id="13" name="Text 8"/>
          <p:cNvSpPr/>
          <p:nvPr/>
        </p:nvSpPr>
        <p:spPr>
          <a:xfrm>
            <a:off x="822960" y="3291840"/>
            <a:ext cx="5486400" cy="10972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low = Integer.MIN_VALUE;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below = low - 1;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System.out.println(below);</a:t>
            </a:r>
            <a:endParaRPr lang="en-US" sz="1700" dirty="0"/>
          </a:p>
        </p:txBody>
      </p:sp>
      <p:sp>
        <p:nvSpPr>
          <p:cNvPr id="14" name="Shape 9"/>
          <p:cNvSpPr/>
          <p:nvPr/>
        </p:nvSpPr>
        <p:spPr>
          <a:xfrm>
            <a:off x="548640" y="4754880"/>
            <a:ext cx="6035040"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822960" y="48920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166360"/>
            <a:ext cx="548640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2147483647</a:t>
            </a:r>
            <a:endParaRPr lang="en-US" sz="2000" dirty="0"/>
          </a:p>
        </p:txBody>
      </p:sp>
      <p:sp>
        <p:nvSpPr>
          <p:cNvPr id="17" name="Shape 12"/>
          <p:cNvSpPr/>
          <p:nvPr/>
        </p:nvSpPr>
        <p:spPr>
          <a:xfrm>
            <a:off x="6858000" y="2788920"/>
            <a:ext cx="4782312" cy="1097280"/>
          </a:xfrm>
          <a:prstGeom prst="roundRect">
            <a:avLst>
              <a:gd name="adj" fmla="val 10000"/>
            </a:avLst>
          </a:prstGeom>
          <a:solidFill>
            <a:srgbClr val="EEF3F1"/>
          </a:solidFill>
          <a:ln w="12700">
            <a:solidFill>
              <a:srgbClr val="E6E1D6"/>
            </a:solidFill>
            <a:prstDash val="solid"/>
          </a:ln>
        </p:spPr>
      </p:sp>
      <p:sp>
        <p:nvSpPr>
          <p:cNvPr id="18" name="Text 13"/>
          <p:cNvSpPr/>
          <p:nvPr/>
        </p:nvSpPr>
        <p:spPr>
          <a:xfrm>
            <a:off x="7132320" y="2971800"/>
            <a:ext cx="423367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LITERAL TOO BIG</a:t>
            </a:r>
            <a:endParaRPr lang="en-US" sz="1050" dirty="0"/>
          </a:p>
        </p:txBody>
      </p:sp>
      <p:sp>
        <p:nvSpPr>
          <p:cNvPr id="19" name="Text 14"/>
          <p:cNvSpPr/>
          <p:nvPr/>
        </p:nvSpPr>
        <p:spPr>
          <a:xfrm>
            <a:off x="7132320" y="3291840"/>
            <a:ext cx="4233672" cy="4114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phone = 5551234567;</a:t>
            </a:r>
            <a:endParaRPr lang="en-US" sz="1700" dirty="0"/>
          </a:p>
        </p:txBody>
      </p:sp>
      <p:sp>
        <p:nvSpPr>
          <p:cNvPr id="20" name="Shape 15"/>
          <p:cNvSpPr/>
          <p:nvPr/>
        </p:nvSpPr>
        <p:spPr>
          <a:xfrm>
            <a:off x="6858000" y="4023360"/>
            <a:ext cx="4782312" cy="1005840"/>
          </a:xfrm>
          <a:prstGeom prst="roundRect">
            <a:avLst>
              <a:gd name="adj" fmla="val 10909"/>
            </a:avLst>
          </a:prstGeom>
          <a:solidFill>
            <a:srgbClr val="1F2B28"/>
          </a:solidFill>
          <a:ln w="12700">
            <a:solidFill>
              <a:srgbClr val="1F2B28"/>
            </a:solidFill>
            <a:prstDash val="solid"/>
          </a:ln>
        </p:spPr>
      </p:sp>
      <p:sp>
        <p:nvSpPr>
          <p:cNvPr id="21" name="Text 16"/>
          <p:cNvSpPr/>
          <p:nvPr/>
        </p:nvSpPr>
        <p:spPr>
          <a:xfrm>
            <a:off x="7132320" y="416052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22" name="Text 17"/>
          <p:cNvSpPr/>
          <p:nvPr/>
        </p:nvSpPr>
        <p:spPr>
          <a:xfrm>
            <a:off x="7132320" y="4434840"/>
            <a:ext cx="4233672" cy="50292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integer number too large</a:t>
            </a:r>
            <a:endParaRPr lang="en-US" sz="1600" dirty="0"/>
          </a:p>
        </p:txBody>
      </p:sp>
      <p:sp>
        <p:nvSpPr>
          <p:cNvPr id="23" name="Text 18"/>
          <p:cNvSpPr/>
          <p:nvPr/>
        </p:nvSpPr>
        <p:spPr>
          <a:xfrm>
            <a:off x="6858000" y="5166360"/>
            <a:ext cx="4782312" cy="82296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compiler can see a literal. It cannot see what a calculation will give.</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Round-off error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double keeps only so many digits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If a result is more precise than a double can store,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round-off error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occurs: the result is rounded. To avoid it, use int values.</a:t>
            </a:r>
            <a:endParaRPr lang="en-US" sz="1800" dirty="0"/>
          </a:p>
        </p:txBody>
      </p:sp>
      <p:sp>
        <p:nvSpPr>
          <p:cNvPr id="11" name="Shape 6"/>
          <p:cNvSpPr/>
          <p:nvPr/>
        </p:nvSpPr>
        <p:spPr>
          <a:xfrm>
            <a:off x="548640" y="2834640"/>
            <a:ext cx="5486400" cy="1097280"/>
          </a:xfrm>
          <a:prstGeom prst="roundRect">
            <a:avLst>
              <a:gd name="adj" fmla="val 10000"/>
            </a:avLst>
          </a:prstGeom>
          <a:solidFill>
            <a:srgbClr val="EEF3F1"/>
          </a:solidFill>
          <a:ln w="12700">
            <a:solidFill>
              <a:srgbClr val="E6E1D6"/>
            </a:solidFill>
            <a:prstDash val="solid"/>
          </a:ln>
        </p:spPr>
      </p:sp>
      <p:sp>
        <p:nvSpPr>
          <p:cNvPr id="12" name="Text 7"/>
          <p:cNvSpPr/>
          <p:nvPr/>
        </p:nvSpPr>
        <p:spPr>
          <a:xfrm>
            <a:off x="822960" y="301752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DOLLARS AS DOUBLE</a:t>
            </a:r>
            <a:endParaRPr lang="en-US" sz="1050" dirty="0"/>
          </a:p>
        </p:txBody>
      </p:sp>
      <p:sp>
        <p:nvSpPr>
          <p:cNvPr id="13" name="Text 8"/>
          <p:cNvSpPr/>
          <p:nvPr/>
        </p:nvSpPr>
        <p:spPr>
          <a:xfrm>
            <a:off x="822960" y="3337560"/>
            <a:ext cx="4937760" cy="4114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System.out.println(1.1 + 2.2);</a:t>
            </a:r>
            <a:endParaRPr lang="en-US" sz="1700" dirty="0"/>
          </a:p>
        </p:txBody>
      </p:sp>
      <p:sp>
        <p:nvSpPr>
          <p:cNvPr id="14" name="Shape 9"/>
          <p:cNvSpPr/>
          <p:nvPr/>
        </p:nvSpPr>
        <p:spPr>
          <a:xfrm>
            <a:off x="548640" y="4069080"/>
            <a:ext cx="5486400"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822960" y="4206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4480560"/>
            <a:ext cx="493776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3.3000000000000003</a:t>
            </a:r>
            <a:endParaRPr lang="en-US" sz="2000" dirty="0"/>
          </a:p>
        </p:txBody>
      </p:sp>
      <p:sp>
        <p:nvSpPr>
          <p:cNvPr id="17" name="Shape 12"/>
          <p:cNvSpPr/>
          <p:nvPr/>
        </p:nvSpPr>
        <p:spPr>
          <a:xfrm>
            <a:off x="6263640" y="2834640"/>
            <a:ext cx="5376672" cy="1371600"/>
          </a:xfrm>
          <a:prstGeom prst="roundRect">
            <a:avLst>
              <a:gd name="adj" fmla="val 8000"/>
            </a:avLst>
          </a:prstGeom>
          <a:solidFill>
            <a:srgbClr val="EEF3F1"/>
          </a:solidFill>
          <a:ln w="12700">
            <a:solidFill>
              <a:srgbClr val="E6E1D6"/>
            </a:solidFill>
            <a:prstDash val="solid"/>
          </a:ln>
        </p:spPr>
      </p:sp>
      <p:sp>
        <p:nvSpPr>
          <p:cNvPr id="18" name="Text 13"/>
          <p:cNvSpPr/>
          <p:nvPr/>
        </p:nvSpPr>
        <p:spPr>
          <a:xfrm>
            <a:off x="6537960" y="3017520"/>
            <a:ext cx="48280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CENTS AS INT</a:t>
            </a:r>
            <a:endParaRPr lang="en-US" sz="1050" dirty="0"/>
          </a:p>
        </p:txBody>
      </p:sp>
      <p:sp>
        <p:nvSpPr>
          <p:cNvPr id="19" name="Text 14"/>
          <p:cNvSpPr/>
          <p:nvPr/>
        </p:nvSpPr>
        <p:spPr>
          <a:xfrm>
            <a:off x="6537960" y="3337560"/>
            <a:ext cx="4828032" cy="6858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cents = 110 + 220;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System.out.println(cents);</a:t>
            </a:r>
            <a:endParaRPr lang="en-US" sz="1700" dirty="0"/>
          </a:p>
        </p:txBody>
      </p:sp>
      <p:sp>
        <p:nvSpPr>
          <p:cNvPr id="20" name="Shape 15"/>
          <p:cNvSpPr/>
          <p:nvPr/>
        </p:nvSpPr>
        <p:spPr>
          <a:xfrm>
            <a:off x="6263640" y="4343400"/>
            <a:ext cx="5376672" cy="868680"/>
          </a:xfrm>
          <a:prstGeom prst="roundRect">
            <a:avLst>
              <a:gd name="adj" fmla="val 12632"/>
            </a:avLst>
          </a:prstGeom>
          <a:solidFill>
            <a:srgbClr val="1F2B28"/>
          </a:solidFill>
          <a:ln w="12700">
            <a:solidFill>
              <a:srgbClr val="1F2B28"/>
            </a:solidFill>
            <a:prstDash val="solid"/>
          </a:ln>
        </p:spPr>
      </p:sp>
      <p:sp>
        <p:nvSpPr>
          <p:cNvPr id="21" name="Text 16"/>
          <p:cNvSpPr/>
          <p:nvPr/>
        </p:nvSpPr>
        <p:spPr>
          <a:xfrm>
            <a:off x="6537960" y="44805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537960" y="4754880"/>
            <a:ext cx="482803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330</a:t>
            </a:r>
            <a:endParaRPr lang="en-US" sz="2000" dirty="0"/>
          </a:p>
        </p:txBody>
      </p:sp>
      <p:sp>
        <p:nvSpPr>
          <p:cNvPr id="23" name="Shape 18"/>
          <p:cNvSpPr/>
          <p:nvPr/>
        </p:nvSpPr>
        <p:spPr>
          <a:xfrm>
            <a:off x="548640" y="5257800"/>
            <a:ext cx="11094415" cy="777240"/>
          </a:xfrm>
          <a:prstGeom prst="roundRect">
            <a:avLst>
              <a:gd name="adj" fmla="val 17647"/>
            </a:avLst>
          </a:prstGeom>
          <a:solidFill>
            <a:srgbClr val="DDF5EE"/>
          </a:solidFill>
          <a:ln w="12700">
            <a:solidFill>
              <a:srgbClr val="DDF5EE"/>
            </a:solidFill>
            <a:prstDash val="solid"/>
          </a:ln>
        </p:spPr>
      </p:sp>
      <p:sp>
        <p:nvSpPr>
          <p:cNvPr id="24" name="Text 19"/>
          <p:cNvSpPr/>
          <p:nvPr/>
        </p:nvSpPr>
        <p:spPr>
          <a:xfrm>
            <a:off x="868680" y="5257800"/>
            <a:ext cx="10454335" cy="7772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That is why programs that handle money often count in cents.</a:t>
            </a:r>
            <a:endParaRPr lang="en-US" sz="1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int or double?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type fits each value best? Be ready to say why.</a:t>
            </a:r>
            <a:endParaRPr lang="en-US" sz="2200" dirty="0"/>
          </a:p>
        </p:txBody>
      </p:sp>
      <p:sp>
        <p:nvSpPr>
          <p:cNvPr id="12" name="Shape 8"/>
          <p:cNvSpPr/>
          <p:nvPr/>
        </p:nvSpPr>
        <p:spPr>
          <a:xfrm>
            <a:off x="868680" y="2971800"/>
            <a:ext cx="5120640" cy="1234440"/>
          </a:xfrm>
          <a:prstGeom prst="roundRect">
            <a:avLst>
              <a:gd name="adj" fmla="val 8889"/>
            </a:avLst>
          </a:prstGeom>
          <a:solidFill>
            <a:srgbClr val="FFFFFF"/>
          </a:solidFill>
          <a:ln w="12700">
            <a:solidFill>
              <a:srgbClr val="FFFFFF"/>
            </a:solidFill>
            <a:prstDash val="solid"/>
          </a:ln>
        </p:spPr>
      </p:sp>
      <p:sp>
        <p:nvSpPr>
          <p:cNvPr id="13" name="Text 9"/>
          <p:cNvSpPr/>
          <p:nvPr/>
        </p:nvSpPr>
        <p:spPr>
          <a:xfrm>
            <a:off x="1097280" y="2971800"/>
            <a:ext cx="365760" cy="1234440"/>
          </a:xfrm>
          <a:prstGeom prst="rect">
            <a:avLst/>
          </a:prstGeom>
          <a:noFill/>
          <a:ln/>
        </p:spPr>
        <p:txBody>
          <a:bodyPr wrap="square" lIns="0" tIns="0" rIns="0" bIns="0" rtlCol="0" anchor="ctr"/>
          <a:lstStyle/>
          <a:p>
            <a:pPr indent="0" marL="0">
              <a:buNone/>
            </a:pPr>
            <a:r>
              <a:rPr lang="en-US" sz="20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1</a:t>
            </a:r>
            <a:endParaRPr lang="en-US" sz="2000" dirty="0"/>
          </a:p>
        </p:txBody>
      </p:sp>
      <p:sp>
        <p:nvSpPr>
          <p:cNvPr id="14" name="Text 10"/>
          <p:cNvSpPr/>
          <p:nvPr/>
        </p:nvSpPr>
        <p:spPr>
          <a:xfrm>
            <a:off x="1554480" y="2971800"/>
            <a:ext cx="4297680" cy="12344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Laps around a track</a:t>
            </a:r>
            <a:endParaRPr lang="en-US" sz="2000" dirty="0"/>
          </a:p>
        </p:txBody>
      </p:sp>
      <p:sp>
        <p:nvSpPr>
          <p:cNvPr id="15" name="Shape 11"/>
          <p:cNvSpPr/>
          <p:nvPr/>
        </p:nvSpPr>
        <p:spPr>
          <a:xfrm>
            <a:off x="6217920" y="2971800"/>
            <a:ext cx="5120640" cy="1234440"/>
          </a:xfrm>
          <a:prstGeom prst="roundRect">
            <a:avLst>
              <a:gd name="adj" fmla="val 8889"/>
            </a:avLst>
          </a:prstGeom>
          <a:solidFill>
            <a:srgbClr val="FFFFFF"/>
          </a:solidFill>
          <a:ln w="12700">
            <a:solidFill>
              <a:srgbClr val="FFFFFF"/>
            </a:solidFill>
            <a:prstDash val="solid"/>
          </a:ln>
        </p:spPr>
      </p:sp>
      <p:sp>
        <p:nvSpPr>
          <p:cNvPr id="16" name="Text 12"/>
          <p:cNvSpPr/>
          <p:nvPr/>
        </p:nvSpPr>
        <p:spPr>
          <a:xfrm>
            <a:off x="6446520" y="2971800"/>
            <a:ext cx="365760" cy="1234440"/>
          </a:xfrm>
          <a:prstGeom prst="rect">
            <a:avLst/>
          </a:prstGeom>
          <a:noFill/>
          <a:ln/>
        </p:spPr>
        <p:txBody>
          <a:bodyPr wrap="square" lIns="0" tIns="0" rIns="0" bIns="0" rtlCol="0" anchor="ctr"/>
          <a:lstStyle/>
          <a:p>
            <a:pPr indent="0" marL="0">
              <a:buNone/>
            </a:pPr>
            <a:r>
              <a:rPr lang="en-US" sz="20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2</a:t>
            </a:r>
            <a:endParaRPr lang="en-US" sz="2000" dirty="0"/>
          </a:p>
        </p:txBody>
      </p:sp>
      <p:sp>
        <p:nvSpPr>
          <p:cNvPr id="17" name="Text 13"/>
          <p:cNvSpPr/>
          <p:nvPr/>
        </p:nvSpPr>
        <p:spPr>
          <a:xfrm>
            <a:off x="6903720" y="2971800"/>
            <a:ext cx="4297680" cy="12344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 body temperature, like 98.6</a:t>
            </a:r>
            <a:endParaRPr lang="en-US" sz="2000" dirty="0"/>
          </a:p>
        </p:txBody>
      </p:sp>
      <p:sp>
        <p:nvSpPr>
          <p:cNvPr id="18" name="Shape 14"/>
          <p:cNvSpPr/>
          <p:nvPr/>
        </p:nvSpPr>
        <p:spPr>
          <a:xfrm>
            <a:off x="868680" y="4389120"/>
            <a:ext cx="5120640" cy="1234440"/>
          </a:xfrm>
          <a:prstGeom prst="roundRect">
            <a:avLst>
              <a:gd name="adj" fmla="val 8889"/>
            </a:avLst>
          </a:prstGeom>
          <a:solidFill>
            <a:srgbClr val="FFFFFF"/>
          </a:solidFill>
          <a:ln w="12700">
            <a:solidFill>
              <a:srgbClr val="FFFFFF"/>
            </a:solidFill>
            <a:prstDash val="solid"/>
          </a:ln>
        </p:spPr>
      </p:sp>
      <p:sp>
        <p:nvSpPr>
          <p:cNvPr id="19" name="Text 15"/>
          <p:cNvSpPr/>
          <p:nvPr/>
        </p:nvSpPr>
        <p:spPr>
          <a:xfrm>
            <a:off x="1097280" y="4389120"/>
            <a:ext cx="365760" cy="1234440"/>
          </a:xfrm>
          <a:prstGeom prst="rect">
            <a:avLst/>
          </a:prstGeom>
          <a:noFill/>
          <a:ln/>
        </p:spPr>
        <p:txBody>
          <a:bodyPr wrap="square" lIns="0" tIns="0" rIns="0" bIns="0" rtlCol="0" anchor="ctr"/>
          <a:lstStyle/>
          <a:p>
            <a:pPr indent="0" marL="0">
              <a:buNone/>
            </a:pPr>
            <a:r>
              <a:rPr lang="en-US" sz="20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3</a:t>
            </a:r>
            <a:endParaRPr lang="en-US" sz="2000" dirty="0"/>
          </a:p>
        </p:txBody>
      </p:sp>
      <p:sp>
        <p:nvSpPr>
          <p:cNvPr id="20" name="Text 16"/>
          <p:cNvSpPr/>
          <p:nvPr/>
        </p:nvSpPr>
        <p:spPr>
          <a:xfrm>
            <a:off x="1554480" y="4389120"/>
            <a:ext cx="4297680" cy="12344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 store total, exact to the cent</a:t>
            </a:r>
            <a:endParaRPr lang="en-US" sz="2000" dirty="0"/>
          </a:p>
        </p:txBody>
      </p:sp>
      <p:sp>
        <p:nvSpPr>
          <p:cNvPr id="21" name="Shape 17"/>
          <p:cNvSpPr/>
          <p:nvPr/>
        </p:nvSpPr>
        <p:spPr>
          <a:xfrm>
            <a:off x="6217920" y="4389120"/>
            <a:ext cx="5120640" cy="1234440"/>
          </a:xfrm>
          <a:prstGeom prst="roundRect">
            <a:avLst>
              <a:gd name="adj" fmla="val 8889"/>
            </a:avLst>
          </a:prstGeom>
          <a:solidFill>
            <a:srgbClr val="FFFFFF"/>
          </a:solidFill>
          <a:ln w="12700">
            <a:solidFill>
              <a:srgbClr val="FFFFFF"/>
            </a:solidFill>
            <a:prstDash val="solid"/>
          </a:ln>
        </p:spPr>
      </p:sp>
      <p:sp>
        <p:nvSpPr>
          <p:cNvPr id="22" name="Text 18"/>
          <p:cNvSpPr/>
          <p:nvPr/>
        </p:nvSpPr>
        <p:spPr>
          <a:xfrm>
            <a:off x="6446520" y="4389120"/>
            <a:ext cx="365760" cy="1234440"/>
          </a:xfrm>
          <a:prstGeom prst="rect">
            <a:avLst/>
          </a:prstGeom>
          <a:noFill/>
          <a:ln/>
        </p:spPr>
        <p:txBody>
          <a:bodyPr wrap="square" lIns="0" tIns="0" rIns="0" bIns="0" rtlCol="0" anchor="ctr"/>
          <a:lstStyle/>
          <a:p>
            <a:pPr indent="0" marL="0">
              <a:buNone/>
            </a:pPr>
            <a:r>
              <a:rPr lang="en-US" sz="20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4</a:t>
            </a:r>
            <a:endParaRPr lang="en-US" sz="2000" dirty="0"/>
          </a:p>
        </p:txBody>
      </p:sp>
      <p:sp>
        <p:nvSpPr>
          <p:cNvPr id="23" name="Text 19"/>
          <p:cNvSpPr/>
          <p:nvPr/>
        </p:nvSpPr>
        <p:spPr>
          <a:xfrm>
            <a:off x="6903720" y="4389120"/>
            <a:ext cx="4297680" cy="12344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 10-digit phone number</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Widening</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Java's automatic conversion of an int to a double.</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Cast</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 or (double) in front of a value, to convert it.</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Truncate</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Drop the digits after the decimal point.</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Integer.MAX_VALUE</a:t>
            </a:r>
            <a:endParaRPr lang="en-US" sz="19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largest int: 2147483647. MIN_VALUE is the smallest.</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Integer overflow</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int result past the limits wraps to an unexpected int.</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Round-off error</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double result rounded because it has too many digits.</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Chop, round, or wrap?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1.5 Casting and Range of Variables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why these give different answers:</a:t>
            </a:r>
            <a:endParaRPr lang="en-US" sz="2400" dirty="0"/>
          </a:p>
          <a:p>
            <a:pP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(int) 4.9</a:t>
            </a:r>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and   </a:t>
            </a:r>
            <a:pP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(int) (4.9 + 0.5)</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 cast to int ______ the decimal part, so to round I first ______, then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Cast, Chop, and Wrap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1.5: Casting and Range of Variables</dc:title>
  <dc:subject>PptxGenJS Presentation</dc:subject>
  <dc:creator>Hopper</dc:creator>
  <cp:lastModifiedBy>Hopper</cp:lastModifiedBy>
  <cp:revision>1</cp:revision>
  <dcterms:created xsi:type="dcterms:W3CDTF">2026-10-16T18:23:43Z</dcterms:created>
  <dcterms:modified xsi:type="dcterms:W3CDTF">2026-10-16T18:23:43Z</dcterms:modified>
</cp:coreProperties>
</file>