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1.4. In 1.2 students declared variables and in 1.3 they built expressions and printed them. Today they store the value of an expression in a variable, change it later, use null for a reference variable with no object, and read typed input with a Scanner. No compound operators like += yet (that is 1.6), and no casting (1.5).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2 minutes. The board should end at 5: the ref used the old score (3) to work out the new one, then the board kept only the new one. Ask: did the board remember the 3? (No.) Did it remember "home plus 2"? (No, just 5.) Today Java does exactly this with the = 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Goals 1 to 3 are about the = sign, goal 4 is null, goal 5 is input.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 sign in Java is an action: store a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arrow right to left: 8 goes into tickets. The first assignment initializes the variable; the second replaces 8 with 5. The old value is gone. A variable holds one value at a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first evaluate steps + 450 using the value steps holds now (300), giving 750. Only then store 750 in steps. That is why a variable can appear on both sides. In math class steps = steps + 450 is never true; in Java it is an instruction.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students expect doubled to become 20. Line 2 ran once, when base was 4, and stored 8. Changing base later does not re-run line 2. If you want the new result, you must run an assignment to doubled again after the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after line 1, x is 7 (y does not exist yet). Line 2: y is 5. Line 3: x is 5 * 2 = 10, y still 5. Line 4: y is 10 % 4 = 2. It prints 10, then 2. The common slip is using x = 7 on line 4; by then x is 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value has a type, and the variable must accept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type comes from the operations, as in 1.3: two ints give an int, and any double makes the result a double. The value must come from a compatible type: an int variable cannot store the double 3.5. Ask students to give the type before revealing each 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Declaring a variable makes a place to store a value, but the place starts empty as far as the compiler is concerned. Java refuses to guess. The fix is any assignment before the line that uses the variable. Declaring and initializing on separate lines is 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String is a reference type (from 1.2). A reference variable can be assigned an object, or null when there is no object yet. Printing a null String shows the word null. null is only for reference types: double, int, and boolean variables hold numbers or true/false, never null.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compiles and prints 3.0 (2 * 1.5 uses a double, so the value is a double). 2 compiles and prints 2 (int division: 12 / 5 is 2; pages gets its value before it is used). 3 does not compile: 10 / 4.0 is a double and miles is an int. 4 does not compile: null is only for reference types, and boolean is primitive.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far every value was typed into the code. Now the user supplies it while the program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Input can be tactile (a tap or a button), audio (a voice), visual (a camera), or text. In this course we read text from the keyboard with a Scanner. Three pieces: the import line at the very top of the file, creating the Scanner with System.in (the keyboard), and the calls that read one piece of input each. Creating objects with new is taught fully later; for now, copy the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program top to bottom. print (not println) keeps the cursor on the same line, so the user types right after the prompt. nextInt waits for the user, reads 4, and that value is stored in age. Then age * 7 is evaluated and stored, as in Part 1. The words public static can be read past for now; they are explained in a later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Scanner reads pieces of input in the order they were typed. The first nextInt reads 5 with no trouble. The second nextInt meets 2.5, which does not fit the call, so the program compiles fine but crashes while running with an InputMismatchException. This is a runtime error, not a compile error: the compiler cannot know what a user will type.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with 6 3, laps is 6 and minutes is 3, so it prints 18. With 3 6, the values land in the other variables (laps is 3, minutes is 6), and it still prints 18; order decides which variable gets which value. With 6 three, the second nextInt meets the word three, not digits, so it crashes with an InputMismatchException.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a one-line Java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Java evaluates the right side first using the current value of total, then stores the result in total, replacing the old value. Then hand out the Store It and Scan It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1  ·  TOPIC 1.4</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Store It and Scan It</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Assignment statements and input</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1.4</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Update the scoreboard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ref says "Home gets its score plus 2." What goes up?</a:t>
            </a:r>
            <a:endParaRPr lang="en-US" sz="2200" dirty="0"/>
          </a:p>
        </p:txBody>
      </p:sp>
      <p:sp>
        <p:nvSpPr>
          <p:cNvPr id="12" name="Shape 8"/>
          <p:cNvSpPr/>
          <p:nvPr/>
        </p:nvSpPr>
        <p:spPr>
          <a:xfrm>
            <a:off x="868680" y="2971800"/>
            <a:ext cx="4754880" cy="2697480"/>
          </a:xfrm>
          <a:prstGeom prst="roundRect">
            <a:avLst>
              <a:gd name="adj" fmla="val 5085"/>
            </a:avLst>
          </a:prstGeom>
          <a:solidFill>
            <a:srgbClr val="1F2B28"/>
          </a:solidFill>
          <a:ln w="12700">
            <a:solidFill>
              <a:srgbClr val="1F2B28"/>
            </a:solidFill>
            <a:prstDash val="solid"/>
          </a:ln>
        </p:spPr>
      </p:sp>
      <p:sp>
        <p:nvSpPr>
          <p:cNvPr id="13" name="Text 9"/>
          <p:cNvSpPr/>
          <p:nvPr/>
        </p:nvSpPr>
        <p:spPr>
          <a:xfrm>
            <a:off x="1188720" y="3200400"/>
            <a:ext cx="36576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SCOREBOARD</a:t>
            </a:r>
            <a:endParaRPr lang="en-US" sz="1050" dirty="0"/>
          </a:p>
        </p:txBody>
      </p:sp>
      <p:sp>
        <p:nvSpPr>
          <p:cNvPr id="14" name="Text 10"/>
          <p:cNvSpPr/>
          <p:nvPr/>
        </p:nvSpPr>
        <p:spPr>
          <a:xfrm>
            <a:off x="1188720" y="3703320"/>
            <a:ext cx="2011680" cy="457200"/>
          </a:xfrm>
          <a:prstGeom prst="rect">
            <a:avLst/>
          </a:prstGeom>
          <a:noFill/>
          <a:ln/>
        </p:spPr>
        <p:txBody>
          <a:bodyPr wrap="square" lIns="0" tIns="0" rIns="0" bIns="0" rtlCol="0" anchor="ctr"/>
          <a:lstStyle/>
          <a:p>
            <a:pPr indent="0" marL="0">
              <a:buNone/>
            </a:pPr>
            <a:r>
              <a:rPr lang="en-US" sz="2000" b="1" dirty="0">
                <a:solidFill>
                  <a:srgbClr val="E9F7F2"/>
                </a:solidFill>
                <a:latin typeface="Atkinson Hyperlegible Next" pitchFamily="34" charset="0"/>
                <a:ea typeface="Atkinson Hyperlegible Next" pitchFamily="34" charset="-122"/>
                <a:cs typeface="Atkinson Hyperlegible Next" pitchFamily="34" charset="-120"/>
              </a:rPr>
              <a:t>HOME</a:t>
            </a:r>
            <a:endParaRPr lang="en-US" sz="2000" dirty="0"/>
          </a:p>
        </p:txBody>
      </p:sp>
      <p:sp>
        <p:nvSpPr>
          <p:cNvPr id="15" name="Text 11"/>
          <p:cNvSpPr/>
          <p:nvPr/>
        </p:nvSpPr>
        <p:spPr>
          <a:xfrm>
            <a:off x="1188720" y="4160520"/>
            <a:ext cx="2011680" cy="1188720"/>
          </a:xfrm>
          <a:prstGeom prst="rect">
            <a:avLst/>
          </a:prstGeom>
          <a:noFill/>
          <a:ln/>
        </p:spPr>
        <p:txBody>
          <a:bodyPr wrap="square" lIns="0" tIns="0" rIns="0" bIns="0" rtlCol="0" anchor="ctr"/>
          <a:lstStyle/>
          <a:p>
            <a:pPr indent="0" marL="0">
              <a:buNone/>
            </a:pPr>
            <a:r>
              <a:rPr lang="en-US" sz="7200" dirty="0">
                <a:solidFill>
                  <a:srgbClr val="F2B705"/>
                </a:solidFill>
                <a:latin typeface="Atkinson Hyperlegible Next ExtraBold" pitchFamily="34" charset="0"/>
                <a:ea typeface="Atkinson Hyperlegible Next ExtraBold" pitchFamily="34" charset="-122"/>
                <a:cs typeface="Atkinson Hyperlegible Next ExtraBold" pitchFamily="34" charset="-120"/>
              </a:rPr>
              <a:t>3</a:t>
            </a:r>
            <a:endParaRPr lang="en-US" sz="7200" dirty="0"/>
          </a:p>
        </p:txBody>
      </p:sp>
      <p:sp>
        <p:nvSpPr>
          <p:cNvPr id="16" name="Text 12"/>
          <p:cNvSpPr/>
          <p:nvPr/>
        </p:nvSpPr>
        <p:spPr>
          <a:xfrm>
            <a:off x="3383280" y="3703320"/>
            <a:ext cx="2011680" cy="457200"/>
          </a:xfrm>
          <a:prstGeom prst="rect">
            <a:avLst/>
          </a:prstGeom>
          <a:noFill/>
          <a:ln/>
        </p:spPr>
        <p:txBody>
          <a:bodyPr wrap="square" lIns="0" tIns="0" rIns="0" bIns="0" rtlCol="0" anchor="ctr"/>
          <a:lstStyle/>
          <a:p>
            <a:pPr indent="0" marL="0">
              <a:buNone/>
            </a:pPr>
            <a:r>
              <a:rPr lang="en-US" sz="2000" b="1" dirty="0">
                <a:solidFill>
                  <a:srgbClr val="E9F7F2"/>
                </a:solidFill>
                <a:latin typeface="Atkinson Hyperlegible Next" pitchFamily="34" charset="0"/>
                <a:ea typeface="Atkinson Hyperlegible Next" pitchFamily="34" charset="-122"/>
                <a:cs typeface="Atkinson Hyperlegible Next" pitchFamily="34" charset="-120"/>
              </a:rPr>
              <a:t>AWAY</a:t>
            </a:r>
            <a:endParaRPr lang="en-US" sz="2000" dirty="0"/>
          </a:p>
        </p:txBody>
      </p:sp>
      <p:sp>
        <p:nvSpPr>
          <p:cNvPr id="17" name="Text 13"/>
          <p:cNvSpPr/>
          <p:nvPr/>
        </p:nvSpPr>
        <p:spPr>
          <a:xfrm>
            <a:off x="3383280" y="4160520"/>
            <a:ext cx="2011680" cy="1188720"/>
          </a:xfrm>
          <a:prstGeom prst="rect">
            <a:avLst/>
          </a:prstGeom>
          <a:noFill/>
          <a:ln/>
        </p:spPr>
        <p:txBody>
          <a:bodyPr wrap="square" lIns="0" tIns="0" rIns="0" bIns="0" rtlCol="0" anchor="ctr"/>
          <a:lstStyle/>
          <a:p>
            <a:pPr indent="0" marL="0">
              <a:buNone/>
            </a:pPr>
            <a:r>
              <a:rPr lang="en-US" sz="7200" dirty="0">
                <a:solidFill>
                  <a:srgbClr val="F2B705"/>
                </a:solidFill>
                <a:latin typeface="Atkinson Hyperlegible Next ExtraBold" pitchFamily="34" charset="0"/>
                <a:ea typeface="Atkinson Hyperlegible Next ExtraBold" pitchFamily="34" charset="-122"/>
                <a:cs typeface="Atkinson Hyperlegible Next ExtraBold" pitchFamily="34" charset="-120"/>
              </a:rPr>
              <a:t>4</a:t>
            </a:r>
            <a:endParaRPr lang="en-US" sz="7200" dirty="0"/>
          </a:p>
        </p:txBody>
      </p:sp>
      <p:sp>
        <p:nvSpPr>
          <p:cNvPr id="18" name="Text 14"/>
          <p:cNvSpPr/>
          <p:nvPr/>
        </p:nvSpPr>
        <p:spPr>
          <a:xfrm>
            <a:off x="6035040" y="3154680"/>
            <a:ext cx="5303520" cy="2286000"/>
          </a:xfrm>
          <a:prstGeom prst="rect">
            <a:avLst/>
          </a:prstGeom>
          <a:noFill/>
          <a:ln/>
        </p:spPr>
        <p:txBody>
          <a:bodyPr wrap="square" lIns="0" tIns="0" rIns="0" bIns="0" rtlCol="0" anchor="t"/>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Talk with a partner. Which number did you need first? After the update, does the board still show the 3 anywhere?</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Write assignment statements that initialize a variable and later change it.</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Predict the value stored: Java works out the right side first, using current values.</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Name the type of an expression and store it in a variable of a compatible type.</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null for a reference variable that has no object yet.</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Read text input from the keyboard with a Scanner.</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The assignment operator</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value on the right goes into the variable on the left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assignment operator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stores the value of the expression on its right in the variable on its left. The first time is called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initializing</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the variable.</a:t>
            </a:r>
            <a:endParaRPr lang="en-US" sz="1800" dirty="0"/>
          </a:p>
        </p:txBody>
      </p:sp>
      <p:sp>
        <p:nvSpPr>
          <p:cNvPr id="11" name="Shape 6"/>
          <p:cNvSpPr/>
          <p:nvPr/>
        </p:nvSpPr>
        <p:spPr>
          <a:xfrm>
            <a:off x="548640" y="2834640"/>
            <a:ext cx="6035040" cy="1920240"/>
          </a:xfrm>
          <a:prstGeom prst="roundRect">
            <a:avLst>
              <a:gd name="adj" fmla="val 5714"/>
            </a:avLst>
          </a:prstGeom>
          <a:solidFill>
            <a:srgbClr val="EEF3F1"/>
          </a:solidFill>
          <a:ln w="12700">
            <a:solidFill>
              <a:srgbClr val="E6E1D6"/>
            </a:solidFill>
            <a:prstDash val="solid"/>
          </a:ln>
        </p:spPr>
      </p:sp>
      <p:sp>
        <p:nvSpPr>
          <p:cNvPr id="12" name="Text 7"/>
          <p:cNvSpPr/>
          <p:nvPr/>
        </p:nvSpPr>
        <p:spPr>
          <a:xfrm>
            <a:off x="822960" y="301752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INITIALIZE, THEN CHANGE</a:t>
            </a:r>
            <a:endParaRPr lang="en-US" sz="1050" dirty="0"/>
          </a:p>
        </p:txBody>
      </p:sp>
      <p:sp>
        <p:nvSpPr>
          <p:cNvPr id="13" name="Text 8"/>
          <p:cNvSpPr/>
          <p:nvPr/>
        </p:nvSpPr>
        <p:spPr>
          <a:xfrm>
            <a:off x="822960" y="3337560"/>
            <a:ext cx="5486400" cy="12344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tickets = 8;</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System.out.println(tickets);</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tickets = 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System.out.println(tickets);</a:t>
            </a:r>
            <a:endParaRPr lang="en-US" sz="1700" dirty="0"/>
          </a:p>
        </p:txBody>
      </p:sp>
      <p:sp>
        <p:nvSpPr>
          <p:cNvPr id="14" name="Shape 9"/>
          <p:cNvSpPr/>
          <p:nvPr/>
        </p:nvSpPr>
        <p:spPr>
          <a:xfrm>
            <a:off x="548640" y="4892040"/>
            <a:ext cx="6035040" cy="1188720"/>
          </a:xfrm>
          <a:prstGeom prst="roundRect">
            <a:avLst>
              <a:gd name="adj" fmla="val 9231"/>
            </a:avLst>
          </a:prstGeom>
          <a:solidFill>
            <a:srgbClr val="1F2B28"/>
          </a:solidFill>
          <a:ln w="12700">
            <a:solidFill>
              <a:srgbClr val="1F2B28"/>
            </a:solidFill>
            <a:prstDash val="solid"/>
          </a:ln>
        </p:spPr>
      </p:sp>
      <p:sp>
        <p:nvSpPr>
          <p:cNvPr id="15" name="Text 10"/>
          <p:cNvSpPr/>
          <p:nvPr/>
        </p:nvSpPr>
        <p:spPr>
          <a:xfrm>
            <a:off x="822960" y="50292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5303520"/>
            <a:ext cx="548640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8</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a:t>
            </a:r>
            <a:endParaRPr lang="en-US" sz="2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858000" y="2834640"/>
          <a:ext cx="4782312" cy="914400"/>
        </p:xfrm>
        <a:graphic>
          <a:graphicData uri="http://schemas.openxmlformats.org/drawingml/2006/table">
            <a:tbl>
              <a:tblPr/>
              <a:tblGrid>
                <a:gridCol w="2514600"/>
                <a:gridCol w="2267712"/>
              </a:tblGrid>
              <a:tr h="82296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Line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happens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82296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tickets = 8;</a:t>
                      </a:r>
                      <a:endParaRPr lang="en-US" sz="15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Declare and initialize: tickets holds 8</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82296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tickets = 5;</a:t>
                      </a:r>
                      <a:endParaRPr lang="en-US" sz="15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Change: 5 replaces 8</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Java works out the right side first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5669280" cy="1828800"/>
          </a:xfrm>
          <a:prstGeom prst="roundRect">
            <a:avLst>
              <a:gd name="adj" fmla="val 6000"/>
            </a:avLst>
          </a:prstGeom>
          <a:solidFill>
            <a:srgbClr val="EEF3F1"/>
          </a:solidFill>
          <a:ln w="12700">
            <a:solidFill>
              <a:srgbClr val="E6E1D6"/>
            </a:solidFill>
            <a:prstDash val="solid"/>
          </a:ln>
        </p:spPr>
      </p:sp>
      <p:sp>
        <p:nvSpPr>
          <p:cNvPr id="9" name="Text 5"/>
          <p:cNvSpPr/>
          <p:nvPr/>
        </p:nvSpPr>
        <p:spPr>
          <a:xfrm>
            <a:off x="822960" y="173736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USING A VARIABLE'S OWN VALUE</a:t>
            </a:r>
            <a:endParaRPr lang="en-US" sz="1050" dirty="0"/>
          </a:p>
        </p:txBody>
      </p:sp>
      <p:sp>
        <p:nvSpPr>
          <p:cNvPr id="10" name="Text 6"/>
          <p:cNvSpPr/>
          <p:nvPr/>
        </p:nvSpPr>
        <p:spPr>
          <a:xfrm>
            <a:off x="822960" y="2057400"/>
            <a:ext cx="5120640" cy="114300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steps = 300;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steps = steps + 450;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System.out.println(steps);</a:t>
            </a:r>
            <a:endParaRPr lang="en-US" sz="1700" dirty="0"/>
          </a:p>
        </p:txBody>
      </p:sp>
      <p:sp>
        <p:nvSpPr>
          <p:cNvPr id="11" name="Shape 7"/>
          <p:cNvSpPr/>
          <p:nvPr/>
        </p:nvSpPr>
        <p:spPr>
          <a:xfrm>
            <a:off x="548640" y="3566160"/>
            <a:ext cx="566928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37033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3977640"/>
            <a:ext cx="51206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750</a:t>
            </a:r>
            <a:endParaRPr lang="en-US" sz="2000" dirty="0"/>
          </a:p>
        </p:txBody>
      </p:sp>
      <p:sp>
        <p:nvSpPr>
          <p:cNvPr id="14" name="Text 10"/>
          <p:cNvSpPr/>
          <p:nvPr/>
        </p:nvSpPr>
        <p:spPr>
          <a:xfrm>
            <a:off x="6583680" y="160020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LINE 2, STEP BY STEP</a:t>
            </a:r>
            <a:endParaRPr lang="en-US" sz="1050" dirty="0"/>
          </a:p>
        </p:txBody>
      </p:sp>
      <p:sp>
        <p:nvSpPr>
          <p:cNvPr id="15" name="Shape 11"/>
          <p:cNvSpPr/>
          <p:nvPr/>
        </p:nvSpPr>
        <p:spPr>
          <a:xfrm>
            <a:off x="6583680" y="1920240"/>
            <a:ext cx="5029200" cy="914400"/>
          </a:xfrm>
          <a:prstGeom prst="roundRect">
            <a:avLst>
              <a:gd name="adj" fmla="val 12000"/>
            </a:avLst>
          </a:prstGeom>
          <a:solidFill>
            <a:srgbClr val="F4F1EA"/>
          </a:solidFill>
          <a:ln w="12700">
            <a:solidFill>
              <a:srgbClr val="F4F1EA"/>
            </a:solidFill>
            <a:prstDash val="solid"/>
          </a:ln>
        </p:spPr>
      </p:sp>
      <p:sp>
        <p:nvSpPr>
          <p:cNvPr id="16" name="Text 12"/>
          <p:cNvSpPr/>
          <p:nvPr/>
        </p:nvSpPr>
        <p:spPr>
          <a:xfrm>
            <a:off x="6858000" y="1920240"/>
            <a:ext cx="4572000" cy="91440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1. Look up: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steps holds 300 right now.</a:t>
            </a:r>
            <a:endParaRPr lang="en-US" sz="1800" dirty="0"/>
          </a:p>
        </p:txBody>
      </p:sp>
      <p:sp>
        <p:nvSpPr>
          <p:cNvPr id="17" name="Shape 13"/>
          <p:cNvSpPr/>
          <p:nvPr/>
        </p:nvSpPr>
        <p:spPr>
          <a:xfrm>
            <a:off x="6583680" y="2971800"/>
            <a:ext cx="5029200" cy="914400"/>
          </a:xfrm>
          <a:prstGeom prst="roundRect">
            <a:avLst>
              <a:gd name="adj" fmla="val 12000"/>
            </a:avLst>
          </a:prstGeom>
          <a:solidFill>
            <a:srgbClr val="F4F1EA"/>
          </a:solidFill>
          <a:ln w="12700">
            <a:solidFill>
              <a:srgbClr val="F4F1EA"/>
            </a:solidFill>
            <a:prstDash val="solid"/>
          </a:ln>
        </p:spPr>
      </p:sp>
      <p:sp>
        <p:nvSpPr>
          <p:cNvPr id="18" name="Text 14"/>
          <p:cNvSpPr/>
          <p:nvPr/>
        </p:nvSpPr>
        <p:spPr>
          <a:xfrm>
            <a:off x="6858000" y="2971800"/>
            <a:ext cx="4572000" cy="91440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2. Evaluate: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300 + 450 is 750.</a:t>
            </a:r>
            <a:endParaRPr lang="en-US" sz="1800" dirty="0"/>
          </a:p>
        </p:txBody>
      </p:sp>
      <p:sp>
        <p:nvSpPr>
          <p:cNvPr id="19" name="Shape 15"/>
          <p:cNvSpPr/>
          <p:nvPr/>
        </p:nvSpPr>
        <p:spPr>
          <a:xfrm>
            <a:off x="6583680" y="4023360"/>
            <a:ext cx="5029200" cy="914400"/>
          </a:xfrm>
          <a:prstGeom prst="roundRect">
            <a:avLst>
              <a:gd name="adj" fmla="val 12000"/>
            </a:avLst>
          </a:prstGeom>
          <a:solidFill>
            <a:srgbClr val="DDF5EE"/>
          </a:solidFill>
          <a:ln w="12700">
            <a:solidFill>
              <a:srgbClr val="DDF5EE"/>
            </a:solidFill>
            <a:prstDash val="solid"/>
          </a:ln>
        </p:spPr>
      </p:sp>
      <p:sp>
        <p:nvSpPr>
          <p:cNvPr id="20" name="Text 16"/>
          <p:cNvSpPr/>
          <p:nvPr/>
        </p:nvSpPr>
        <p:spPr>
          <a:xfrm>
            <a:off x="6858000" y="4023360"/>
            <a:ext cx="4572000" cy="91440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3. Store: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750 replaces 300 in steps.</a:t>
            </a:r>
            <a:endParaRPr lang="en-US" sz="1800" dirty="0"/>
          </a:p>
        </p:txBody>
      </p:sp>
      <p:sp>
        <p:nvSpPr>
          <p:cNvPr id="21" name="Shape 17"/>
          <p:cNvSpPr/>
          <p:nvPr/>
        </p:nvSpPr>
        <p:spPr>
          <a:xfrm>
            <a:off x="548640" y="5120640"/>
            <a:ext cx="11094415" cy="914400"/>
          </a:xfrm>
          <a:prstGeom prst="roundRect">
            <a:avLst>
              <a:gd name="adj" fmla="val 20000"/>
            </a:avLst>
          </a:prstGeom>
          <a:solidFill>
            <a:srgbClr val="E3F0FF"/>
          </a:solidFill>
          <a:ln w="12700">
            <a:solidFill>
              <a:srgbClr val="E3F0FF"/>
            </a:solidFill>
            <a:prstDash val="solid"/>
          </a:ln>
        </p:spPr>
      </p:sp>
      <p:pic>
        <p:nvPicPr>
          <p:cNvPr id="22"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376672"/>
            <a:ext cx="566928" cy="566928"/>
          </a:xfrm>
          <a:prstGeom prst="rect">
            <a:avLst/>
          </a:prstGeom>
        </p:spPr>
      </p:pic>
      <p:sp>
        <p:nvSpPr>
          <p:cNvPr id="23" name="Text 18"/>
          <p:cNvSpPr/>
          <p:nvPr/>
        </p:nvSpPr>
        <p:spPr>
          <a:xfrm>
            <a:off x="1600200" y="5257800"/>
            <a:ext cx="9768535" cy="6400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During execution, an expression is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evaluated</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to produce a single value. Then that one value is stored.</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variable stores a value, not a formula</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 assignment runs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once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when its line runs. Changing a variable later does not update other variables that used it.</a:t>
            </a:r>
            <a:endParaRPr lang="en-US" sz="1800" dirty="0"/>
          </a:p>
        </p:txBody>
      </p:sp>
      <p:sp>
        <p:nvSpPr>
          <p:cNvPr id="11" name="Shape 6"/>
          <p:cNvSpPr/>
          <p:nvPr/>
        </p:nvSpPr>
        <p:spPr>
          <a:xfrm>
            <a:off x="548640" y="2788920"/>
            <a:ext cx="5669280" cy="2103120"/>
          </a:xfrm>
          <a:prstGeom prst="roundRect">
            <a:avLst>
              <a:gd name="adj" fmla="val 5217"/>
            </a:avLst>
          </a:prstGeom>
          <a:solidFill>
            <a:srgbClr val="EEF3F1"/>
          </a:solidFill>
          <a:ln w="12700">
            <a:solidFill>
              <a:srgbClr val="E6E1D6"/>
            </a:solidFill>
            <a:prstDash val="solid"/>
          </a:ln>
        </p:spPr>
      </p:sp>
      <p:sp>
        <p:nvSpPr>
          <p:cNvPr id="12" name="Text 7"/>
          <p:cNvSpPr/>
          <p:nvPr/>
        </p:nvSpPr>
        <p:spPr>
          <a:xfrm>
            <a:off x="822960" y="297180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WHAT PRINTS?</a:t>
            </a:r>
            <a:endParaRPr lang="en-US" sz="1050" dirty="0"/>
          </a:p>
        </p:txBody>
      </p:sp>
      <p:sp>
        <p:nvSpPr>
          <p:cNvPr id="13" name="Text 8"/>
          <p:cNvSpPr/>
          <p:nvPr/>
        </p:nvSpPr>
        <p:spPr>
          <a:xfrm>
            <a:off x="822960" y="3291840"/>
            <a:ext cx="5120640" cy="141732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base = 4;</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doubled = base * 2;</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base = 10;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System.out.println(doubled);</a:t>
            </a:r>
            <a:endParaRPr lang="en-US" sz="1700" dirty="0"/>
          </a:p>
        </p:txBody>
      </p:sp>
      <p:sp>
        <p:nvSpPr>
          <p:cNvPr id="14" name="Shape 9"/>
          <p:cNvSpPr/>
          <p:nvPr/>
        </p:nvSpPr>
        <p:spPr>
          <a:xfrm>
            <a:off x="548640" y="5074920"/>
            <a:ext cx="5669280" cy="868680"/>
          </a:xfrm>
          <a:prstGeom prst="roundRect">
            <a:avLst>
              <a:gd name="adj" fmla="val 12632"/>
            </a:avLst>
          </a:prstGeom>
          <a:solidFill>
            <a:srgbClr val="1F2B28"/>
          </a:solidFill>
          <a:ln w="12700">
            <a:solidFill>
              <a:srgbClr val="1F2B28"/>
            </a:solidFill>
            <a:prstDash val="solid"/>
          </a:ln>
        </p:spPr>
      </p:sp>
      <p:sp>
        <p:nvSpPr>
          <p:cNvPr id="15" name="Text 10"/>
          <p:cNvSpPr/>
          <p:nvPr/>
        </p:nvSpPr>
        <p:spPr>
          <a:xfrm>
            <a:off x="822960" y="5212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5486400"/>
            <a:ext cx="51206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17" name="Shape 12"/>
          <p:cNvSpPr/>
          <p:nvPr/>
        </p:nvSpPr>
        <p:spPr>
          <a:xfrm>
            <a:off x="6583680" y="2788920"/>
            <a:ext cx="5029200" cy="3154680"/>
          </a:xfrm>
          <a:prstGeom prst="roundRect">
            <a:avLst>
              <a:gd name="adj" fmla="val 5797"/>
            </a:avLst>
          </a:prstGeom>
          <a:solidFill>
            <a:srgbClr val="FFFFFF"/>
          </a:solidFill>
          <a:ln w="12700">
            <a:solidFill>
              <a:srgbClr val="E6E1D6"/>
            </a:solidFill>
            <a:prstDash val="solid"/>
          </a:ln>
        </p:spPr>
      </p:sp>
      <p:sp>
        <p:nvSpPr>
          <p:cNvPr id="18" name="Text 13"/>
          <p:cNvSpPr/>
          <p:nvPr/>
        </p:nvSpPr>
        <p:spPr>
          <a:xfrm>
            <a:off x="6903720" y="3017520"/>
            <a:ext cx="36576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NOT 20</a:t>
            </a:r>
            <a:endParaRPr lang="en-US" sz="1050" dirty="0"/>
          </a:p>
        </p:txBody>
      </p:sp>
      <p:sp>
        <p:nvSpPr>
          <p:cNvPr id="19" name="Text 14"/>
          <p:cNvSpPr/>
          <p:nvPr/>
        </p:nvSpPr>
        <p:spPr>
          <a:xfrm>
            <a:off x="6903720" y="3383280"/>
            <a:ext cx="4480560" cy="237744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Line 2 stored the value 8 in doubled. Line 3 changes only base, the variable on its left. Nothing tells doubled to change.</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Trace it line by line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Fill in the table. What does the code print?</a:t>
            </a:r>
            <a:endParaRPr lang="en-US" sz="2200" dirty="0"/>
          </a:p>
        </p:txBody>
      </p:sp>
      <p:sp>
        <p:nvSpPr>
          <p:cNvPr id="12" name="Shape 8"/>
          <p:cNvSpPr/>
          <p:nvPr/>
        </p:nvSpPr>
        <p:spPr>
          <a:xfrm>
            <a:off x="868680" y="2971800"/>
            <a:ext cx="5120640" cy="2788920"/>
          </a:xfrm>
          <a:prstGeom prst="roundRect">
            <a:avLst>
              <a:gd name="adj" fmla="val 3934"/>
            </a:avLst>
          </a:prstGeom>
          <a:solidFill>
            <a:srgbClr val="EEF3F1"/>
          </a:solidFill>
          <a:ln w="12700">
            <a:solidFill>
              <a:srgbClr val="E6E1D6"/>
            </a:solidFill>
            <a:prstDash val="solid"/>
          </a:ln>
        </p:spPr>
      </p:sp>
      <p:sp>
        <p:nvSpPr>
          <p:cNvPr id="13" name="Text 9"/>
          <p:cNvSpPr/>
          <p:nvPr/>
        </p:nvSpPr>
        <p:spPr>
          <a:xfrm>
            <a:off x="1143000" y="3154680"/>
            <a:ext cx="4572000" cy="24231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x = 7;</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y = x - 2;</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x = y * 2;</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y = x % 4;</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System.out.println(x);</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System.out.println(y);</a:t>
            </a:r>
            <a:endParaRPr lang="en-US" sz="16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400800" y="2971800"/>
          <a:ext cx="4937760" cy="914400"/>
        </p:xfrm>
        <a:graphic>
          <a:graphicData uri="http://schemas.openxmlformats.org/drawingml/2006/table">
            <a:tbl>
              <a:tblPr/>
              <a:tblGrid>
                <a:gridCol w="1645920"/>
                <a:gridCol w="1645920"/>
                <a:gridCol w="1645920"/>
              </a:tblGrid>
              <a:tr h="548640">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After line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x</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y</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Types, values, and null</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Every expression has a type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5852160" cy="914400"/>
        </p:xfrm>
        <a:graphic>
          <a:graphicData uri="http://schemas.openxmlformats.org/drawingml/2006/table">
            <a:tbl>
              <a:tblPr/>
              <a:tblGrid>
                <a:gridCol w="2194560"/>
                <a:gridCol w="1828800"/>
                <a:gridCol w="1828800"/>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Expression</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Value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Type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7 + 2</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9</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int</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7 / 2</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int</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7 / 2.0</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3.5</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b="1" dirty="0">
                          <a:solidFill>
                            <a:srgbClr val="0B5A4D"/>
                          </a:solidFill>
                          <a:latin typeface="Atkinson Hyperlegible Next" pitchFamily="34" charset="0"/>
                          <a:ea typeface="Atkinson Hyperlegible Next" pitchFamily="34" charset="-122"/>
                          <a:cs typeface="Atkinson Hyperlegible Next" pitchFamily="34" charset="-120"/>
                        </a:rPr>
                        <a:t>double</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7 % 2</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int</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"seven"</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"seven"</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String</a:t>
                      </a:r>
                      <a:endParaRPr lang="en-US" sz="18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6720840" y="1600200"/>
            <a:ext cx="4919472" cy="1097280"/>
          </a:xfrm>
          <a:prstGeom prst="roundRect">
            <a:avLst>
              <a:gd name="adj" fmla="val 10000"/>
            </a:avLst>
          </a:prstGeom>
          <a:solidFill>
            <a:srgbClr val="EEF3F1"/>
          </a:solidFill>
          <a:ln w="12700">
            <a:solidFill>
              <a:srgbClr val="E6E1D6"/>
            </a:solidFill>
            <a:prstDash val="solid"/>
          </a:ln>
        </p:spPr>
      </p:sp>
      <p:sp>
        <p:nvSpPr>
          <p:cNvPr id="10" name="Text 5"/>
          <p:cNvSpPr/>
          <p:nvPr/>
        </p:nvSpPr>
        <p:spPr>
          <a:xfrm>
            <a:off x="6995160" y="1783080"/>
            <a:ext cx="437083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1" name="Text 6"/>
          <p:cNvSpPr/>
          <p:nvPr/>
        </p:nvSpPr>
        <p:spPr>
          <a:xfrm>
            <a:off x="6995160" y="2103120"/>
            <a:ext cx="4370832" cy="4114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n = 7 / 2.0;</a:t>
            </a:r>
            <a:endParaRPr lang="en-US" sz="1700" dirty="0"/>
          </a:p>
        </p:txBody>
      </p:sp>
      <p:sp>
        <p:nvSpPr>
          <p:cNvPr id="12" name="Shape 7"/>
          <p:cNvSpPr/>
          <p:nvPr/>
        </p:nvSpPr>
        <p:spPr>
          <a:xfrm>
            <a:off x="6720840" y="2834640"/>
            <a:ext cx="4919472" cy="1417320"/>
          </a:xfrm>
          <a:prstGeom prst="roundRect">
            <a:avLst>
              <a:gd name="adj" fmla="val 7742"/>
            </a:avLst>
          </a:prstGeom>
          <a:solidFill>
            <a:srgbClr val="1F2B28"/>
          </a:solidFill>
          <a:ln w="12700">
            <a:solidFill>
              <a:srgbClr val="1F2B28"/>
            </a:solidFill>
            <a:prstDash val="solid"/>
          </a:ln>
        </p:spPr>
      </p:sp>
      <p:sp>
        <p:nvSpPr>
          <p:cNvPr id="13" name="Text 8"/>
          <p:cNvSpPr/>
          <p:nvPr/>
        </p:nvSpPr>
        <p:spPr>
          <a:xfrm>
            <a:off x="6995160" y="2971800"/>
            <a:ext cx="36576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4" name="Text 9"/>
          <p:cNvSpPr/>
          <p:nvPr/>
        </p:nvSpPr>
        <p:spPr>
          <a:xfrm>
            <a:off x="6995160" y="3246120"/>
            <a:ext cx="4389120" cy="91440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incompatible types: possible lossy conversion from double to int</a:t>
            </a:r>
            <a:endParaRPr lang="en-US" sz="1500" dirty="0"/>
          </a:p>
        </p:txBody>
      </p:sp>
      <p:sp>
        <p:nvSpPr>
          <p:cNvPr id="15" name="Shape 10"/>
          <p:cNvSpPr/>
          <p:nvPr/>
        </p:nvSpPr>
        <p:spPr>
          <a:xfrm>
            <a:off x="548640" y="5257800"/>
            <a:ext cx="11094415" cy="822960"/>
          </a:xfrm>
          <a:prstGeom prst="roundRect">
            <a:avLst>
              <a:gd name="adj" fmla="val 22222"/>
            </a:avLst>
          </a:prstGeom>
          <a:solidFill>
            <a:srgbClr val="E3F0FF"/>
          </a:solidFill>
          <a:ln w="12700">
            <a:solidFill>
              <a:srgbClr val="E3F0FF"/>
            </a:solidFill>
            <a:prstDash val="solid"/>
          </a:ln>
        </p:spPr>
      </p:sp>
      <p:pic>
        <p:nvPicPr>
          <p:cNvPr id="16"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513832"/>
            <a:ext cx="566928" cy="566928"/>
          </a:xfrm>
          <a:prstGeom prst="rect">
            <a:avLst/>
          </a:prstGeom>
        </p:spPr>
      </p:pic>
      <p:sp>
        <p:nvSpPr>
          <p:cNvPr id="17" name="Text 11"/>
          <p:cNvSpPr/>
          <p:nvPr/>
        </p:nvSpPr>
        <p:spPr>
          <a:xfrm>
            <a:off x="1600200" y="5394960"/>
            <a:ext cx="9768535" cy="5486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variable can be assigned only a value from 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compatible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data type. Here, use a double variable.</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Give it a value before you use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Every variable must be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assigned a value before it is used</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in an expression. The compiler checks this for you.</a:t>
            </a:r>
            <a:endParaRPr lang="en-US" sz="1800" dirty="0"/>
          </a:p>
        </p:txBody>
      </p:sp>
      <p:sp>
        <p:nvSpPr>
          <p:cNvPr id="11" name="Shape 6"/>
          <p:cNvSpPr/>
          <p:nvPr/>
        </p:nvSpPr>
        <p:spPr>
          <a:xfrm>
            <a:off x="548640" y="2788920"/>
            <a:ext cx="5486400" cy="1463040"/>
          </a:xfrm>
          <a:prstGeom prst="roundRect">
            <a:avLst>
              <a:gd name="adj" fmla="val 7500"/>
            </a:avLst>
          </a:prstGeom>
          <a:solidFill>
            <a:srgbClr val="EEF3F1"/>
          </a:solidFill>
          <a:ln w="12700">
            <a:solidFill>
              <a:srgbClr val="E6E1D6"/>
            </a:solidFill>
            <a:prstDash val="solid"/>
          </a:ln>
        </p:spPr>
      </p:sp>
      <p:sp>
        <p:nvSpPr>
          <p:cNvPr id="12" name="Text 7"/>
          <p:cNvSpPr/>
          <p:nvPr/>
        </p:nvSpPr>
        <p:spPr>
          <a:xfrm>
            <a:off x="822960" y="297180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3" name="Text 8"/>
          <p:cNvSpPr/>
          <p:nvPr/>
        </p:nvSpPr>
        <p:spPr>
          <a:xfrm>
            <a:off x="822960" y="3291840"/>
            <a:ext cx="4937760" cy="7772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lives;</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System.out.println(lives);</a:t>
            </a:r>
            <a:endParaRPr lang="en-US" sz="1700" dirty="0"/>
          </a:p>
        </p:txBody>
      </p:sp>
      <p:sp>
        <p:nvSpPr>
          <p:cNvPr id="14" name="Shape 9"/>
          <p:cNvSpPr/>
          <p:nvPr/>
        </p:nvSpPr>
        <p:spPr>
          <a:xfrm>
            <a:off x="548640" y="4434840"/>
            <a:ext cx="5486400" cy="1508760"/>
          </a:xfrm>
          <a:prstGeom prst="roundRect">
            <a:avLst>
              <a:gd name="adj" fmla="val 7273"/>
            </a:avLst>
          </a:prstGeom>
          <a:solidFill>
            <a:srgbClr val="1F2B28"/>
          </a:solidFill>
          <a:ln w="12700">
            <a:solidFill>
              <a:srgbClr val="1F2B28"/>
            </a:solidFill>
            <a:prstDash val="solid"/>
          </a:ln>
        </p:spPr>
      </p:sp>
      <p:sp>
        <p:nvSpPr>
          <p:cNvPr id="15" name="Text 10"/>
          <p:cNvSpPr/>
          <p:nvPr/>
        </p:nvSpPr>
        <p:spPr>
          <a:xfrm>
            <a:off x="822960" y="4572000"/>
            <a:ext cx="36576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822960" y="4846320"/>
            <a:ext cx="4937760" cy="91440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variable lives might not have been initialized</a:t>
            </a:r>
            <a:endParaRPr lang="en-US" sz="1600" dirty="0"/>
          </a:p>
        </p:txBody>
      </p:sp>
      <p:sp>
        <p:nvSpPr>
          <p:cNvPr id="17" name="Shape 12"/>
          <p:cNvSpPr/>
          <p:nvPr/>
        </p:nvSpPr>
        <p:spPr>
          <a:xfrm>
            <a:off x="6263640" y="2788920"/>
            <a:ext cx="5376672" cy="1828800"/>
          </a:xfrm>
          <a:prstGeom prst="roundRect">
            <a:avLst>
              <a:gd name="adj" fmla="val 6000"/>
            </a:avLst>
          </a:prstGeom>
          <a:solidFill>
            <a:srgbClr val="EEF3F1"/>
          </a:solidFill>
          <a:ln w="12700">
            <a:solidFill>
              <a:srgbClr val="E6E1D6"/>
            </a:solidFill>
            <a:prstDash val="solid"/>
          </a:ln>
        </p:spPr>
      </p:sp>
      <p:sp>
        <p:nvSpPr>
          <p:cNvPr id="18" name="Text 13"/>
          <p:cNvSpPr/>
          <p:nvPr/>
        </p:nvSpPr>
        <p:spPr>
          <a:xfrm>
            <a:off x="6537960" y="2971800"/>
            <a:ext cx="482803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FIXED</a:t>
            </a:r>
            <a:endParaRPr lang="en-US" sz="1050" dirty="0"/>
          </a:p>
        </p:txBody>
      </p:sp>
      <p:sp>
        <p:nvSpPr>
          <p:cNvPr id="19" name="Text 14"/>
          <p:cNvSpPr/>
          <p:nvPr/>
        </p:nvSpPr>
        <p:spPr>
          <a:xfrm>
            <a:off x="6537960" y="3291840"/>
            <a:ext cx="4828032" cy="114300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lives;</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lives = 3;</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System.out.println(lives);</a:t>
            </a:r>
            <a:endParaRPr lang="en-US" sz="1700" dirty="0"/>
          </a:p>
        </p:txBody>
      </p:sp>
      <p:sp>
        <p:nvSpPr>
          <p:cNvPr id="20" name="Shape 15"/>
          <p:cNvSpPr/>
          <p:nvPr/>
        </p:nvSpPr>
        <p:spPr>
          <a:xfrm>
            <a:off x="6263640" y="4800600"/>
            <a:ext cx="5376672" cy="868680"/>
          </a:xfrm>
          <a:prstGeom prst="roundRect">
            <a:avLst>
              <a:gd name="adj" fmla="val 12632"/>
            </a:avLst>
          </a:prstGeom>
          <a:solidFill>
            <a:srgbClr val="1F2B28"/>
          </a:solidFill>
          <a:ln w="12700">
            <a:solidFill>
              <a:srgbClr val="1F2B28"/>
            </a:solidFill>
            <a:prstDash val="solid"/>
          </a:ln>
        </p:spPr>
      </p:sp>
      <p:sp>
        <p:nvSpPr>
          <p:cNvPr id="21" name="Text 16"/>
          <p:cNvSpPr/>
          <p:nvPr/>
        </p:nvSpPr>
        <p:spPr>
          <a:xfrm>
            <a:off x="6537960" y="4937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7"/>
          <p:cNvSpPr/>
          <p:nvPr/>
        </p:nvSpPr>
        <p:spPr>
          <a:xfrm>
            <a:off x="6537960" y="5212080"/>
            <a:ext cx="4828032"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null: a reference with no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literal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null</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means a reference variable is not associated with any object. Reference types can be assigned a new object or null.</a:t>
            </a:r>
            <a:endParaRPr lang="en-US" sz="1800" dirty="0"/>
          </a:p>
        </p:txBody>
      </p:sp>
      <p:sp>
        <p:nvSpPr>
          <p:cNvPr id="11" name="Shape 6"/>
          <p:cNvSpPr/>
          <p:nvPr/>
        </p:nvSpPr>
        <p:spPr>
          <a:xfrm>
            <a:off x="548640" y="2834640"/>
            <a:ext cx="6035040" cy="1920240"/>
          </a:xfrm>
          <a:prstGeom prst="roundRect">
            <a:avLst>
              <a:gd name="adj" fmla="val 5714"/>
            </a:avLst>
          </a:prstGeom>
          <a:solidFill>
            <a:srgbClr val="EEF3F1"/>
          </a:solidFill>
          <a:ln w="12700">
            <a:solidFill>
              <a:srgbClr val="E6E1D6"/>
            </a:solidFill>
            <a:prstDash val="solid"/>
          </a:ln>
        </p:spPr>
      </p:sp>
      <p:sp>
        <p:nvSpPr>
          <p:cNvPr id="12" name="Text 7"/>
          <p:cNvSpPr/>
          <p:nvPr/>
        </p:nvSpPr>
        <p:spPr>
          <a:xfrm>
            <a:off x="822960" y="301752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 NICKNAME THAT ARRIVES LATER</a:t>
            </a:r>
            <a:endParaRPr lang="en-US" sz="1050" dirty="0"/>
          </a:p>
        </p:txBody>
      </p:sp>
      <p:sp>
        <p:nvSpPr>
          <p:cNvPr id="13" name="Text 8"/>
          <p:cNvSpPr/>
          <p:nvPr/>
        </p:nvSpPr>
        <p:spPr>
          <a:xfrm>
            <a:off x="822960" y="3337560"/>
            <a:ext cx="5486400" cy="12344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nickname = null;</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System.out.println(nickname);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nickname = "Ace";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System.out.println(nickname);</a:t>
            </a:r>
            <a:endParaRPr lang="en-US" sz="1700" dirty="0"/>
          </a:p>
        </p:txBody>
      </p:sp>
      <p:sp>
        <p:nvSpPr>
          <p:cNvPr id="14" name="Shape 9"/>
          <p:cNvSpPr/>
          <p:nvPr/>
        </p:nvSpPr>
        <p:spPr>
          <a:xfrm>
            <a:off x="548640" y="4892040"/>
            <a:ext cx="6035040" cy="1188720"/>
          </a:xfrm>
          <a:prstGeom prst="roundRect">
            <a:avLst>
              <a:gd name="adj" fmla="val 9231"/>
            </a:avLst>
          </a:prstGeom>
          <a:solidFill>
            <a:srgbClr val="1F2B28"/>
          </a:solidFill>
          <a:ln w="12700">
            <a:solidFill>
              <a:srgbClr val="1F2B28"/>
            </a:solidFill>
            <a:prstDash val="solid"/>
          </a:ln>
        </p:spPr>
      </p:sp>
      <p:sp>
        <p:nvSpPr>
          <p:cNvPr id="15" name="Text 10"/>
          <p:cNvSpPr/>
          <p:nvPr/>
        </p:nvSpPr>
        <p:spPr>
          <a:xfrm>
            <a:off x="822960" y="50292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5303520"/>
            <a:ext cx="548640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null</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Ace</a:t>
            </a:r>
            <a:endParaRPr lang="en-US" sz="2000" dirty="0"/>
          </a:p>
        </p:txBody>
      </p:sp>
      <p:sp>
        <p:nvSpPr>
          <p:cNvPr id="17" name="Shape 12"/>
          <p:cNvSpPr/>
          <p:nvPr/>
        </p:nvSpPr>
        <p:spPr>
          <a:xfrm>
            <a:off x="6858000" y="2834640"/>
            <a:ext cx="4782312" cy="1097280"/>
          </a:xfrm>
          <a:prstGeom prst="roundRect">
            <a:avLst>
              <a:gd name="adj" fmla="val 10000"/>
            </a:avLst>
          </a:prstGeom>
          <a:solidFill>
            <a:srgbClr val="EEF3F1"/>
          </a:solidFill>
          <a:ln w="12700">
            <a:solidFill>
              <a:srgbClr val="E6E1D6"/>
            </a:solidFill>
            <a:prstDash val="solid"/>
          </a:ln>
        </p:spPr>
      </p:sp>
      <p:sp>
        <p:nvSpPr>
          <p:cNvPr id="18" name="Text 13"/>
          <p:cNvSpPr/>
          <p:nvPr/>
        </p:nvSpPr>
        <p:spPr>
          <a:xfrm>
            <a:off x="7132320" y="3017520"/>
            <a:ext cx="423367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9" name="Text 14"/>
          <p:cNvSpPr/>
          <p:nvPr/>
        </p:nvSpPr>
        <p:spPr>
          <a:xfrm>
            <a:off x="7132320" y="3337560"/>
            <a:ext cx="4233672" cy="4114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price = null;</a:t>
            </a:r>
            <a:endParaRPr lang="en-US" sz="1700" dirty="0"/>
          </a:p>
        </p:txBody>
      </p:sp>
      <p:sp>
        <p:nvSpPr>
          <p:cNvPr id="20" name="Shape 15"/>
          <p:cNvSpPr/>
          <p:nvPr/>
        </p:nvSpPr>
        <p:spPr>
          <a:xfrm>
            <a:off x="6858000" y="4069080"/>
            <a:ext cx="4782312" cy="2011680"/>
          </a:xfrm>
          <a:prstGeom prst="roundRect">
            <a:avLst>
              <a:gd name="adj" fmla="val 5455"/>
            </a:avLst>
          </a:prstGeom>
          <a:solidFill>
            <a:srgbClr val="1F2B28"/>
          </a:solidFill>
          <a:ln w="12700">
            <a:solidFill>
              <a:srgbClr val="1F2B28"/>
            </a:solidFill>
            <a:prstDash val="solid"/>
          </a:ln>
        </p:spPr>
      </p:sp>
      <p:sp>
        <p:nvSpPr>
          <p:cNvPr id="21" name="Text 16"/>
          <p:cNvSpPr/>
          <p:nvPr/>
        </p:nvSpPr>
        <p:spPr>
          <a:xfrm>
            <a:off x="7132320" y="4206240"/>
            <a:ext cx="36576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22" name="Text 17"/>
          <p:cNvSpPr/>
          <p:nvPr/>
        </p:nvSpPr>
        <p:spPr>
          <a:xfrm>
            <a:off x="7132320" y="4480560"/>
            <a:ext cx="4206240" cy="146304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incompatible types: &lt;null&gt; cannot be converted to double</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Compiles or not?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For each snippet: does it compile? If it does, what prints?</a:t>
            </a:r>
            <a:endParaRPr lang="en-US" sz="2200" dirty="0"/>
          </a:p>
        </p:txBody>
      </p:sp>
      <p:sp>
        <p:nvSpPr>
          <p:cNvPr id="12" name="Shape 8"/>
          <p:cNvSpPr/>
          <p:nvPr/>
        </p:nvSpPr>
        <p:spPr>
          <a:xfrm>
            <a:off x="868680" y="2971800"/>
            <a:ext cx="5120640" cy="1325880"/>
          </a:xfrm>
          <a:prstGeom prst="roundRect">
            <a:avLst>
              <a:gd name="adj" fmla="val 8276"/>
            </a:avLst>
          </a:prstGeom>
          <a:solidFill>
            <a:srgbClr val="FFFFFF"/>
          </a:solidFill>
          <a:ln w="12700">
            <a:solidFill>
              <a:srgbClr val="FFFFFF"/>
            </a:solidFill>
            <a:prstDash val="solid"/>
          </a:ln>
        </p:spPr>
      </p:sp>
      <p:sp>
        <p:nvSpPr>
          <p:cNvPr id="13" name="Text 9"/>
          <p:cNvSpPr/>
          <p:nvPr/>
        </p:nvSpPr>
        <p:spPr>
          <a:xfrm>
            <a:off x="1051560" y="3108960"/>
            <a:ext cx="365760" cy="365760"/>
          </a:xfrm>
          <a:prstGeom prst="rect">
            <a:avLst/>
          </a:prstGeom>
          <a:noFill/>
          <a:ln/>
        </p:spPr>
        <p:txBody>
          <a:bodyPr wrap="square" lIns="0" tIns="0" rIns="0" bIns="0" rtlCol="0" anchor="ctr"/>
          <a:lstStyle/>
          <a:p>
            <a:pPr indent="0" marL="0">
              <a:buNone/>
            </a:pPr>
            <a:r>
              <a:rPr lang="en-US" sz="1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1</a:t>
            </a:r>
            <a:endParaRPr lang="en-US" sz="1800" dirty="0"/>
          </a:p>
        </p:txBody>
      </p:sp>
      <p:sp>
        <p:nvSpPr>
          <p:cNvPr id="14" name="Text 10"/>
          <p:cNvSpPr/>
          <p:nvPr/>
        </p:nvSpPr>
        <p:spPr>
          <a:xfrm>
            <a:off x="1508760" y="3108960"/>
            <a:ext cx="4343400" cy="1097280"/>
          </a:xfrm>
          <a:prstGeom prst="rect">
            <a:avLst/>
          </a:prstGeom>
          <a:noFill/>
          <a:ln/>
        </p:spPr>
        <p:txBody>
          <a:bodyPr wrap="square" lIns="0" tIns="0" rIns="0" bIns="0" rtlCol="0" anchor="t"/>
          <a:lstStyle/>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double speed = 2 * 1.5;</a:t>
            </a:r>
            <a:endParaRPr lang="en-US" sz="1500" dirty="0"/>
          </a:p>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System.out.println(speed);</a:t>
            </a:r>
            <a:endParaRPr lang="en-US" sz="1500" dirty="0"/>
          </a:p>
        </p:txBody>
      </p:sp>
      <p:sp>
        <p:nvSpPr>
          <p:cNvPr id="15" name="Shape 11"/>
          <p:cNvSpPr/>
          <p:nvPr/>
        </p:nvSpPr>
        <p:spPr>
          <a:xfrm>
            <a:off x="6217920" y="2971800"/>
            <a:ext cx="5120640" cy="1325880"/>
          </a:xfrm>
          <a:prstGeom prst="roundRect">
            <a:avLst>
              <a:gd name="adj" fmla="val 8276"/>
            </a:avLst>
          </a:prstGeom>
          <a:solidFill>
            <a:srgbClr val="FFFFFF"/>
          </a:solidFill>
          <a:ln w="12700">
            <a:solidFill>
              <a:srgbClr val="FFFFFF"/>
            </a:solidFill>
            <a:prstDash val="solid"/>
          </a:ln>
        </p:spPr>
      </p:sp>
      <p:sp>
        <p:nvSpPr>
          <p:cNvPr id="16" name="Text 12"/>
          <p:cNvSpPr/>
          <p:nvPr/>
        </p:nvSpPr>
        <p:spPr>
          <a:xfrm>
            <a:off x="6400800" y="3108960"/>
            <a:ext cx="365760" cy="365760"/>
          </a:xfrm>
          <a:prstGeom prst="rect">
            <a:avLst/>
          </a:prstGeom>
          <a:noFill/>
          <a:ln/>
        </p:spPr>
        <p:txBody>
          <a:bodyPr wrap="square" lIns="0" tIns="0" rIns="0" bIns="0" rtlCol="0" anchor="ctr"/>
          <a:lstStyle/>
          <a:p>
            <a:pPr indent="0" marL="0">
              <a:buNone/>
            </a:pPr>
            <a:r>
              <a:rPr lang="en-US" sz="1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2</a:t>
            </a:r>
            <a:endParaRPr lang="en-US" sz="1800" dirty="0"/>
          </a:p>
        </p:txBody>
      </p:sp>
      <p:sp>
        <p:nvSpPr>
          <p:cNvPr id="17" name="Text 13"/>
          <p:cNvSpPr/>
          <p:nvPr/>
        </p:nvSpPr>
        <p:spPr>
          <a:xfrm>
            <a:off x="6858000" y="3108960"/>
            <a:ext cx="4343400" cy="1097280"/>
          </a:xfrm>
          <a:prstGeom prst="rect">
            <a:avLst/>
          </a:prstGeom>
          <a:noFill/>
          <a:ln/>
        </p:spPr>
        <p:txBody>
          <a:bodyPr wrap="square" lIns="0" tIns="0" rIns="0" bIns="0" rtlCol="0" anchor="t"/>
          <a:lstStyle/>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pages;</a:t>
            </a:r>
            <a:endParaRPr lang="en-US" sz="1500" dirty="0"/>
          </a:p>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pages = 12 / 5;</a:t>
            </a:r>
            <a:endParaRPr lang="en-US" sz="1500" dirty="0"/>
          </a:p>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System.out.println(pages);</a:t>
            </a:r>
            <a:endParaRPr lang="en-US" sz="1500" dirty="0"/>
          </a:p>
        </p:txBody>
      </p:sp>
      <p:sp>
        <p:nvSpPr>
          <p:cNvPr id="18" name="Shape 14"/>
          <p:cNvSpPr/>
          <p:nvPr/>
        </p:nvSpPr>
        <p:spPr>
          <a:xfrm>
            <a:off x="868680" y="4480560"/>
            <a:ext cx="5120640" cy="1325880"/>
          </a:xfrm>
          <a:prstGeom prst="roundRect">
            <a:avLst>
              <a:gd name="adj" fmla="val 8276"/>
            </a:avLst>
          </a:prstGeom>
          <a:solidFill>
            <a:srgbClr val="FFFFFF"/>
          </a:solidFill>
          <a:ln w="12700">
            <a:solidFill>
              <a:srgbClr val="FFFFFF"/>
            </a:solidFill>
            <a:prstDash val="solid"/>
          </a:ln>
        </p:spPr>
      </p:sp>
      <p:sp>
        <p:nvSpPr>
          <p:cNvPr id="19" name="Text 15"/>
          <p:cNvSpPr/>
          <p:nvPr/>
        </p:nvSpPr>
        <p:spPr>
          <a:xfrm>
            <a:off x="1051560" y="4617720"/>
            <a:ext cx="365760" cy="365760"/>
          </a:xfrm>
          <a:prstGeom prst="rect">
            <a:avLst/>
          </a:prstGeom>
          <a:noFill/>
          <a:ln/>
        </p:spPr>
        <p:txBody>
          <a:bodyPr wrap="square" lIns="0" tIns="0" rIns="0" bIns="0" rtlCol="0" anchor="ctr"/>
          <a:lstStyle/>
          <a:p>
            <a:pPr indent="0" marL="0">
              <a:buNone/>
            </a:pPr>
            <a:r>
              <a:rPr lang="en-US" sz="1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3</a:t>
            </a:r>
            <a:endParaRPr lang="en-US" sz="1800" dirty="0"/>
          </a:p>
        </p:txBody>
      </p:sp>
      <p:sp>
        <p:nvSpPr>
          <p:cNvPr id="20" name="Text 16"/>
          <p:cNvSpPr/>
          <p:nvPr/>
        </p:nvSpPr>
        <p:spPr>
          <a:xfrm>
            <a:off x="1508760" y="4617720"/>
            <a:ext cx="4343400" cy="1097280"/>
          </a:xfrm>
          <a:prstGeom prst="rect">
            <a:avLst/>
          </a:prstGeom>
          <a:noFill/>
          <a:ln/>
        </p:spPr>
        <p:txBody>
          <a:bodyPr wrap="square" lIns="0" tIns="0" rIns="0" bIns="0" rtlCol="0" anchor="t"/>
          <a:lstStyle/>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miles = 10 / 4.0;</a:t>
            </a:r>
            <a:endParaRPr lang="en-US" sz="1500" dirty="0"/>
          </a:p>
        </p:txBody>
      </p:sp>
      <p:sp>
        <p:nvSpPr>
          <p:cNvPr id="21" name="Shape 17"/>
          <p:cNvSpPr/>
          <p:nvPr/>
        </p:nvSpPr>
        <p:spPr>
          <a:xfrm>
            <a:off x="6217920" y="4480560"/>
            <a:ext cx="5120640" cy="1325880"/>
          </a:xfrm>
          <a:prstGeom prst="roundRect">
            <a:avLst>
              <a:gd name="adj" fmla="val 8276"/>
            </a:avLst>
          </a:prstGeom>
          <a:solidFill>
            <a:srgbClr val="FFFFFF"/>
          </a:solidFill>
          <a:ln w="12700">
            <a:solidFill>
              <a:srgbClr val="FFFFFF"/>
            </a:solidFill>
            <a:prstDash val="solid"/>
          </a:ln>
        </p:spPr>
      </p:sp>
      <p:sp>
        <p:nvSpPr>
          <p:cNvPr id="22" name="Text 18"/>
          <p:cNvSpPr/>
          <p:nvPr/>
        </p:nvSpPr>
        <p:spPr>
          <a:xfrm>
            <a:off x="6400800" y="4617720"/>
            <a:ext cx="365760" cy="365760"/>
          </a:xfrm>
          <a:prstGeom prst="rect">
            <a:avLst/>
          </a:prstGeom>
          <a:noFill/>
          <a:ln/>
        </p:spPr>
        <p:txBody>
          <a:bodyPr wrap="square" lIns="0" tIns="0" rIns="0" bIns="0" rtlCol="0" anchor="ctr"/>
          <a:lstStyle/>
          <a:p>
            <a:pPr indent="0" marL="0">
              <a:buNone/>
            </a:pPr>
            <a:r>
              <a:rPr lang="en-US" sz="1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4</a:t>
            </a:r>
            <a:endParaRPr lang="en-US" sz="1800" dirty="0"/>
          </a:p>
        </p:txBody>
      </p:sp>
      <p:sp>
        <p:nvSpPr>
          <p:cNvPr id="23" name="Text 19"/>
          <p:cNvSpPr/>
          <p:nvPr/>
        </p:nvSpPr>
        <p:spPr>
          <a:xfrm>
            <a:off x="6858000" y="4617720"/>
            <a:ext cx="4343400" cy="1097280"/>
          </a:xfrm>
          <a:prstGeom prst="rect">
            <a:avLst/>
          </a:prstGeom>
          <a:noFill/>
          <a:ln/>
        </p:spPr>
        <p:txBody>
          <a:bodyPr wrap="square" lIns="0" tIns="0" rIns="0" bIns="0" rtlCol="0" anchor="t"/>
          <a:lstStyle/>
          <a:p>
            <a:pPr indent="0" marL="0">
              <a:lnSpc>
                <a:spcPct val="110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done = null;</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Input with a Scanner</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Input, and the Scanner class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600200"/>
            <a:ext cx="3657600" cy="777240"/>
          </a:xfrm>
          <a:prstGeom prst="roundRect">
            <a:avLst>
              <a:gd name="adj" fmla="val 14118"/>
            </a:avLst>
          </a:prstGeom>
          <a:solidFill>
            <a:srgbClr val="F4F1EA"/>
          </a:solidFill>
          <a:ln w="12700">
            <a:solidFill>
              <a:srgbClr val="F4F1EA"/>
            </a:solidFill>
            <a:prstDash val="solid"/>
          </a:ln>
        </p:spPr>
      </p:sp>
      <p:sp>
        <p:nvSpPr>
          <p:cNvPr id="9" name="Text 5"/>
          <p:cNvSpPr/>
          <p:nvPr/>
        </p:nvSpPr>
        <p:spPr>
          <a:xfrm>
            <a:off x="822960" y="1600200"/>
            <a:ext cx="3291840" cy="7772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Tactile: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tap, a button</a:t>
            </a:r>
            <a:endParaRPr lang="en-US" sz="1800" dirty="0"/>
          </a:p>
        </p:txBody>
      </p:sp>
      <p:sp>
        <p:nvSpPr>
          <p:cNvPr id="10" name="Shape 6"/>
          <p:cNvSpPr/>
          <p:nvPr/>
        </p:nvSpPr>
        <p:spPr>
          <a:xfrm>
            <a:off x="548640" y="2560320"/>
            <a:ext cx="3657600" cy="777240"/>
          </a:xfrm>
          <a:prstGeom prst="roundRect">
            <a:avLst>
              <a:gd name="adj" fmla="val 14118"/>
            </a:avLst>
          </a:prstGeom>
          <a:solidFill>
            <a:srgbClr val="F4F1EA"/>
          </a:solidFill>
          <a:ln w="12700">
            <a:solidFill>
              <a:srgbClr val="F4F1EA"/>
            </a:solidFill>
            <a:prstDash val="solid"/>
          </a:ln>
        </p:spPr>
      </p:sp>
      <p:sp>
        <p:nvSpPr>
          <p:cNvPr id="11" name="Text 7"/>
          <p:cNvSpPr/>
          <p:nvPr/>
        </p:nvSpPr>
        <p:spPr>
          <a:xfrm>
            <a:off x="822960" y="2560320"/>
            <a:ext cx="3291840" cy="7772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Audio: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voice</a:t>
            </a:r>
            <a:endParaRPr lang="en-US" sz="1800" dirty="0"/>
          </a:p>
        </p:txBody>
      </p:sp>
      <p:sp>
        <p:nvSpPr>
          <p:cNvPr id="12" name="Shape 8"/>
          <p:cNvSpPr/>
          <p:nvPr/>
        </p:nvSpPr>
        <p:spPr>
          <a:xfrm>
            <a:off x="548640" y="3520440"/>
            <a:ext cx="3657600" cy="777240"/>
          </a:xfrm>
          <a:prstGeom prst="roundRect">
            <a:avLst>
              <a:gd name="adj" fmla="val 14118"/>
            </a:avLst>
          </a:prstGeom>
          <a:solidFill>
            <a:srgbClr val="F4F1EA"/>
          </a:solidFill>
          <a:ln w="12700">
            <a:solidFill>
              <a:srgbClr val="F4F1EA"/>
            </a:solidFill>
            <a:prstDash val="solid"/>
          </a:ln>
        </p:spPr>
      </p:sp>
      <p:sp>
        <p:nvSpPr>
          <p:cNvPr id="13" name="Text 9"/>
          <p:cNvSpPr/>
          <p:nvPr/>
        </p:nvSpPr>
        <p:spPr>
          <a:xfrm>
            <a:off x="822960" y="3520440"/>
            <a:ext cx="3291840" cy="7772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Visual: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camera</a:t>
            </a:r>
            <a:endParaRPr lang="en-US" sz="1800" dirty="0"/>
          </a:p>
        </p:txBody>
      </p:sp>
      <p:sp>
        <p:nvSpPr>
          <p:cNvPr id="14" name="Shape 10"/>
          <p:cNvSpPr/>
          <p:nvPr/>
        </p:nvSpPr>
        <p:spPr>
          <a:xfrm>
            <a:off x="548640" y="4480560"/>
            <a:ext cx="3657600" cy="777240"/>
          </a:xfrm>
          <a:prstGeom prst="roundRect">
            <a:avLst>
              <a:gd name="adj" fmla="val 14118"/>
            </a:avLst>
          </a:prstGeom>
          <a:solidFill>
            <a:srgbClr val="DDF5EE"/>
          </a:solidFill>
          <a:ln w="12700">
            <a:solidFill>
              <a:srgbClr val="DDF5EE"/>
            </a:solidFill>
            <a:prstDash val="solid"/>
          </a:ln>
        </p:spPr>
      </p:sp>
      <p:sp>
        <p:nvSpPr>
          <p:cNvPr id="15" name="Text 11"/>
          <p:cNvSpPr/>
          <p:nvPr/>
        </p:nvSpPr>
        <p:spPr>
          <a:xfrm>
            <a:off x="822960" y="4480560"/>
            <a:ext cx="3291840" cy="7772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Text: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typed words</a:t>
            </a:r>
            <a:endParaRPr lang="en-US" sz="1800" dirty="0"/>
          </a:p>
        </p:txBody>
      </p:sp>
      <p:sp>
        <p:nvSpPr>
          <p:cNvPr id="16" name="Text 12"/>
          <p:cNvSpPr/>
          <p:nvPr/>
        </p:nvSpPr>
        <p:spPr>
          <a:xfrm>
            <a:off x="548640" y="5486400"/>
            <a:ext cx="3657600" cy="457200"/>
          </a:xfrm>
          <a:prstGeom prst="rect">
            <a:avLst/>
          </a:prstGeom>
          <a:noFill/>
          <a:ln/>
        </p:spPr>
        <p:txBody>
          <a:bodyPr wrap="square" lIns="0" tIns="0" rIns="0" bIns="0" rtlCol="0" anchor="ctr"/>
          <a:lstStyle/>
          <a:p>
            <a:pPr indent="0" marL="0">
              <a:buNone/>
            </a:pPr>
            <a:r>
              <a:rPr lang="en-US" sz="17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Scanner reads text input.</a:t>
            </a:r>
            <a:endParaRPr lang="en-US" sz="17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26280" y="1600200"/>
          <a:ext cx="7114032" cy="914400"/>
        </p:xfrm>
        <a:graphic>
          <a:graphicData uri="http://schemas.openxmlformats.org/drawingml/2006/table">
            <a:tbl>
              <a:tblPr/>
              <a:tblGrid>
                <a:gridCol w="3566160"/>
                <a:gridCol w="3547872"/>
              </a:tblGrid>
              <a:tr h="45720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Code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it does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73152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import java.util.Scanner;</a:t>
                      </a:r>
                      <a:endParaRPr lang="en-US" sz="15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At the very top: lets the program use Scanner</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91440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Scanner console =</a:t>
                      </a:r>
                      <a:endParaRPr lang="en-US" sz="1500" dirty="0">
                        <a:latin typeface="Atkinson Hyperlegible Mono" charset="0"/>
                        <a:ea typeface="Atkinson Hyperlegible Mono" charset="0"/>
                        <a:cs typeface="Atkinson Hyperlegible Mono" charset="0"/>
                      </a:endParaRPr>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new Scanner(System.in);</a:t>
                      </a:r>
                      <a:endParaRPr lang="en-US" sz="15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Makes a Scanner that reads the keyboard</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3152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console.nextInt()</a:t>
                      </a:r>
                      <a:endParaRPr lang="en-US" sz="15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Reads the next whole number (int)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3152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console.nextDouble()</a:t>
                      </a:r>
                      <a:endParaRPr lang="en-US" sz="15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Reads the next real number (double)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3152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console.nextLine()</a:t>
                      </a:r>
                      <a:endParaRPr lang="en-US" sz="15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Reads the rest of the line as a String</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program that reads a number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7223760" cy="4526280"/>
          </a:xfrm>
          <a:prstGeom prst="roundRect">
            <a:avLst>
              <a:gd name="adj" fmla="val 2424"/>
            </a:avLst>
          </a:prstGeom>
          <a:solidFill>
            <a:srgbClr val="EEF3F1"/>
          </a:solidFill>
          <a:ln w="12700">
            <a:solidFill>
              <a:srgbClr val="E6E1D6"/>
            </a:solidFill>
            <a:prstDash val="solid"/>
          </a:ln>
        </p:spPr>
      </p:sp>
      <p:sp>
        <p:nvSpPr>
          <p:cNvPr id="9" name="Text 5"/>
          <p:cNvSpPr/>
          <p:nvPr/>
        </p:nvSpPr>
        <p:spPr>
          <a:xfrm>
            <a:off x="822960" y="1737360"/>
            <a:ext cx="66751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DOGYEARS.JAVA</a:t>
            </a:r>
            <a:endParaRPr lang="en-US" sz="1050" dirty="0"/>
          </a:p>
        </p:txBody>
      </p:sp>
      <p:sp>
        <p:nvSpPr>
          <p:cNvPr id="10" name="Text 6"/>
          <p:cNvSpPr/>
          <p:nvPr/>
        </p:nvSpPr>
        <p:spPr>
          <a:xfrm>
            <a:off x="822960" y="2057400"/>
            <a:ext cx="6675120" cy="3840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import java.util.Scanner;</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class DogYears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void main(String[] args)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Scanner console = new Scanner(System.in);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System.out.print("Dog's age: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age = console.nextInt();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humanYears = age * 7;</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System.out.println(humanYears);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8046720" y="1554480"/>
            <a:ext cx="3593592" cy="1280160"/>
          </a:xfrm>
          <a:prstGeom prst="roundRect">
            <a:avLst>
              <a:gd name="adj" fmla="val 8571"/>
            </a:avLst>
          </a:prstGeom>
          <a:solidFill>
            <a:srgbClr val="1F2B28"/>
          </a:solidFill>
          <a:ln w="12700">
            <a:solidFill>
              <a:srgbClr val="1F2B28"/>
            </a:solidFill>
            <a:prstDash val="solid"/>
          </a:ln>
        </p:spPr>
      </p:sp>
      <p:sp>
        <p:nvSpPr>
          <p:cNvPr id="12" name="Text 8"/>
          <p:cNvSpPr/>
          <p:nvPr/>
        </p:nvSpPr>
        <p:spPr>
          <a:xfrm>
            <a:off x="832104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321040" y="1965960"/>
            <a:ext cx="3044952" cy="7772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Dog's age: 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28</a:t>
            </a:r>
            <a:endParaRPr lang="en-US" sz="2000" dirty="0"/>
          </a:p>
        </p:txBody>
      </p:sp>
      <p:sp>
        <p:nvSpPr>
          <p:cNvPr id="14" name="Text 10"/>
          <p:cNvSpPr/>
          <p:nvPr/>
        </p:nvSpPr>
        <p:spPr>
          <a:xfrm>
            <a:off x="8046720" y="2926080"/>
            <a:ext cx="3593592" cy="640080"/>
          </a:xfrm>
          <a:prstGeom prst="rect">
            <a:avLst/>
          </a:prstGeom>
          <a:noFill/>
          <a:ln/>
        </p:spPr>
        <p:txBody>
          <a:bodyPr wrap="square" lIns="0" tIns="0" rIns="0" bIns="0" rtlCol="0" anchor="t"/>
          <a:lstStyle/>
          <a:p>
            <a:pPr indent="0" marL="0">
              <a:buNone/>
            </a:pPr>
            <a:r>
              <a:rPr lang="en-US" sz="1500" i="1" dirty="0">
                <a:solidFill>
                  <a:srgbClr val="4F5D58"/>
                </a:solidFill>
                <a:latin typeface="Atkinson Hyperlegible Next" pitchFamily="34" charset="0"/>
                <a:ea typeface="Atkinson Hyperlegible Next" pitchFamily="34" charset="-122"/>
                <a:cs typeface="Atkinson Hyperlegible Next" pitchFamily="34" charset="-120"/>
              </a:rPr>
              <a:t>The user typed 4 and pressed Enter.</a:t>
            </a:r>
            <a:endParaRPr lang="en-US" sz="1500" dirty="0"/>
          </a:p>
        </p:txBody>
      </p:sp>
      <p:sp>
        <p:nvSpPr>
          <p:cNvPr id="15" name="Shape 11"/>
          <p:cNvSpPr/>
          <p:nvPr/>
        </p:nvSpPr>
        <p:spPr>
          <a:xfrm>
            <a:off x="8046720" y="3657600"/>
            <a:ext cx="3593592" cy="1737360"/>
          </a:xfrm>
          <a:prstGeom prst="roundRect">
            <a:avLst>
              <a:gd name="adj" fmla="val 10526"/>
            </a:avLst>
          </a:prstGeom>
          <a:solidFill>
            <a:srgbClr val="E3F0FF"/>
          </a:solidFill>
          <a:ln w="12700">
            <a:solidFill>
              <a:srgbClr val="E3F0FF"/>
            </a:solidFill>
            <a:prstDash val="solid"/>
          </a:ln>
        </p:spPr>
      </p:sp>
      <p:sp>
        <p:nvSpPr>
          <p:cNvPr id="16" name="Text 12"/>
          <p:cNvSpPr/>
          <p:nvPr/>
        </p:nvSpPr>
        <p:spPr>
          <a:xfrm>
            <a:off x="8366760" y="3794760"/>
            <a:ext cx="2999232" cy="146304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nextInt() reads the input and gives back its value. The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assignment</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stores that value in age, like any other expression.</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Input is read in order, and types must match</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If the next piece of input does not match the type the call asks for, the program throws 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InputMismatchException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1" name="Shape 6"/>
          <p:cNvSpPr/>
          <p:nvPr/>
        </p:nvSpPr>
        <p:spPr>
          <a:xfrm>
            <a:off x="548640" y="2788920"/>
            <a:ext cx="6583680" cy="1828800"/>
          </a:xfrm>
          <a:prstGeom prst="roundRect">
            <a:avLst>
              <a:gd name="adj" fmla="val 6000"/>
            </a:avLst>
          </a:prstGeom>
          <a:solidFill>
            <a:srgbClr val="EEF3F1"/>
          </a:solidFill>
          <a:ln w="12700">
            <a:solidFill>
              <a:srgbClr val="E6E1D6"/>
            </a:solidFill>
            <a:prstDash val="solid"/>
          </a:ln>
        </p:spPr>
      </p:sp>
      <p:sp>
        <p:nvSpPr>
          <p:cNvPr id="12" name="Text 7"/>
          <p:cNvSpPr/>
          <p:nvPr/>
        </p:nvSpPr>
        <p:spPr>
          <a:xfrm>
            <a:off x="822960" y="2971800"/>
            <a:ext cx="6035040" cy="14630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laps = console.nextInt();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minutes = console.nextInt();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total = laps * minutes;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System.out.println(total);</a:t>
            </a:r>
            <a:endParaRPr lang="en-US" sz="1600" dirty="0"/>
          </a:p>
        </p:txBody>
      </p:sp>
      <p:sp>
        <p:nvSpPr>
          <p:cNvPr id="13" name="Shape 8"/>
          <p:cNvSpPr/>
          <p:nvPr/>
        </p:nvSpPr>
        <p:spPr>
          <a:xfrm>
            <a:off x="548640" y="4800600"/>
            <a:ext cx="6583680" cy="1234440"/>
          </a:xfrm>
          <a:prstGeom prst="roundRect">
            <a:avLst>
              <a:gd name="adj" fmla="val 8889"/>
            </a:avLst>
          </a:prstGeom>
          <a:solidFill>
            <a:srgbClr val="1F2B28"/>
          </a:solidFill>
          <a:ln w="12700">
            <a:solidFill>
              <a:srgbClr val="1F2B28"/>
            </a:solidFill>
            <a:prstDash val="solid"/>
          </a:ln>
        </p:spPr>
      </p:sp>
      <p:sp>
        <p:nvSpPr>
          <p:cNvPr id="14" name="Text 9"/>
          <p:cNvSpPr/>
          <p:nvPr/>
        </p:nvSpPr>
        <p:spPr>
          <a:xfrm>
            <a:off x="822960" y="4937760"/>
            <a:ext cx="54864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USER TYPES 5 2.5</a:t>
            </a:r>
            <a:endParaRPr lang="en-US" sz="1050" dirty="0"/>
          </a:p>
        </p:txBody>
      </p:sp>
      <p:sp>
        <p:nvSpPr>
          <p:cNvPr id="15" name="Text 10"/>
          <p:cNvSpPr/>
          <p:nvPr/>
        </p:nvSpPr>
        <p:spPr>
          <a:xfrm>
            <a:off x="822960" y="5212080"/>
            <a:ext cx="6126480" cy="77724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Exception in thread "main"</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java.util.InputMismatchException</a:t>
            </a:r>
            <a:endParaRPr lang="en-US" sz="1500" dirty="0"/>
          </a:p>
        </p:txBody>
      </p:sp>
      <p:sp>
        <p:nvSpPr>
          <p:cNvPr id="16" name="Shape 11"/>
          <p:cNvSpPr/>
          <p:nvPr/>
        </p:nvSpPr>
        <p:spPr>
          <a:xfrm>
            <a:off x="7406640" y="2788920"/>
            <a:ext cx="4233672" cy="3246120"/>
          </a:xfrm>
          <a:prstGeom prst="roundRect">
            <a:avLst>
              <a:gd name="adj" fmla="val 5634"/>
            </a:avLst>
          </a:prstGeom>
          <a:solidFill>
            <a:srgbClr val="FFFFFF"/>
          </a:solidFill>
          <a:ln w="12700">
            <a:solidFill>
              <a:srgbClr val="E6E1D6"/>
            </a:solidFill>
            <a:prstDash val="solid"/>
          </a:ln>
        </p:spPr>
      </p:sp>
      <p:sp>
        <p:nvSpPr>
          <p:cNvPr id="17" name="Text 12"/>
          <p:cNvSpPr/>
          <p:nvPr/>
        </p:nvSpPr>
        <p:spPr>
          <a:xfrm>
            <a:off x="7680960" y="3017520"/>
            <a:ext cx="36576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WHY IT CRASHES</a:t>
            </a:r>
            <a:endParaRPr lang="en-US" sz="1050" dirty="0"/>
          </a:p>
        </p:txBody>
      </p:sp>
      <p:sp>
        <p:nvSpPr>
          <p:cNvPr id="18" name="Text 13"/>
          <p:cNvSpPr/>
          <p:nvPr/>
        </p:nvSpPr>
        <p:spPr>
          <a:xfrm>
            <a:off x="7680960" y="3383280"/>
            <a:ext cx="3749040" cy="256032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first nextInt() reads 5. The second nextInt() meets 2.5, which is not a whole number. It compiles fine; it fails only while running.</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code, three inputs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code as the last slide. What happens for each input?</a:t>
            </a:r>
            <a:endParaRPr lang="en-US" sz="2200" dirty="0"/>
          </a:p>
        </p:txBody>
      </p:sp>
      <p:sp>
        <p:nvSpPr>
          <p:cNvPr id="12" name="Shape 8"/>
          <p:cNvSpPr/>
          <p:nvPr/>
        </p:nvSpPr>
        <p:spPr>
          <a:xfrm>
            <a:off x="868680" y="2971800"/>
            <a:ext cx="6035040" cy="1828800"/>
          </a:xfrm>
          <a:prstGeom prst="roundRect">
            <a:avLst>
              <a:gd name="adj" fmla="val 6000"/>
            </a:avLst>
          </a:prstGeom>
          <a:solidFill>
            <a:srgbClr val="EEF3F1"/>
          </a:solidFill>
          <a:ln w="12700">
            <a:solidFill>
              <a:srgbClr val="E6E1D6"/>
            </a:solidFill>
            <a:prstDash val="solid"/>
          </a:ln>
        </p:spPr>
      </p:sp>
      <p:sp>
        <p:nvSpPr>
          <p:cNvPr id="13" name="Text 9"/>
          <p:cNvSpPr/>
          <p:nvPr/>
        </p:nvSpPr>
        <p:spPr>
          <a:xfrm>
            <a:off x="1143000" y="3154680"/>
            <a:ext cx="5486400" cy="14630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laps = console.nextInt();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minutes = console.nextInt();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total = laps * minutes;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System.out.println(total);</a:t>
            </a:r>
            <a:endParaRPr lang="en-US" sz="16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7223760" y="2971800"/>
          <a:ext cx="4114800" cy="914400"/>
        </p:xfrm>
        <a:graphic>
          <a:graphicData uri="http://schemas.openxmlformats.org/drawingml/2006/table">
            <a:tbl>
              <a:tblPr/>
              <a:tblGrid>
                <a:gridCol w="1554480"/>
                <a:gridCol w="2560320"/>
              </a:tblGrid>
              <a:tr h="594360">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User types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What happens?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94360">
                <a:tc>
                  <a:txBody>
                    <a:bodyP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6 3</a:t>
                      </a:r>
                      <a:endParaRPr lang="en-US" sz="18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3 6</a:t>
                      </a:r>
                      <a:endParaRPr lang="en-US" sz="18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6 three</a:t>
                      </a:r>
                      <a:endParaRPr lang="en-US" sz="18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Assignment statement</a:t>
            </a:r>
            <a:endParaRPr lang="en-US" sz="19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Stores a value in a variable, using =.</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Initialize</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Assign a variable its first value.</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Expression</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Code evaluated to one value, which has a type.</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Compatible</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value whose type the variable accepts.</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null</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reference variable is not associated with any object.</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Scanner</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class that reads text input, such as from the keyboard.</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does = really do?</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1.4 Assignment Statements and Input</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step by step, what Java does when it runs </a:t>
            </a:r>
            <a:pP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total = total + price;</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First Java ______ the right side using ______, then it ______ the result in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Store It and Scan It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1.4: Assignment Statements and Input</dc:title>
  <dc:subject>PptxGenJS Presentation</dc:subject>
  <dc:creator>Hopper</dc:creator>
  <cp:lastModifiedBy>Hopper</cp:lastModifiedBy>
  <cp:revision>1</cp:revision>
  <dcterms:created xsi:type="dcterms:W3CDTF">2026-10-16T18:15:33Z</dcterms:created>
  <dcterms:modified xsi:type="dcterms:W3CDTF">2026-10-16T18:15:33Z</dcterms:modified>
</cp:coreProperties>
</file>