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1.3 has two halves. Output: print vs. println, string literals, and escape sequences. Expressions: the five arithmetic operators, int vs. double results, integer division, remainder, precedence, and dividing by zero. No joining text and numbers with + yet; that is Topic 1.15. To show a label and a value on one line, use print, then println.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pairs 2 minutes. Collect guesses for 7 / 2; many will say 3.5. Then the eggs: 4 full cartons, 2 eggs left over. Tell them Java has an operator for each of those answers, and that 7 / 2 in Java is not 3.5. We find out why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Goals 1 and 2 are output; goals 3 to 5 are arithmetic. The puzzle worksheet at the end mixes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Output goes to the console. A cursor marks where the next character will appear.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System.out.println does two things, in order: displays its value at the cursor, then moves the cursor to the start of the next line. Line 3 has empty parentheses: nothing to display, but the cursor still moves, so the console shows an empty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print displays its value and leaves the cursor right after it, so the next output continues on the same line. That is how a label and a number share a line today. print adds nothing of its own, not even a space: "Level:" has no space, so 3 lands right against the colon.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XY on line 1, Z on line 2, W on line 3. print("X") leaves the cursor after X, so Y joins it, then println ends the line. Z starts line 2; the empty println() ends that line without making a blank one, because the cursor was mid-line. W is on line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a value is written in code tells Java what it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literal is the code representation of a fixed value. A string literal is a sequence of characters in double quotes; the quotes mark the start and end and are not displayed. 42 and "42" look the same on the console, but one is a number Java can calculate with and the other is text. A double is displayed without extra trailing zeros but keeps at least one digit after the point. Inside quotes, nothing is 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plain double quote would end the string literal, so Java uses a code: a backslash followed by a character. \" is a quote that does not end the string; \\ is one backslash; \n moves the cursor to a new line in the middle of a string. Point out the direction: backslash leans left.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type paths the way they look. Java reads every backslash as the start of an escape sequence. Here \n is a real escape, so the program compiles and is quietly wrong: a logic error. (If the letter after the backslash does not make an escape sequence, it is a compiler error instead.) The fix: write the backslash as \\.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Java do the math, and learn the two surprises: integer division and remainder.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operators: + - * / %. An operation on two int values gives an int. An operation with at least one double gives a double, even when the answer is a whole number, so 6 * 2.0 is 12.0 and 1.5 + 2.5 is 4.0. Line 5 is a string literal: the characters are displayed, nothing is calculated.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135 minutes: how many whole hours, and how many minutes left? 135 / 60 is 2.25 in math; int division keeps only the integer part, 2, with no rounding. 135 % 60 is what is left after taking out the whole groups: 135 - 120 = 15. Make one operand a double and you get the full quotient, 2.25. In this course, a in a % b is never negative, and b is always positive.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operands are int, so the result is the whole part of 0.5, which is 0. The code compiles and runs with no warning, so this is a logic error. Make at least one operand a double. Whenever the first int is smaller than the second, int division gives 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47 / 10 is 4; 47 % 10 is 7 (and % 10 always gives the last digit); 47 / 10.0 is 4.7; 6 % 8 is 6 (8 does not fit even once, so all of 6 is left over); 6 / 8 is 0; 10 % 5 is 0 (it divides evenly).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Which operation happens first, and what happens when division is impossible.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order as math class. *, /, and % come before + and -. Operators with the same precedence go left to right, so 20 - 6 - 4 is 10, not 18, and in 24 / 4 * 2 the division goes first because it is on the left. Parentheses change the order. The grouping is decided when the code is compiled.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compiles: 30 / guests is written correctly. When it runs, the first line appears, then Java tries to divide 30 by 0 and throws an ArithmeticException, a run-time error from Topic 1.1. "Done!" never appears. Dividing by zero when a double is involved is outside the scope of this course.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10 - 2 * 3 is 4 (multiply first); (10 - 2) * 3 is 24; 18 / 3 / 2 is 3 (left to right: 6, then 3); 7 + 8 % 3 is 9 (8 % 3 is 2 first, then 7 + 2).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have students give an example from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answer the warm-up again in Java: 50 / 12 is 4 full cartons and 50 % 12 is 2 eggs left over; 7 / 2 is 3 because both are int, and 7 / 2.0 is 3.5. Cold-call two pairs for the sentence starter. Then hand out the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1  ·  TOPIC 1.3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Cursor and Calculator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Expressions and output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1.3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Calculator vs. Java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Make a guess for each. Be ready to explain.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5120640" cy="2697480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88720" y="3200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QUESTION 1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188720" y="3566160"/>
            <a:ext cx="4480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calculator says 7 / 2 is 3.5. What do you think Java says?</a:t>
            </a:r>
            <a:endParaRPr lang="en-US" sz="2100" dirty="0"/>
          </a:p>
        </p:txBody>
      </p:sp>
      <p:sp>
        <p:nvSpPr>
          <p:cNvPr id="15" name="Shape 11"/>
          <p:cNvSpPr/>
          <p:nvPr/>
        </p:nvSpPr>
        <p:spPr>
          <a:xfrm>
            <a:off x="6217920" y="2971800"/>
            <a:ext cx="5120640" cy="2697480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537960" y="3200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QUESTION 2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6537960" y="3566160"/>
            <a:ext cx="4480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50 eggs go into cartons of 12. How many full cartons? How many eggs are left over?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can...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Predict output from print and println by tracking the cursor.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Use string literals and the escape sequences \", \\, and \n.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Tell whether an arithmetic result is an int or a double, and find its value.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Use integer division and the remainder operator, %.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Apply operator precedence, and explain what dividing an int by 0 does.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Output and the cursor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println: display, then move to the next line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400800" cy="2194560"/>
          </a:xfrm>
          <a:prstGeom prst="roundRect">
            <a:avLst>
              <a:gd name="adj" fmla="val 5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MAIN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8521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System.out.println("Today's lunch:");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System.out.println("Veggie tacos");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System.out.println("Enjoy!");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548640" y="3931920"/>
            <a:ext cx="6400800" cy="2057400"/>
          </a:xfrm>
          <a:prstGeom prst="roundRect">
            <a:avLst>
              <a:gd name="adj" fmla="val 5333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069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343400"/>
            <a:ext cx="5852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Today's lunch: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Veggie tacos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Enjoy!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7223760" y="1554480"/>
            <a:ext cx="4416552" cy="2194560"/>
          </a:xfrm>
          <a:prstGeom prst="roundRect">
            <a:avLst>
              <a:gd name="adj" fmla="val 8333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0" y="1810512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275320" y="1691640"/>
            <a:ext cx="309067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System.out.println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displays information on the console, then moves the cursor to a new line. An empty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println()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just moves the cursor.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3931920"/>
          <a:ext cx="441655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044952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After line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Cursor is at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start of console line 2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2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start of console line 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start of console line 4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4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start of console line 5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print stays on the line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669280" cy="2194560"/>
          </a:xfrm>
          <a:prstGeom prst="roundRect">
            <a:avLst>
              <a:gd name="adj" fmla="val 5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MAIN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1206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System.out.print("Score: ");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System.out.println(95);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System.out.print("Level:");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System.out.println(3);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548640" y="3931920"/>
            <a:ext cx="5669280" cy="1463040"/>
          </a:xfrm>
          <a:prstGeom prst="roundRect">
            <a:avLst>
              <a:gd name="adj" fmla="val 75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069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343400"/>
            <a:ext cx="5120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Score: 95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Level:3</a:t>
            </a:r>
            <a:endParaRPr lang="en-US" sz="2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92240" y="1554480"/>
          <a:ext cx="5148072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1188720"/>
                <a:gridCol w="1901952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Statement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Displays?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Then a new line?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print(...)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8A4B0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No: cursor stays put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println(...)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6492240" y="3931920"/>
            <a:ext cx="5148072" cy="1463040"/>
          </a:xfrm>
          <a:prstGeom prst="roundRect">
            <a:avLst>
              <a:gd name="adj" fmla="val 125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16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4187952"/>
            <a:ext cx="566928" cy="5669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543800" y="4069080"/>
            <a:ext cx="38221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difference shows up in the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output, not the current one.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Where is the cursor?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Write the exact output. Is there an empty line?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5852160" cy="2743200"/>
          </a:xfrm>
          <a:prstGeom prst="roundRect">
            <a:avLst>
              <a:gd name="adj" fmla="val 4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53035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System.out.print("X");</a:t>
            </a:r>
            <a:endParaRPr lang="en-US" sz="19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System.out.println("Y");</a:t>
            </a:r>
            <a:endParaRPr lang="en-US" sz="19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System.out.print("Z");</a:t>
            </a:r>
            <a:endParaRPr lang="en-US" sz="19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System.out.println();</a:t>
            </a:r>
            <a:endParaRPr lang="en-US" sz="19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System.out.println("W");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7132320" y="3154680"/>
            <a:ext cx="4206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Track the cursor after every statement. An empty println() only makes an empty line if the cursor is already at the start of one.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Literals and escape sequences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literal is a fixed value in the code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669280" cy="2194560"/>
          </a:xfrm>
          <a:prstGeom prst="roundRect">
            <a:avLst>
              <a:gd name="adj" fmla="val 5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MAIN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1206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System.out.println(42);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System.out.println("42");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System.out.println(2.50);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System.out.println(7.0);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System.out.println("2.50");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886200"/>
            <a:ext cx="5669280" cy="2103120"/>
          </a:xfrm>
          <a:prstGeom prst="roundRect">
            <a:avLst>
              <a:gd name="adj" fmla="val 5217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0233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297680"/>
            <a:ext cx="51206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42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42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2.5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7.0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2.50</a:t>
            </a:r>
            <a:endParaRPr lang="en-US" sz="2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92240" y="1554480"/>
          <a:ext cx="514807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776472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Literal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Kind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42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int literal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2.50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double literal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true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boolean literal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"42"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5A3CC9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string literal: text in double quotes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Escape sequences start with a backslash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384048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25603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Escape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Displays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\"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 double quote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\\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one backslash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\n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 new line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4663440" y="1554480"/>
            <a:ext cx="6976872" cy="2103120"/>
          </a:xfrm>
          <a:prstGeom prst="roundRect">
            <a:avLst>
              <a:gd name="adj" fmla="val 5217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4937760" y="1737360"/>
            <a:ext cx="6428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MAIN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4937760" y="2057400"/>
            <a:ext cx="64282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System.out.println("She said \"hi\" to me.");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System.out.println("A backslash: \\");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System.out.println("Ready,\nset, go!");</a:t>
            </a:r>
            <a:endParaRPr lang="en-US" sz="1500" dirty="0"/>
          </a:p>
        </p:txBody>
      </p:sp>
      <p:sp>
        <p:nvSpPr>
          <p:cNvPr id="12" name="Shape 7"/>
          <p:cNvSpPr/>
          <p:nvPr/>
        </p:nvSpPr>
        <p:spPr>
          <a:xfrm>
            <a:off x="4663440" y="3840480"/>
            <a:ext cx="6976872" cy="2148840"/>
          </a:xfrm>
          <a:prstGeom prst="roundRect">
            <a:avLst>
              <a:gd name="adj" fmla="val 510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4937760" y="3977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4937760" y="4251960"/>
            <a:ext cx="642823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She said "hi" to me.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 backslash: \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Ready,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set, go!</a:t>
            </a:r>
            <a:endParaRPr lang="en-US" sz="2000" dirty="0"/>
          </a:p>
        </p:txBody>
      </p:sp>
      <p:sp>
        <p:nvSpPr>
          <p:cNvPr id="15" name="Shape 10"/>
          <p:cNvSpPr/>
          <p:nvPr/>
        </p:nvSpPr>
        <p:spPr>
          <a:xfrm>
            <a:off x="548640" y="4526280"/>
            <a:ext cx="3840480" cy="1463040"/>
          </a:xfrm>
          <a:prstGeom prst="roundRect">
            <a:avLst>
              <a:gd name="adj" fmla="val 12500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868680" y="4663440"/>
            <a:ext cx="3246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escape sequence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two characters in a string that stand for one special character.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One backslash in a file path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a string literal, every backslash starts an escape sequence. To display one backslash, write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two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5486400" cy="1097280"/>
          </a:xfrm>
          <a:prstGeom prst="roundRect">
            <a:avLst>
              <a:gd name="adj" fmla="val 10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WRONG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918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System.out.println("C:\new");</a:t>
            </a:r>
            <a:endParaRPr lang="en-US" sz="1800" dirty="0"/>
          </a:p>
        </p:txBody>
      </p:sp>
      <p:sp>
        <p:nvSpPr>
          <p:cNvPr id="14" name="Shape 9"/>
          <p:cNvSpPr/>
          <p:nvPr/>
        </p:nvSpPr>
        <p:spPr>
          <a:xfrm>
            <a:off x="548640" y="4023360"/>
            <a:ext cx="5486400" cy="1325880"/>
          </a:xfrm>
          <a:prstGeom prst="roundRect">
            <a:avLst>
              <a:gd name="adj" fmla="val 827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22960" y="4160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22960" y="443484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C: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ew</a:t>
            </a:r>
            <a:endParaRPr lang="en-US" sz="2000" dirty="0"/>
          </a:p>
        </p:txBody>
      </p:sp>
      <p:sp>
        <p:nvSpPr>
          <p:cNvPr id="17" name="Shape 12"/>
          <p:cNvSpPr/>
          <p:nvPr/>
        </p:nvSpPr>
        <p:spPr>
          <a:xfrm>
            <a:off x="6245352" y="2788920"/>
            <a:ext cx="5394960" cy="1097280"/>
          </a:xfrm>
          <a:prstGeom prst="roundRect">
            <a:avLst>
              <a:gd name="adj" fmla="val 10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519672" y="29718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FIXED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6519672" y="32918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System.out.println("C:\\new");</a:t>
            </a:r>
            <a:endParaRPr lang="en-US" sz="1800" dirty="0"/>
          </a:p>
        </p:txBody>
      </p:sp>
      <p:sp>
        <p:nvSpPr>
          <p:cNvPr id="20" name="Shape 15"/>
          <p:cNvSpPr/>
          <p:nvPr/>
        </p:nvSpPr>
        <p:spPr>
          <a:xfrm>
            <a:off x="6245352" y="4023360"/>
            <a:ext cx="5394960" cy="1325880"/>
          </a:xfrm>
          <a:prstGeom prst="roundRect">
            <a:avLst>
              <a:gd name="adj" fmla="val 827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6519672" y="4160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6519672" y="443484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C:\new</a:t>
            </a:r>
            <a:endParaRPr lang="en-US" sz="2000" dirty="0"/>
          </a:p>
        </p:txBody>
      </p:sp>
      <p:sp>
        <p:nvSpPr>
          <p:cNvPr id="23" name="Text 18"/>
          <p:cNvSpPr/>
          <p:nvPr/>
        </p:nvSpPr>
        <p:spPr>
          <a:xfrm>
            <a:off x="548640" y="548640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n in "new" vanished: \n became a new line.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Arithmetic expressions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operands decide the result's type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292608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210312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Op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Meaning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+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add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-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subtract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*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multiply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/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divide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%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remainder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3749040" y="1554480"/>
            <a:ext cx="4572000" cy="2606040"/>
          </a:xfrm>
          <a:prstGeom prst="roundRect">
            <a:avLst>
              <a:gd name="adj" fmla="val 421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4023360" y="173736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MAIN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4023360" y="2057400"/>
            <a:ext cx="4023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System.out.println(6 * 2);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System.out.println(6 * 2.0);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System.out.println(1.5 + 2.5);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System.out.println(3 * 12);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System.out.println("3 * 12");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8549640" y="1554480"/>
            <a:ext cx="3090672" cy="2606040"/>
          </a:xfrm>
          <a:prstGeom prst="roundRect">
            <a:avLst>
              <a:gd name="adj" fmla="val 4211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8823960" y="1691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8823960" y="1965960"/>
            <a:ext cx="254203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12.0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4.0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36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 * 12</a:t>
            </a:r>
            <a:endParaRPr lang="en-US" sz="2000" dirty="0"/>
          </a:p>
        </p:txBody>
      </p:sp>
      <p:sp>
        <p:nvSpPr>
          <p:cNvPr id="15" name="Shape 10"/>
          <p:cNvSpPr/>
          <p:nvPr/>
        </p:nvSpPr>
        <p:spPr>
          <a:xfrm>
            <a:off x="3749040" y="4389120"/>
            <a:ext cx="7891272" cy="1600200"/>
          </a:xfrm>
          <a:prstGeom prst="roundRect">
            <a:avLst>
              <a:gd name="adj" fmla="val 11429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6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4645152"/>
            <a:ext cx="566928" cy="5669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800600" y="4526280"/>
            <a:ext cx="656539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Two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values give an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At least one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double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gives 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double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Whole groups and leftovers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669280" cy="1828800"/>
          </a:xfrm>
          <a:prstGeom prst="roundRect">
            <a:avLst>
              <a:gd name="adj" fmla="val 6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135-MINUTE MOVIE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120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System.out.println(135 / 60);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System.out.println(135 % 60);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System.out.println(135 / 60.0);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548640" y="3566160"/>
            <a:ext cx="5669280" cy="1691640"/>
          </a:xfrm>
          <a:prstGeom prst="roundRect">
            <a:avLst>
              <a:gd name="adj" fmla="val 648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37033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397764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2.25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6492240" y="1554480"/>
            <a:ext cx="5148072" cy="4434840"/>
          </a:xfrm>
          <a:prstGeom prst="roundRect">
            <a:avLst>
              <a:gd name="adj" fmla="val 4124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812280" y="17830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CHECK IT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812280" y="21488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135 = 60 * 2 + 15</a:t>
            </a:r>
            <a:endParaRPr lang="en-US" sz="2400" dirty="0"/>
          </a:p>
        </p:txBody>
      </p:sp>
      <p:sp>
        <p:nvSpPr>
          <p:cNvPr id="17" name="Text 13"/>
          <p:cNvSpPr/>
          <p:nvPr/>
        </p:nvSpPr>
        <p:spPr>
          <a:xfrm>
            <a:off x="6812280" y="29260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/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with two ints: how many whole groups. No rounding.</a:t>
            </a:r>
            <a:endParaRPr lang="en-US" sz="1800" dirty="0"/>
          </a:p>
        </p:txBody>
      </p:sp>
      <p:sp>
        <p:nvSpPr>
          <p:cNvPr id="18" name="Text 14"/>
          <p:cNvSpPr/>
          <p:nvPr/>
        </p:nvSpPr>
        <p:spPr>
          <a:xfrm>
            <a:off x="6812280" y="38404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%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remainder: what is left over after the whole groups.</a:t>
            </a:r>
            <a:endParaRPr lang="en-US" sz="1800" dirty="0"/>
          </a:p>
        </p:txBody>
      </p:sp>
      <p:sp>
        <p:nvSpPr>
          <p:cNvPr id="19" name="Text 15"/>
          <p:cNvSpPr/>
          <p:nvPr/>
        </p:nvSpPr>
        <p:spPr>
          <a:xfrm>
            <a:off x="6812280" y="49377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5A4D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 hours and 15 minutes.</a:t>
            </a:r>
            <a:endParaRPr lang="en-US" sz="1900" dirty="0"/>
          </a:p>
        </p:txBody>
      </p:sp>
      <p:sp>
        <p:nvSpPr>
          <p:cNvPr id="20" name="Text 16"/>
          <p:cNvSpPr/>
          <p:nvPr/>
        </p:nvSpPr>
        <p:spPr>
          <a:xfrm>
            <a:off x="548640" y="544068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% is not percent.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Half a cup is not 1 / 2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Dividing two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values keeps only the integer part of the quotient. Nothing warns you.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5394960" cy="1097280"/>
          </a:xfrm>
          <a:prstGeom prst="roundRect">
            <a:avLst>
              <a:gd name="adj" fmla="val 10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RECIPE NEEDS HALF A CUP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918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System.out.println(1 / 2);</a:t>
            </a:r>
            <a:endParaRPr lang="en-US" sz="1800" dirty="0"/>
          </a:p>
        </p:txBody>
      </p:sp>
      <p:sp>
        <p:nvSpPr>
          <p:cNvPr id="14" name="Shape 9"/>
          <p:cNvSpPr/>
          <p:nvPr/>
        </p:nvSpPr>
        <p:spPr>
          <a:xfrm>
            <a:off x="548640" y="4023360"/>
            <a:ext cx="5394960" cy="1097280"/>
          </a:xfrm>
          <a:prstGeom prst="roundRect">
            <a:avLst>
              <a:gd name="adj" fmla="val 10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22960" y="4160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22960" y="4434840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2000" dirty="0"/>
          </a:p>
        </p:txBody>
      </p:sp>
      <p:sp>
        <p:nvSpPr>
          <p:cNvPr id="17" name="Shape 12"/>
          <p:cNvSpPr/>
          <p:nvPr/>
        </p:nvSpPr>
        <p:spPr>
          <a:xfrm>
            <a:off x="6245352" y="2788920"/>
            <a:ext cx="5394960" cy="1097280"/>
          </a:xfrm>
          <a:prstGeom prst="roundRect">
            <a:avLst>
              <a:gd name="adj" fmla="val 10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519672" y="29718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DOUBLE FIXES IT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6519672" y="32918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System.out.println(1 / 2.0);</a:t>
            </a:r>
            <a:endParaRPr lang="en-US" sz="1800" dirty="0"/>
          </a:p>
        </p:txBody>
      </p:sp>
      <p:sp>
        <p:nvSpPr>
          <p:cNvPr id="20" name="Shape 15"/>
          <p:cNvSpPr/>
          <p:nvPr/>
        </p:nvSpPr>
        <p:spPr>
          <a:xfrm>
            <a:off x="6245352" y="4023360"/>
            <a:ext cx="5394960" cy="1097280"/>
          </a:xfrm>
          <a:prstGeom prst="roundRect">
            <a:avLst>
              <a:gd name="adj" fmla="val 10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6519672" y="4160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6519672" y="4434840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0.5</a:t>
            </a:r>
            <a:endParaRPr lang="en-US" sz="2000" dirty="0"/>
          </a:p>
        </p:txBody>
      </p:sp>
      <p:sp>
        <p:nvSpPr>
          <p:cNvPr id="23" name="Text 18"/>
          <p:cNvSpPr/>
          <p:nvPr/>
        </p:nvSpPr>
        <p:spPr>
          <a:xfrm>
            <a:off x="548640" y="53492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Integer division never rounds: 0.5 becomes 0, and 0.99 would be 0 too.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Whole part, leftover, or full answer?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Find each value. Is it an int or a double?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" y="29718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47 / 10</a:t>
            </a:r>
            <a:endParaRPr lang="en-US" sz="2400" dirty="0"/>
          </a:p>
        </p:txBody>
      </p:sp>
      <p:sp>
        <p:nvSpPr>
          <p:cNvPr id="14" name="Shape 10"/>
          <p:cNvSpPr/>
          <p:nvPr/>
        </p:nvSpPr>
        <p:spPr>
          <a:xfrm>
            <a:off x="4416552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416552" y="29718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47 % 10</a:t>
            </a:r>
            <a:endParaRPr lang="en-US" sz="2400" dirty="0"/>
          </a:p>
        </p:txBody>
      </p:sp>
      <p:sp>
        <p:nvSpPr>
          <p:cNvPr id="16" name="Shape 12"/>
          <p:cNvSpPr/>
          <p:nvPr/>
        </p:nvSpPr>
        <p:spPr>
          <a:xfrm>
            <a:off x="7964424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964424" y="29718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47 / 10.0</a:t>
            </a:r>
            <a:endParaRPr lang="en-US" sz="2400" dirty="0"/>
          </a:p>
        </p:txBody>
      </p:sp>
      <p:sp>
        <p:nvSpPr>
          <p:cNvPr id="18" name="Shape 14"/>
          <p:cNvSpPr/>
          <p:nvPr/>
        </p:nvSpPr>
        <p:spPr>
          <a:xfrm>
            <a:off x="868680" y="43434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68680" y="43434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6 % 8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4416552" y="43434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416552" y="43434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 / 8</a:t>
            </a:r>
            <a:endParaRPr lang="en-US" sz="2400" dirty="0"/>
          </a:p>
        </p:txBody>
      </p:sp>
      <p:sp>
        <p:nvSpPr>
          <p:cNvPr id="22" name="Shape 18"/>
          <p:cNvSpPr/>
          <p:nvPr/>
        </p:nvSpPr>
        <p:spPr>
          <a:xfrm>
            <a:off x="7964424" y="43434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7964424" y="43434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10 % 5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Precedence and dividing by zero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Which operation goes first?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9494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194560"/>
                <a:gridCol w="1463040"/>
                <a:gridCol w="128016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Expression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First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Then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Result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 + 3 * 4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3 * 4 is 12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 + 12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14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(2 + 3) * 4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 + 3 is 5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5 * 4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20 - 6 - 4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20 - 6 is 14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14 - 4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24 / 4 * 2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24 / 4 is 6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6 * 2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12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7772400" y="1554480"/>
            <a:ext cx="3867912" cy="3200400"/>
          </a:xfrm>
          <a:prstGeom prst="roundRect">
            <a:avLst>
              <a:gd name="adj" fmla="val 5714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8092440" y="178308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D4F9E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PRECEDENCE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8092440" y="2148840"/>
            <a:ext cx="3291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1.  ( ) parentheses</a:t>
            </a:r>
            <a:endParaRPr lang="en-US" sz="19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2.  *  /  %</a:t>
            </a:r>
            <a:endParaRPr lang="en-US" sz="19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3.  +  -</a:t>
            </a:r>
            <a:endParaRPr lang="en-US" sz="19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Same level: left to right</a:t>
            </a:r>
            <a:endParaRPr lang="en-US" sz="1900" dirty="0"/>
          </a:p>
        </p:txBody>
      </p:sp>
      <p:sp>
        <p:nvSpPr>
          <p:cNvPr id="12" name="Text 7"/>
          <p:cNvSpPr/>
          <p:nvPr/>
        </p:nvSpPr>
        <p:spPr>
          <a:xfrm>
            <a:off x="548640" y="502920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Java decides int or double one operation at a time.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Dividing an int by 0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400800" cy="2194560"/>
          </a:xfrm>
          <a:prstGeom prst="roundRect">
            <a:avLst>
              <a:gd name="adj" fmla="val 5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MAIN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8521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guests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System.out.println("Splitting 30 slices...");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System.out.println(30 / guests);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System.out.println("Done!");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7223760" y="1554480"/>
            <a:ext cx="4416552" cy="2194560"/>
          </a:xfrm>
          <a:prstGeom prst="roundRect">
            <a:avLst>
              <a:gd name="adj" fmla="val 8333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12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0" y="1810512"/>
            <a:ext cx="566928" cy="56692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75320" y="1691640"/>
            <a:ext cx="309067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Dividing an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by the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zero throws an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ArithmeticException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while the program runs.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548640" y="3977640"/>
            <a:ext cx="11094415" cy="2011680"/>
          </a:xfrm>
          <a:prstGeom prst="roundRect">
            <a:avLst>
              <a:gd name="adj" fmla="val 5455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22960" y="4114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22960" y="4434840"/>
            <a:ext cx="1054577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Splitting 30 slices...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Exception in thread "main" java.lang.ArithmeticException: / by zero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Precedence check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Find each value. Which operation happens first?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" y="29718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10 - 2 * 3</a:t>
            </a:r>
            <a:endParaRPr lang="en-US" sz="2400" dirty="0"/>
          </a:p>
        </p:txBody>
      </p:sp>
      <p:sp>
        <p:nvSpPr>
          <p:cNvPr id="14" name="Shape 10"/>
          <p:cNvSpPr/>
          <p:nvPr/>
        </p:nvSpPr>
        <p:spPr>
          <a:xfrm>
            <a:off x="4416552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416552" y="29718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(10 - 2) * 3</a:t>
            </a:r>
            <a:endParaRPr lang="en-US" sz="2400" dirty="0"/>
          </a:p>
        </p:txBody>
      </p:sp>
      <p:sp>
        <p:nvSpPr>
          <p:cNvPr id="16" name="Shape 12"/>
          <p:cNvSpPr/>
          <p:nvPr/>
        </p:nvSpPr>
        <p:spPr>
          <a:xfrm>
            <a:off x="7964424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964424" y="29718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18 / 3 / 2</a:t>
            </a:r>
            <a:endParaRPr lang="en-US" sz="2400" dirty="0"/>
          </a:p>
        </p:txBody>
      </p:sp>
      <p:sp>
        <p:nvSpPr>
          <p:cNvPr id="18" name="Shape 14"/>
          <p:cNvSpPr/>
          <p:nvPr/>
        </p:nvSpPr>
        <p:spPr>
          <a:xfrm>
            <a:off x="868680" y="43434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68680" y="43434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 + 8 % 3</a:t>
            </a:r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String literal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86868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Characters in double quotes, displayed as written.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Escape sequence</a:t>
            </a:r>
            <a:endParaRPr lang="en-US" sz="2100" dirty="0"/>
          </a:p>
        </p:txBody>
      </p:sp>
      <p:sp>
        <p:nvSpPr>
          <p:cNvPr id="13" name="Text 9"/>
          <p:cNvSpPr/>
          <p:nvPr/>
        </p:nvSpPr>
        <p:spPr>
          <a:xfrm>
            <a:off x="461772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backslash code in a string: \"  \\  \n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Integer division</a:t>
            </a:r>
            <a:endParaRPr lang="en-US" sz="2100" dirty="0"/>
          </a:p>
        </p:txBody>
      </p:sp>
      <p:sp>
        <p:nvSpPr>
          <p:cNvPr id="16" name="Text 12"/>
          <p:cNvSpPr/>
          <p:nvPr/>
        </p:nvSpPr>
        <p:spPr>
          <a:xfrm>
            <a:off x="836676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 / int keeps only the integer part. No rounding.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Remainder %</a:t>
            </a:r>
            <a:endParaRPr lang="en-US" sz="2100" dirty="0"/>
          </a:p>
        </p:txBody>
      </p:sp>
      <p:sp>
        <p:nvSpPr>
          <p:cNvPr id="19" name="Text 15"/>
          <p:cNvSpPr/>
          <p:nvPr/>
        </p:nvSpPr>
        <p:spPr>
          <a:xfrm>
            <a:off x="86868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What is left over after the whole groups.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Precedence</a:t>
            </a:r>
            <a:endParaRPr lang="en-US" sz="2100" dirty="0"/>
          </a:p>
        </p:txBody>
      </p:sp>
      <p:sp>
        <p:nvSpPr>
          <p:cNvPr id="22" name="Text 18"/>
          <p:cNvSpPr/>
          <p:nvPr/>
        </p:nvSpPr>
        <p:spPr>
          <a:xfrm>
            <a:off x="461772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* / % before + -. Same level: left to right.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ArithmeticException</a:t>
            </a:r>
            <a:endParaRPr lang="en-US" sz="2100" dirty="0"/>
          </a:p>
        </p:txBody>
      </p:sp>
      <p:sp>
        <p:nvSpPr>
          <p:cNvPr id="25" name="Text 21"/>
          <p:cNvSpPr/>
          <p:nvPr/>
        </p:nvSpPr>
        <p:spPr>
          <a:xfrm>
            <a:off x="836676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Thrown when an int is divided by the int 0.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Back to the eggs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1.3 Expressions and Output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Answer the warm-up in Java: 50 eggs, cartons of 12. Then explain why 7 / 2 is not 3.5.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78308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1188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118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 / 2 is ______ because both operands are ______, so Java keeps only ______.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Cursor and Calculator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1.3: Expressions and Output</dc:title>
  <dc:subject>PptxGenJS Presentation</dc:subject>
  <dc:creator>Hopper</dc:creator>
  <cp:lastModifiedBy>Hopper</cp:lastModifiedBy>
  <cp:revision>1</cp:revision>
  <dcterms:created xsi:type="dcterms:W3CDTF">2026-10-16T18:36:04Z</dcterms:created>
  <dcterms:modified xsi:type="dcterms:W3CDTF">2026-10-16T18:36:04Z</dcterms:modified>
</cp:coreProperties>
</file>