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Topic 1.2: programs need to remember information, and Java needs to know what kind of information it is. Today: data types (values plus operations), primitive vs. reference, the three primitive types int, double, and boolean, and declaring variables. Students use only System.out.println from 1.1 to display a value; output is taught fully in 1.3, and the full rules for = come in 1.4.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pairs 2 minutes. Collect answers: tickets must be a whole number (you can multiply it by a price); price paid can have cents; the checkbox is only checked or unchecked (no math); a name is text. Point out that each box has two things: what it accepts, and what you can do with it. That is exactly what a data type 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goals aloud. Goal 4 is the main skill: declaring a variable. Goal 5 comes back every time students declare a variable for the rest of the year.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Every value in a Java program has a data type.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across each row. Coins and speed share operations because both are numbers, but their values differ: 4.75 is a fine speed and a nonsense coin count. "Paused" has only two values and no arithmetic. Ask: what would it mean to add 3 to paused?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Every type is one or the other. Primitive types are built into Java and hold numbers or true/false. Reference types are everything else and are used to define objects; String, for text, is the first one students meet. Clue: the primitive names are lowercase Java words; reference types are named after classes, which start with a capital. Java has five more primitive types (long, short, byte, float, char), but they are not used in this course or on the exam.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three primitive types used in this course.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int: an integer, no decimal point (negative is fine). double: a real number, written with a decimal point, even when the fraction is zero. boolean: only true or false, lowercase, no quotes. Ask: what type is -12? (int) 12.0? (double) "true" in quotes? (String, text.)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System.out.println displays a value and moves to a new line (taught fully in 1.3). 12 and 12.0 are the same amount, but 12 is an int and 12.0 is a double, and Java displays each in its own form. A double keeps its .0.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Some students expect true and false to act like 1 and 0, or capitalize them. Neither compiles. The first message says the types do not match: 1 is an int. The second says Java went looking for something named True and found nothing, because Java is case-sensitive. Fix both by writing true.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Answers: -40 int (negative whole number); 98.6 double; false boolean; "98.6" String, because it is in quotes, so it is text, a reference type; 0.0 double (decimal point, even though it is zero); 100 int.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program needs a place to keep a value so it can use it later.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variable is a storage location that holds a value; every variable has a name and a type. The declaration tells Java both. The = stores the value on its right in the new variable; its full rules come in 1.4. Naming: no spaces, not a Java word like int, case-sensitive, and by convention camel case with a meaningful name.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Each declaration has a type, a name, and a starting value from that type. In the println lines, coins has no quotes: the name means "the value stored in coins," so Java displays 1250, not the word coins. Read past public and static for now; they are explained in a later topic.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Line 3 has no type in front, because coins already exists; it replaces 1250 with 1300. It does not add. The old value is gone. Writing int again on line 3 would ask for a second variable named coins, and Java refuses: variable coins is already defined. The full rules for changing values come in 1.4.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 int variable promises its value is always whole. 2.5 would have to lose its .5 to fit, so the compiler refuses: "lossy" means something would be lost. Nothing runs. The right fix depends on the meaning: if half slices are possible, the variable should be a double. Converting between types on purpose is Topic 1.5.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Pick the type whose set of values matches every value the information could ever have.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Walk down the questions for each row. Students and goals are unrelated but both are whole-number counts, so both are int. Push on the "why not double for everything?" question: an int makes impossible values like 24.5 students impossible to store, so the compiler catches the mistake for you.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Answers: siblings int (a count); height in meters double (1.62); whether a phone is charging boolean; a city name String (text, reference type); a test average double (it can be 87.5). Ask for a declaration for one of them, such as double heightMeters = 1.62; and check the name uses camel case.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Quick check: point to a card and have students give an example from today.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Pairs explain using the sentence starter; cold-call two pairs. Listen for: the type limits the values a variable can hold, so a mistake like 24.5 students is caught by the compiler. Then hand out the puzzle worksheet.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image" Target="../media/image-2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D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claude-501/-Users-jamemclaughlin-Projects-HopperLearn/c79be0e7-6e47-4000-8505-888903230d9a/scratchpad/slides21/assets/image-1002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457200"/>
            <a:ext cx="1463040" cy="3657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20116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UNIT 1  ·  TOPIC 1.2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548640" y="2377440"/>
            <a:ext cx="7315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Pick the Right Box</a:t>
            </a:r>
            <a:endParaRPr lang="en-US" sz="5400" dirty="0"/>
          </a:p>
        </p:txBody>
      </p:sp>
      <p:sp>
        <p:nvSpPr>
          <p:cNvPr id="5" name="Text 2"/>
          <p:cNvSpPr/>
          <p:nvPr/>
        </p:nvSpPr>
        <p:spPr>
          <a:xfrm>
            <a:off x="548640" y="361188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Variables and data types</a:t>
            </a:r>
            <a:endParaRPr lang="en-US" sz="2000" dirty="0"/>
          </a:p>
        </p:txBody>
      </p:sp>
      <p:sp>
        <p:nvSpPr>
          <p:cNvPr id="6" name="Shape 3"/>
          <p:cNvSpPr/>
          <p:nvPr/>
        </p:nvSpPr>
        <p:spPr>
          <a:xfrm rot="240000">
            <a:off x="8138160" y="1417320"/>
            <a:ext cx="3017520" cy="2148840"/>
          </a:xfrm>
          <a:prstGeom prst="roundRect">
            <a:avLst>
              <a:gd name="adj" fmla="val 12766"/>
            </a:avLst>
          </a:prstGeom>
          <a:solidFill>
            <a:srgbClr val="0E7C6B"/>
          </a:solidFill>
          <a:ln w="12700">
            <a:solidFill>
              <a:srgbClr val="0E7C6B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 rot="240000">
            <a:off x="8458200" y="1600200"/>
            <a:ext cx="24688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E9F7F2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TOPIC</a:t>
            </a:r>
            <a:endParaRPr lang="en-US" sz="1200" dirty="0"/>
          </a:p>
          <a:p>
            <a:pPr indent="0" marL="0">
              <a:buNone/>
            </a:pPr>
            <a:r>
              <a:rPr lang="en-US" sz="64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1.2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7818120" y="4069080"/>
            <a:ext cx="502920" cy="502920"/>
          </a:xfrm>
          <a:prstGeom prst="ellipse">
            <a:avLst/>
          </a:prstGeom>
          <a:solidFill>
            <a:srgbClr val="2F6FD0"/>
          </a:solidFill>
          <a:ln w="12700">
            <a:solidFill>
              <a:srgbClr val="2F6FD0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 rot="-300000">
            <a:off x="8778240" y="3977640"/>
            <a:ext cx="1371600" cy="1097280"/>
          </a:xfrm>
          <a:prstGeom prst="roundRect">
            <a:avLst>
              <a:gd name="adj" fmla="val 16667"/>
            </a:avLst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 rot="480000">
            <a:off x="10332720" y="3749040"/>
            <a:ext cx="914400" cy="868680"/>
          </a:xfrm>
          <a:prstGeom prst="roundRect">
            <a:avLst>
              <a:gd name="adj" fmla="val 18947"/>
            </a:avLst>
          </a:prstGeom>
          <a:solidFill>
            <a:srgbClr val="7A5AF5"/>
          </a:solidFill>
          <a:ln w="12700">
            <a:solidFill>
              <a:srgbClr val="7A5AF5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WARM-UP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What fits in each box?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1.2 Variables and Data Types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2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08760"/>
            <a:ext cx="11094415" cy="4526280"/>
          </a:xfrm>
          <a:prstGeom prst="roundRect">
            <a:avLst>
              <a:gd name="adj" fmla="val 5051"/>
            </a:avLst>
          </a:prstGeom>
          <a:solidFill>
            <a:srgbClr val="FFF5C7"/>
          </a:solidFill>
          <a:ln w="12700">
            <a:solidFill>
              <a:srgbClr val="FFF5C7"/>
            </a:solidFill>
            <a:prstDash val="solid"/>
          </a:ln>
        </p:spPr>
      </p:sp>
      <p:sp>
        <p:nvSpPr>
          <p:cNvPr id="9" name="Shape 5"/>
          <p:cNvSpPr/>
          <p:nvPr/>
        </p:nvSpPr>
        <p:spPr>
          <a:xfrm>
            <a:off x="868680" y="1801368"/>
            <a:ext cx="1783080" cy="365760"/>
          </a:xfrm>
          <a:prstGeom prst="roundRect">
            <a:avLst>
              <a:gd name="adj" fmla="val 50000"/>
            </a:avLst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868680" y="1801368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spc="200" kern="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PAUSE AND TRY</a:t>
            </a:r>
            <a:endParaRPr lang="en-US" sz="1050" dirty="0"/>
          </a:p>
        </p:txBody>
      </p:sp>
      <p:sp>
        <p:nvSpPr>
          <p:cNvPr id="11" name="Text 7"/>
          <p:cNvSpPr/>
          <p:nvPr/>
        </p:nvSpPr>
        <p:spPr>
          <a:xfrm>
            <a:off x="868680" y="2286000"/>
            <a:ext cx="104543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What answers can each box accept? What could you do with each answer?</a:t>
            </a:r>
            <a:endParaRPr lang="en-US" sz="2200" dirty="0"/>
          </a:p>
        </p:txBody>
      </p:sp>
      <p:sp>
        <p:nvSpPr>
          <p:cNvPr id="12" name="Shape 8"/>
          <p:cNvSpPr/>
          <p:nvPr/>
        </p:nvSpPr>
        <p:spPr>
          <a:xfrm>
            <a:off x="868680" y="2971800"/>
            <a:ext cx="6583680" cy="2697480"/>
          </a:xfrm>
          <a:prstGeom prst="roundRect">
            <a:avLst>
              <a:gd name="adj" fmla="val 508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1188720" y="3200400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A4B0F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CONCERT TICKET FORM</a:t>
            </a:r>
            <a:endParaRPr lang="en-US" sz="1050" dirty="0"/>
          </a:p>
        </p:txBody>
      </p:sp>
      <p:sp>
        <p:nvSpPr>
          <p:cNvPr id="14" name="Text 10"/>
          <p:cNvSpPr/>
          <p:nvPr/>
        </p:nvSpPr>
        <p:spPr>
          <a:xfrm>
            <a:off x="1188720" y="3566160"/>
            <a:ext cx="603504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9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Number of tickets: [   ]</a:t>
            </a:r>
            <a:endParaRPr lang="en-US" sz="19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9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Price paid: $[      ]</a:t>
            </a:r>
            <a:endParaRPr lang="en-US" sz="19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9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[  ] I agree to the terms</a:t>
            </a:r>
            <a:endParaRPr lang="en-US" sz="19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9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Your name: [              ]</a:t>
            </a:r>
            <a:endParaRPr lang="en-US" sz="1900" dirty="0"/>
          </a:p>
        </p:txBody>
      </p:sp>
      <p:sp>
        <p:nvSpPr>
          <p:cNvPr id="15" name="Text 11"/>
          <p:cNvSpPr/>
          <p:nvPr/>
        </p:nvSpPr>
        <p:spPr>
          <a:xfrm>
            <a:off x="7772400" y="3154680"/>
            <a:ext cx="356616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Could a ticket count be 2.5? Could the checkbox be 17? What would it mean to add two names?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TODAY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By the end of class you can...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1.2 Variables and Data Types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600200"/>
            <a:ext cx="640080" cy="640080"/>
          </a:xfrm>
          <a:prstGeom prst="roundRect">
            <a:avLst>
              <a:gd name="adj" fmla="val 17143"/>
            </a:avLst>
          </a:prstGeom>
          <a:solidFill>
            <a:srgbClr val="0E7C6B"/>
          </a:solidFill>
          <a:ln w="12700">
            <a:solidFill>
              <a:srgbClr val="0E7C6B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548640" y="16002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1</a:t>
            </a:r>
            <a:endParaRPr lang="en-US" sz="2200" dirty="0"/>
          </a:p>
        </p:txBody>
      </p:sp>
      <p:sp>
        <p:nvSpPr>
          <p:cNvPr id="10" name="Text 6"/>
          <p:cNvSpPr/>
          <p:nvPr/>
        </p:nvSpPr>
        <p:spPr>
          <a:xfrm>
            <a:off x="1417320" y="1600200"/>
            <a:ext cx="9966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Explain a data type as a set of values plus the operations on them.</a:t>
            </a:r>
            <a:endParaRPr lang="en-US" sz="2000" dirty="0"/>
          </a:p>
        </p:txBody>
      </p:sp>
      <p:sp>
        <p:nvSpPr>
          <p:cNvPr id="11" name="Shape 7"/>
          <p:cNvSpPr/>
          <p:nvPr/>
        </p:nvSpPr>
        <p:spPr>
          <a:xfrm>
            <a:off x="548640" y="2468880"/>
            <a:ext cx="640080" cy="640080"/>
          </a:xfrm>
          <a:prstGeom prst="roundRect">
            <a:avLst>
              <a:gd name="adj" fmla="val 17143"/>
            </a:avLst>
          </a:prstGeom>
          <a:solidFill>
            <a:srgbClr val="0E7C6B"/>
          </a:solidFill>
          <a:ln w="12700">
            <a:solidFill>
              <a:srgbClr val="0E7C6B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548640" y="246888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2</a:t>
            </a:r>
            <a:endParaRPr lang="en-US" sz="2200" dirty="0"/>
          </a:p>
        </p:txBody>
      </p:sp>
      <p:sp>
        <p:nvSpPr>
          <p:cNvPr id="13" name="Text 9"/>
          <p:cNvSpPr/>
          <p:nvPr/>
        </p:nvSpPr>
        <p:spPr>
          <a:xfrm>
            <a:off x="1417320" y="2468880"/>
            <a:ext cx="9966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Sort data types into primitive and reference.</a:t>
            </a:r>
            <a:endParaRPr lang="en-US" sz="2000" dirty="0"/>
          </a:p>
        </p:txBody>
      </p:sp>
      <p:sp>
        <p:nvSpPr>
          <p:cNvPr id="14" name="Shape 10"/>
          <p:cNvSpPr/>
          <p:nvPr/>
        </p:nvSpPr>
        <p:spPr>
          <a:xfrm>
            <a:off x="548640" y="3337560"/>
            <a:ext cx="640080" cy="640080"/>
          </a:xfrm>
          <a:prstGeom prst="roundRect">
            <a:avLst>
              <a:gd name="adj" fmla="val 17143"/>
            </a:avLst>
          </a:prstGeom>
          <a:solidFill>
            <a:srgbClr val="0E7C6B"/>
          </a:solidFill>
          <a:ln w="12700">
            <a:solidFill>
              <a:srgbClr val="0E7C6B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548640" y="33375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3</a:t>
            </a:r>
            <a:endParaRPr lang="en-US" sz="2200" dirty="0"/>
          </a:p>
        </p:txBody>
      </p:sp>
      <p:sp>
        <p:nvSpPr>
          <p:cNvPr id="16" name="Text 12"/>
          <p:cNvSpPr/>
          <p:nvPr/>
        </p:nvSpPr>
        <p:spPr>
          <a:xfrm>
            <a:off x="1417320" y="3337560"/>
            <a:ext cx="9966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Name the values that belong to int, double, and boolean.</a:t>
            </a:r>
            <a:endParaRPr lang="en-US" sz="2000" dirty="0"/>
          </a:p>
        </p:txBody>
      </p:sp>
      <p:sp>
        <p:nvSpPr>
          <p:cNvPr id="17" name="Shape 13"/>
          <p:cNvSpPr/>
          <p:nvPr/>
        </p:nvSpPr>
        <p:spPr>
          <a:xfrm>
            <a:off x="548640" y="4206240"/>
            <a:ext cx="640080" cy="640080"/>
          </a:xfrm>
          <a:prstGeom prst="roundRect">
            <a:avLst>
              <a:gd name="adj" fmla="val 17143"/>
            </a:avLst>
          </a:prstGeom>
          <a:solidFill>
            <a:srgbClr val="0E7C6B"/>
          </a:solidFill>
          <a:ln w="12700">
            <a:solidFill>
              <a:srgbClr val="0E7C6B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548640" y="42062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4</a:t>
            </a:r>
            <a:endParaRPr lang="en-US" sz="2200" dirty="0"/>
          </a:p>
        </p:txBody>
      </p:sp>
      <p:sp>
        <p:nvSpPr>
          <p:cNvPr id="19" name="Text 15"/>
          <p:cNvSpPr/>
          <p:nvPr/>
        </p:nvSpPr>
        <p:spPr>
          <a:xfrm>
            <a:off x="1417320" y="4206240"/>
            <a:ext cx="9966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Declare a variable with a type and a name, and trace its value as it changes.</a:t>
            </a:r>
            <a:endParaRPr lang="en-US" sz="2000" dirty="0"/>
          </a:p>
        </p:txBody>
      </p:sp>
      <p:sp>
        <p:nvSpPr>
          <p:cNvPr id="20" name="Shape 16"/>
          <p:cNvSpPr/>
          <p:nvPr/>
        </p:nvSpPr>
        <p:spPr>
          <a:xfrm>
            <a:off x="548640" y="5074920"/>
            <a:ext cx="640080" cy="640080"/>
          </a:xfrm>
          <a:prstGeom prst="roundRect">
            <a:avLst>
              <a:gd name="adj" fmla="val 17143"/>
            </a:avLst>
          </a:prstGeom>
          <a:solidFill>
            <a:srgbClr val="0E7C6B"/>
          </a:solidFill>
          <a:ln w="12700">
            <a:solidFill>
              <a:srgbClr val="0E7C6B"/>
            </a:solidFill>
            <a:prstDash val="solid"/>
          </a:ln>
        </p:spPr>
      </p:sp>
      <p:sp>
        <p:nvSpPr>
          <p:cNvPr id="21" name="Text 17"/>
          <p:cNvSpPr/>
          <p:nvPr/>
        </p:nvSpPr>
        <p:spPr>
          <a:xfrm>
            <a:off x="548640" y="50749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5</a:t>
            </a:r>
            <a:endParaRPr lang="en-US" sz="2200" dirty="0"/>
          </a:p>
        </p:txBody>
      </p:sp>
      <p:sp>
        <p:nvSpPr>
          <p:cNvPr id="22" name="Text 18"/>
          <p:cNvSpPr/>
          <p:nvPr/>
        </p:nvSpPr>
        <p:spPr>
          <a:xfrm>
            <a:off x="1417320" y="5074920"/>
            <a:ext cx="9966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Choose the most appropriate type for a piece of information.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E7C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claude-501/-Users-jamemclaughlin-Projects-HopperLearn/c79be0e7-6e47-4000-8505-888903230d9a/scratchpad/slides21/assets/image-1003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457200"/>
            <a:ext cx="1463040" cy="3657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 rot="-240000">
            <a:off x="685800" y="2423160"/>
            <a:ext cx="1783080" cy="1783080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 rot="-240000">
            <a:off x="685800" y="2423160"/>
            <a:ext cx="17830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dirty="0">
                <a:solidFill>
                  <a:srgbClr val="0E7C6B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1</a:t>
            </a:r>
            <a:endParaRPr lang="en-US" sz="8000" dirty="0"/>
          </a:p>
        </p:txBody>
      </p:sp>
      <p:sp>
        <p:nvSpPr>
          <p:cNvPr id="5" name="Text 2"/>
          <p:cNvSpPr/>
          <p:nvPr/>
        </p:nvSpPr>
        <p:spPr>
          <a:xfrm>
            <a:off x="3017520" y="26974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PART 1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3017520" y="3063240"/>
            <a:ext cx="8595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Data types</a:t>
            </a:r>
            <a:endParaRPr lang="en-US" sz="4000" dirty="0"/>
          </a:p>
        </p:txBody>
      </p:sp>
      <p:sp>
        <p:nvSpPr>
          <p:cNvPr id="7" name="Text 4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KEY IDEA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A data type is values plus operations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1.2 Variables and Data Types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54480"/>
            <a:ext cx="11094415" cy="1005840"/>
          </a:xfrm>
          <a:prstGeom prst="roundRect">
            <a:avLst>
              <a:gd name="adj" fmla="val 18182"/>
            </a:avLst>
          </a:prstGeom>
          <a:solidFill>
            <a:srgbClr val="E3F0FF"/>
          </a:solidFill>
          <a:ln w="12700">
            <a:solidFill>
              <a:srgbClr val="E3F0FF"/>
            </a:solidFill>
            <a:prstDash val="solid"/>
          </a:ln>
        </p:spPr>
      </p:sp>
      <p:pic>
        <p:nvPicPr>
          <p:cNvPr id="9" name="Image 1" descr="/private/tmp/claude-501/-Users-jamemclaughlin-Projects-HopperLearn/c79be0e7-6e47-4000-8505-888903230d9a/scratchpad/slides21/assets/image-5-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1810512"/>
            <a:ext cx="566928" cy="566928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600200" y="1691640"/>
            <a:ext cx="976853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 </a:t>
            </a:r>
            <a:pPr indent="0" marL="0">
              <a:buNone/>
            </a:pPr>
            <a:r>
              <a:rPr lang="en-US" sz="18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data type</a:t>
            </a:r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is a set of values and the set of operations that can be done on those values. Both halves matter.</a:t>
            </a:r>
            <a:endParaRPr lang="en-US" sz="18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834640"/>
          <a:ext cx="11094415" cy="914400"/>
        </p:xfrm>
        <a:graphic>
          <a:graphicData uri="http://schemas.openxmlformats.org/drawingml/2006/table">
            <a:tbl>
              <a:tblPr/>
              <a:tblGrid>
                <a:gridCol w="2651760"/>
                <a:gridCol w="4023360"/>
                <a:gridCol w="4419295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In a video game</a:t>
                      </a:r>
                      <a:endParaRPr lang="en-US" sz="16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Set of values</a:t>
                      </a:r>
                      <a:endParaRPr lang="en-US" sz="16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Operations that make sense</a:t>
                      </a:r>
                      <a:endParaRPr lang="en-US" sz="16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Coins collected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Whole numbers: 0, 1, 2, 1250, ...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Add, subtract, multiply, divide, compare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Running speed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Numbers with fractions: 4.75, 0.5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Add, subtract, multiply, divide, compare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Game paused?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Only two: yes or no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Flip it; combine it with another yes/no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2" name="Text 6"/>
          <p:cNvSpPr/>
          <p:nvPr/>
        </p:nvSpPr>
        <p:spPr>
          <a:xfrm>
            <a:off x="548640" y="5532120"/>
            <a:ext cx="1109441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Two pieces of information can look alike and still need different types.</a:t>
            </a:r>
            <a:endParaRPr lang="en-US" sz="1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KEY IDEA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Two categories: primitive and reference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1.2 Variables and Data Types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600200"/>
            <a:ext cx="5394960" cy="3291840"/>
          </a:xfrm>
          <a:prstGeom prst="roundRect">
            <a:avLst>
              <a:gd name="adj" fmla="val 5556"/>
            </a:avLst>
          </a:prstGeom>
          <a:solidFill>
            <a:srgbClr val="DDF5EE"/>
          </a:solidFill>
          <a:ln w="12700">
            <a:solidFill>
              <a:srgbClr val="DDF5EE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914400" y="182880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Primitive types</a:t>
            </a:r>
            <a:endParaRPr lang="en-US" sz="2600" dirty="0"/>
          </a:p>
        </p:txBody>
      </p:sp>
      <p:sp>
        <p:nvSpPr>
          <p:cNvPr id="10" name="Text 6"/>
          <p:cNvSpPr/>
          <p:nvPr/>
        </p:nvSpPr>
        <p:spPr>
          <a:xfrm>
            <a:off x="914400" y="2468880"/>
            <a:ext cx="46634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Built into Java. Hold simple values: numbers and true/false.</a:t>
            </a:r>
            <a:endParaRPr lang="en-US" sz="1900" dirty="0"/>
          </a:p>
        </p:txBody>
      </p:sp>
      <p:sp>
        <p:nvSpPr>
          <p:cNvPr id="11" name="Shape 7"/>
          <p:cNvSpPr/>
          <p:nvPr/>
        </p:nvSpPr>
        <p:spPr>
          <a:xfrm>
            <a:off x="868680" y="3703320"/>
            <a:ext cx="4754880" cy="868680"/>
          </a:xfrm>
          <a:prstGeom prst="roundRect">
            <a:avLst>
              <a:gd name="adj" fmla="val 1263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1097280" y="3703320"/>
            <a:ext cx="43891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B5A4D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    double    boolean</a:t>
            </a:r>
            <a:endParaRPr lang="en-US" sz="2000" dirty="0"/>
          </a:p>
        </p:txBody>
      </p:sp>
      <p:sp>
        <p:nvSpPr>
          <p:cNvPr id="13" name="Shape 9"/>
          <p:cNvSpPr/>
          <p:nvPr/>
        </p:nvSpPr>
        <p:spPr>
          <a:xfrm>
            <a:off x="6263640" y="1600200"/>
            <a:ext cx="5394960" cy="3291840"/>
          </a:xfrm>
          <a:prstGeom prst="roundRect">
            <a:avLst>
              <a:gd name="adj" fmla="val 5556"/>
            </a:avLst>
          </a:prstGeom>
          <a:solidFill>
            <a:srgbClr val="F0E9FF"/>
          </a:solidFill>
          <a:ln w="12700">
            <a:solidFill>
              <a:srgbClr val="F0E9FF"/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6629400" y="182880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Reference types</a:t>
            </a:r>
            <a:endParaRPr lang="en-US" sz="2600" dirty="0"/>
          </a:p>
        </p:txBody>
      </p:sp>
      <p:sp>
        <p:nvSpPr>
          <p:cNvPr id="15" name="Text 11"/>
          <p:cNvSpPr/>
          <p:nvPr/>
        </p:nvSpPr>
        <p:spPr>
          <a:xfrm>
            <a:off x="6629400" y="2468880"/>
            <a:ext cx="46634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Every type that is not primitive. Used to define objects.</a:t>
            </a:r>
            <a:endParaRPr lang="en-US" sz="1900" dirty="0"/>
          </a:p>
        </p:txBody>
      </p:sp>
      <p:sp>
        <p:nvSpPr>
          <p:cNvPr id="16" name="Shape 12"/>
          <p:cNvSpPr/>
          <p:nvPr/>
        </p:nvSpPr>
        <p:spPr>
          <a:xfrm>
            <a:off x="6583680" y="3703320"/>
            <a:ext cx="4754880" cy="868680"/>
          </a:xfrm>
          <a:prstGeom prst="roundRect">
            <a:avLst>
              <a:gd name="adj" fmla="val 1263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6812280" y="3703320"/>
            <a:ext cx="43891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5A3CC9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String  (text, like "Hi")</a:t>
            </a:r>
            <a:endParaRPr lang="en-US" sz="2000" dirty="0"/>
          </a:p>
        </p:txBody>
      </p:sp>
      <p:sp>
        <p:nvSpPr>
          <p:cNvPr id="18" name="Shape 14"/>
          <p:cNvSpPr/>
          <p:nvPr/>
        </p:nvSpPr>
        <p:spPr>
          <a:xfrm>
            <a:off x="548640" y="5120640"/>
            <a:ext cx="11094415" cy="868680"/>
          </a:xfrm>
          <a:prstGeom prst="roundRect">
            <a:avLst>
              <a:gd name="adj" fmla="val 21053"/>
            </a:avLst>
          </a:prstGeom>
          <a:solidFill>
            <a:srgbClr val="FFF1DD"/>
          </a:solidFill>
          <a:ln w="12700">
            <a:solidFill>
              <a:srgbClr val="FFF1DD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868680" y="5257800"/>
            <a:ext cx="10500055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Size doesn't decide it. </a:t>
            </a:r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 one-letter piece of text is still a String, and String is a reference type.</a:t>
            </a:r>
            <a:endParaRPr lang="en-US" sz="1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E7C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claude-501/-Users-jamemclaughlin-Projects-HopperLearn/c79be0e7-6e47-4000-8505-888903230d9a/scratchpad/slides21/assets/image-1003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457200"/>
            <a:ext cx="1463040" cy="3657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 rot="-240000">
            <a:off x="685800" y="2423160"/>
            <a:ext cx="1783080" cy="1783080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 rot="-240000">
            <a:off x="685800" y="2423160"/>
            <a:ext cx="17830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dirty="0">
                <a:solidFill>
                  <a:srgbClr val="0E7C6B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2</a:t>
            </a:r>
            <a:endParaRPr lang="en-US" sz="8000" dirty="0"/>
          </a:p>
        </p:txBody>
      </p:sp>
      <p:sp>
        <p:nvSpPr>
          <p:cNvPr id="5" name="Text 2"/>
          <p:cNvSpPr/>
          <p:nvPr/>
        </p:nvSpPr>
        <p:spPr>
          <a:xfrm>
            <a:off x="3017520" y="26974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PART 2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3017520" y="3063240"/>
            <a:ext cx="8595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int, double, and boolean</a:t>
            </a:r>
            <a:endParaRPr lang="en-US" sz="4000" dirty="0"/>
          </a:p>
        </p:txBody>
      </p:sp>
      <p:sp>
        <p:nvSpPr>
          <p:cNvPr id="7" name="Text 4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KEY IDEA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Java reads the type from how a value is written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1.2 Variables and Data Types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600200"/>
            <a:ext cx="3520440" cy="4389120"/>
          </a:xfrm>
          <a:prstGeom prst="roundRect">
            <a:avLst>
              <a:gd name="adj" fmla="val 5714"/>
            </a:avLst>
          </a:prstGeom>
          <a:solidFill>
            <a:srgbClr val="DDF5EE"/>
          </a:solidFill>
          <a:ln w="12700">
            <a:solidFill>
              <a:srgbClr val="DDF5EE"/>
            </a:solidFill>
            <a:prstDash val="solid"/>
          </a:ln>
        </p:spPr>
      </p:sp>
      <p:sp>
        <p:nvSpPr>
          <p:cNvPr id="9" name="Shape 5"/>
          <p:cNvSpPr/>
          <p:nvPr/>
        </p:nvSpPr>
        <p:spPr>
          <a:xfrm>
            <a:off x="868680" y="1920240"/>
            <a:ext cx="548640" cy="109728"/>
          </a:xfrm>
          <a:prstGeom prst="rect">
            <a:avLst/>
          </a:prstGeom>
          <a:solidFill>
            <a:srgbClr val="0E7C6B"/>
          </a:solidFill>
          <a:ln w="12700">
            <a:solidFill>
              <a:srgbClr val="0E7C6B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868680" y="214884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</a:t>
            </a:r>
            <a:endParaRPr lang="en-US" sz="2800" dirty="0"/>
          </a:p>
        </p:txBody>
      </p:sp>
      <p:sp>
        <p:nvSpPr>
          <p:cNvPr id="11" name="Text 7"/>
          <p:cNvSpPr/>
          <p:nvPr/>
        </p:nvSpPr>
        <p:spPr>
          <a:xfrm>
            <a:off x="868680" y="2880360"/>
            <a:ext cx="29260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An integer: a whole number, no decimal point</a:t>
            </a:r>
            <a:endParaRPr lang="en-US" sz="1800" dirty="0"/>
          </a:p>
        </p:txBody>
      </p:sp>
      <p:sp>
        <p:nvSpPr>
          <p:cNvPr id="12" name="Shape 8"/>
          <p:cNvSpPr/>
          <p:nvPr/>
        </p:nvSpPr>
        <p:spPr>
          <a:xfrm>
            <a:off x="822960" y="4709160"/>
            <a:ext cx="2971800" cy="1005840"/>
          </a:xfrm>
          <a:prstGeom prst="roundRect">
            <a:avLst>
              <a:gd name="adj" fmla="val 1090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960120" y="4709160"/>
            <a:ext cx="2743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1250   0   -12</a:t>
            </a:r>
            <a:endParaRPr lang="en-US" sz="1700" dirty="0"/>
          </a:p>
        </p:txBody>
      </p:sp>
      <p:sp>
        <p:nvSpPr>
          <p:cNvPr id="14" name="Shape 10"/>
          <p:cNvSpPr/>
          <p:nvPr/>
        </p:nvSpPr>
        <p:spPr>
          <a:xfrm>
            <a:off x="4297680" y="1600200"/>
            <a:ext cx="3520440" cy="4389120"/>
          </a:xfrm>
          <a:prstGeom prst="roundRect">
            <a:avLst>
              <a:gd name="adj" fmla="val 5714"/>
            </a:avLst>
          </a:prstGeom>
          <a:solidFill>
            <a:srgbClr val="E3F0FF"/>
          </a:solidFill>
          <a:ln w="12700">
            <a:solidFill>
              <a:srgbClr val="E3F0FF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4617720" y="1920240"/>
            <a:ext cx="548640" cy="109728"/>
          </a:xfrm>
          <a:prstGeom prst="rect">
            <a:avLst/>
          </a:prstGeom>
          <a:solidFill>
            <a:srgbClr val="2F6FD0"/>
          </a:solidFill>
          <a:ln w="12700">
            <a:solidFill>
              <a:srgbClr val="2F6FD0"/>
            </a:solidFill>
            <a:prstDash val="solid"/>
          </a:ln>
        </p:spPr>
      </p:sp>
      <p:sp>
        <p:nvSpPr>
          <p:cNvPr id="16" name="Text 12"/>
          <p:cNvSpPr/>
          <p:nvPr/>
        </p:nvSpPr>
        <p:spPr>
          <a:xfrm>
            <a:off x="4617720" y="214884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double</a:t>
            </a:r>
            <a:endParaRPr lang="en-US" sz="2800" dirty="0"/>
          </a:p>
        </p:txBody>
      </p:sp>
      <p:sp>
        <p:nvSpPr>
          <p:cNvPr id="17" name="Text 13"/>
          <p:cNvSpPr/>
          <p:nvPr/>
        </p:nvSpPr>
        <p:spPr>
          <a:xfrm>
            <a:off x="4617720" y="2880360"/>
            <a:ext cx="29260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 real number, written with a decimal point</a:t>
            </a:r>
            <a:endParaRPr lang="en-US" sz="1800" dirty="0"/>
          </a:p>
        </p:txBody>
      </p:sp>
      <p:sp>
        <p:nvSpPr>
          <p:cNvPr id="18" name="Shape 14"/>
          <p:cNvSpPr/>
          <p:nvPr/>
        </p:nvSpPr>
        <p:spPr>
          <a:xfrm>
            <a:off x="4572000" y="4709160"/>
            <a:ext cx="2971800" cy="1005840"/>
          </a:xfrm>
          <a:prstGeom prst="roundRect">
            <a:avLst>
              <a:gd name="adj" fmla="val 1090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4709160" y="4709160"/>
            <a:ext cx="2743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4.75   -0.5   12.0</a:t>
            </a:r>
            <a:endParaRPr lang="en-US" sz="1700" dirty="0"/>
          </a:p>
        </p:txBody>
      </p:sp>
      <p:sp>
        <p:nvSpPr>
          <p:cNvPr id="20" name="Shape 16"/>
          <p:cNvSpPr/>
          <p:nvPr/>
        </p:nvSpPr>
        <p:spPr>
          <a:xfrm>
            <a:off x="8046720" y="1600200"/>
            <a:ext cx="3520440" cy="4389120"/>
          </a:xfrm>
          <a:prstGeom prst="roundRect">
            <a:avLst>
              <a:gd name="adj" fmla="val 5714"/>
            </a:avLst>
          </a:prstGeom>
          <a:solidFill>
            <a:srgbClr val="FFF5C7"/>
          </a:solidFill>
          <a:ln w="12700">
            <a:solidFill>
              <a:srgbClr val="FFF5C7"/>
            </a:solidFill>
            <a:prstDash val="solid"/>
          </a:ln>
        </p:spPr>
      </p:sp>
      <p:sp>
        <p:nvSpPr>
          <p:cNvPr id="21" name="Shape 17"/>
          <p:cNvSpPr/>
          <p:nvPr/>
        </p:nvSpPr>
        <p:spPr>
          <a:xfrm>
            <a:off x="8366760" y="1920240"/>
            <a:ext cx="548640" cy="109728"/>
          </a:xfrm>
          <a:prstGeom prst="rect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22" name="Text 18"/>
          <p:cNvSpPr/>
          <p:nvPr/>
        </p:nvSpPr>
        <p:spPr>
          <a:xfrm>
            <a:off x="8366760" y="214884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boolean</a:t>
            </a:r>
            <a:endParaRPr lang="en-US" sz="2800" dirty="0"/>
          </a:p>
        </p:txBody>
      </p:sp>
      <p:sp>
        <p:nvSpPr>
          <p:cNvPr id="23" name="Text 19"/>
          <p:cNvSpPr/>
          <p:nvPr/>
        </p:nvSpPr>
        <p:spPr>
          <a:xfrm>
            <a:off x="8366760" y="2880360"/>
            <a:ext cx="29260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Either true or false. Nothing else.</a:t>
            </a:r>
            <a:endParaRPr lang="en-US" sz="1800" dirty="0"/>
          </a:p>
        </p:txBody>
      </p:sp>
      <p:sp>
        <p:nvSpPr>
          <p:cNvPr id="24" name="Shape 20"/>
          <p:cNvSpPr/>
          <p:nvPr/>
        </p:nvSpPr>
        <p:spPr>
          <a:xfrm>
            <a:off x="8321040" y="4709160"/>
            <a:ext cx="2971800" cy="1005840"/>
          </a:xfrm>
          <a:prstGeom prst="roundRect">
            <a:avLst>
              <a:gd name="adj" fmla="val 1090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5" name="Text 21"/>
          <p:cNvSpPr/>
          <p:nvPr/>
        </p:nvSpPr>
        <p:spPr>
          <a:xfrm>
            <a:off x="8458200" y="4709160"/>
            <a:ext cx="2743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true   false</a:t>
            </a:r>
            <a:endParaRPr lang="en-US" sz="1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WORKED EXAMPLE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Same amount, different values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1.2 Variables and Data Types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54480"/>
            <a:ext cx="5669280" cy="1920240"/>
          </a:xfrm>
          <a:prstGeom prst="roundRect">
            <a:avLst>
              <a:gd name="adj" fmla="val 5714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822960" y="1737360"/>
            <a:ext cx="5120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INSIDE MAIN</a:t>
            </a:r>
            <a:endParaRPr lang="en-US" sz="1050" dirty="0"/>
          </a:p>
        </p:txBody>
      </p:sp>
      <p:sp>
        <p:nvSpPr>
          <p:cNvPr id="10" name="Text 6"/>
          <p:cNvSpPr/>
          <p:nvPr/>
        </p:nvSpPr>
        <p:spPr>
          <a:xfrm>
            <a:off x="822960" y="2057400"/>
            <a:ext cx="51206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System.out.println(12);</a:t>
            </a:r>
            <a:endParaRPr lang="en-US" sz="18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System.out.println(12.0);</a:t>
            </a:r>
            <a:endParaRPr lang="en-US" sz="18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System.out.println(true);</a:t>
            </a:r>
            <a:endParaRPr lang="en-US" sz="1800" dirty="0"/>
          </a:p>
        </p:txBody>
      </p:sp>
      <p:sp>
        <p:nvSpPr>
          <p:cNvPr id="11" name="Shape 7"/>
          <p:cNvSpPr/>
          <p:nvPr/>
        </p:nvSpPr>
        <p:spPr>
          <a:xfrm>
            <a:off x="548640" y="3657600"/>
            <a:ext cx="5669280" cy="2331720"/>
          </a:xfrm>
          <a:prstGeom prst="roundRect">
            <a:avLst>
              <a:gd name="adj" fmla="val 4706"/>
            </a:avLst>
          </a:prstGeom>
          <a:solidFill>
            <a:srgbClr val="1F2B28"/>
          </a:solidFill>
          <a:ln w="12700">
            <a:solidFill>
              <a:srgbClr val="1F2B28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822960" y="379476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OUTPUT</a:t>
            </a:r>
            <a:endParaRPr lang="en-US" sz="1050" dirty="0"/>
          </a:p>
        </p:txBody>
      </p:sp>
      <p:sp>
        <p:nvSpPr>
          <p:cNvPr id="13" name="Text 9"/>
          <p:cNvSpPr/>
          <p:nvPr/>
        </p:nvSpPr>
        <p:spPr>
          <a:xfrm>
            <a:off x="822960" y="4069080"/>
            <a:ext cx="51206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12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12.0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true</a:t>
            </a:r>
            <a:endParaRPr lang="en-US" sz="20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92240" y="1554480"/>
          <a:ext cx="5148072" cy="914400"/>
        </p:xfrm>
        <a:graphic>
          <a:graphicData uri="http://schemas.openxmlformats.org/drawingml/2006/table">
            <a:tbl>
              <a:tblPr/>
              <a:tblGrid>
                <a:gridCol w="1097280"/>
                <a:gridCol w="1371600"/>
                <a:gridCol w="2679192"/>
              </a:tblGrid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Value</a:t>
                      </a:r>
                      <a:endParaRPr lang="en-US" sz="16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Type</a:t>
                      </a:r>
                      <a:endParaRPr lang="en-US" sz="16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How you can tell</a:t>
                      </a:r>
                      <a:endParaRPr lang="en-US" sz="16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12</a:t>
                      </a:r>
                      <a:endParaRPr lang="en-US" sz="17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0B5A4D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int</a:t>
                      </a:r>
                      <a:endParaRPr lang="en-US" sz="17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No decimal point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12.0</a:t>
                      </a:r>
                      <a:endParaRPr lang="en-US" sz="17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1D4F9E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double</a:t>
                      </a:r>
                      <a:endParaRPr lang="en-US" sz="17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Has a decimal point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true</a:t>
                      </a:r>
                      <a:endParaRPr lang="en-US" sz="17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8A4B0F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boolean</a:t>
                      </a:r>
                      <a:endParaRPr lang="en-US" sz="17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One of the two true/false values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WATCH OUT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true is not 1, and it is not True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1.2 Variables and Data Types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54480"/>
            <a:ext cx="11094415" cy="1005840"/>
          </a:xfrm>
          <a:prstGeom prst="roundRect">
            <a:avLst>
              <a:gd name="adj" fmla="val 18182"/>
            </a:avLst>
          </a:prstGeom>
          <a:solidFill>
            <a:srgbClr val="FFF1DD"/>
          </a:solidFill>
          <a:ln w="12700">
            <a:solidFill>
              <a:srgbClr val="FFF1DD"/>
            </a:solidFill>
            <a:prstDash val="solid"/>
          </a:ln>
        </p:spPr>
      </p:sp>
      <p:pic>
        <p:nvPicPr>
          <p:cNvPr id="9" name="Image 1" descr="/private/tmp/claude-501/-Users-jamemclaughlin-Projects-HopperLearn/c79be0e7-6e47-4000-8505-888903230d9a/scratchpad/slides21/assets/image-7-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1810512"/>
            <a:ext cx="566928" cy="566928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600200" y="1691640"/>
            <a:ext cx="976853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The only </a:t>
            </a:r>
            <a:pPr indent="0" marL="0">
              <a:buNone/>
            </a:pPr>
            <a:r>
              <a:rPr lang="en-US" sz="18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boolean</a:t>
            </a:r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values are </a:t>
            </a:r>
            <a:pPr indent="0" marL="0">
              <a:buNone/>
            </a:pPr>
            <a:r>
              <a:rPr lang="en-US" sz="18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true</a:t>
            </a:r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and </a:t>
            </a:r>
            <a:pPr indent="0" marL="0">
              <a:buNone/>
            </a:pPr>
            <a:r>
              <a:rPr lang="en-US" sz="18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false</a:t>
            </a:r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: lowercase, no quotation marks.</a:t>
            </a:r>
            <a:endParaRPr lang="en-US" sz="1800" dirty="0"/>
          </a:p>
        </p:txBody>
      </p:sp>
      <p:sp>
        <p:nvSpPr>
          <p:cNvPr id="11" name="Shape 6"/>
          <p:cNvSpPr/>
          <p:nvPr/>
        </p:nvSpPr>
        <p:spPr>
          <a:xfrm>
            <a:off x="548640" y="2788920"/>
            <a:ext cx="3931920" cy="1188720"/>
          </a:xfrm>
          <a:prstGeom prst="roundRect">
            <a:avLst>
              <a:gd name="adj" fmla="val 9231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2" name="Text 7"/>
          <p:cNvSpPr/>
          <p:nvPr/>
        </p:nvSpPr>
        <p:spPr>
          <a:xfrm>
            <a:off x="822960" y="2971800"/>
            <a:ext cx="3383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boolean ready = 1;</a:t>
            </a:r>
            <a:endParaRPr lang="en-US" sz="1800" dirty="0"/>
          </a:p>
        </p:txBody>
      </p:sp>
      <p:sp>
        <p:nvSpPr>
          <p:cNvPr id="13" name="Shape 8"/>
          <p:cNvSpPr/>
          <p:nvPr/>
        </p:nvSpPr>
        <p:spPr>
          <a:xfrm>
            <a:off x="4663440" y="2788920"/>
            <a:ext cx="6976872" cy="1188720"/>
          </a:xfrm>
          <a:prstGeom prst="roundRect">
            <a:avLst>
              <a:gd name="adj" fmla="val 9231"/>
            </a:avLst>
          </a:prstGeom>
          <a:solidFill>
            <a:srgbClr val="1F2B28"/>
          </a:solidFill>
          <a:ln w="12700">
            <a:solidFill>
              <a:srgbClr val="1F2B28"/>
            </a:solidFill>
            <a:prstDash val="solid"/>
          </a:ln>
        </p:spPr>
      </p:sp>
      <p:sp>
        <p:nvSpPr>
          <p:cNvPr id="14" name="Text 9"/>
          <p:cNvSpPr/>
          <p:nvPr/>
        </p:nvSpPr>
        <p:spPr>
          <a:xfrm>
            <a:off x="4937760" y="2926080"/>
            <a:ext cx="64282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COMPILER SAYS</a:t>
            </a:r>
            <a:endParaRPr lang="en-US" sz="1050" dirty="0"/>
          </a:p>
        </p:txBody>
      </p:sp>
      <p:sp>
        <p:nvSpPr>
          <p:cNvPr id="15" name="Text 10"/>
          <p:cNvSpPr/>
          <p:nvPr/>
        </p:nvSpPr>
        <p:spPr>
          <a:xfrm>
            <a:off x="4937760" y="3227832"/>
            <a:ext cx="64282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error: incompatible types: int cannot be converted to boolean</a:t>
            </a:r>
            <a:endParaRPr lang="en-US" sz="1300" dirty="0"/>
          </a:p>
        </p:txBody>
      </p:sp>
      <p:sp>
        <p:nvSpPr>
          <p:cNvPr id="16" name="Shape 11"/>
          <p:cNvSpPr/>
          <p:nvPr/>
        </p:nvSpPr>
        <p:spPr>
          <a:xfrm>
            <a:off x="548640" y="4160520"/>
            <a:ext cx="3931920" cy="1188720"/>
          </a:xfrm>
          <a:prstGeom prst="roundRect">
            <a:avLst>
              <a:gd name="adj" fmla="val 9231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7" name="Text 12"/>
          <p:cNvSpPr/>
          <p:nvPr/>
        </p:nvSpPr>
        <p:spPr>
          <a:xfrm>
            <a:off x="822960" y="4343400"/>
            <a:ext cx="3383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boolean ready = True;</a:t>
            </a:r>
            <a:endParaRPr lang="en-US" sz="1800" dirty="0"/>
          </a:p>
        </p:txBody>
      </p:sp>
      <p:sp>
        <p:nvSpPr>
          <p:cNvPr id="18" name="Shape 13"/>
          <p:cNvSpPr/>
          <p:nvPr/>
        </p:nvSpPr>
        <p:spPr>
          <a:xfrm>
            <a:off x="4663440" y="4160520"/>
            <a:ext cx="6976872" cy="1188720"/>
          </a:xfrm>
          <a:prstGeom prst="roundRect">
            <a:avLst>
              <a:gd name="adj" fmla="val 9231"/>
            </a:avLst>
          </a:prstGeom>
          <a:solidFill>
            <a:srgbClr val="1F2B28"/>
          </a:solidFill>
          <a:ln w="12700">
            <a:solidFill>
              <a:srgbClr val="1F2B28"/>
            </a:solidFill>
            <a:prstDash val="solid"/>
          </a:ln>
        </p:spPr>
      </p:sp>
      <p:sp>
        <p:nvSpPr>
          <p:cNvPr id="19" name="Text 14"/>
          <p:cNvSpPr/>
          <p:nvPr/>
        </p:nvSpPr>
        <p:spPr>
          <a:xfrm>
            <a:off x="4937760" y="4297680"/>
            <a:ext cx="64282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COMPILER SAYS</a:t>
            </a:r>
            <a:endParaRPr lang="en-US" sz="1050" dirty="0"/>
          </a:p>
        </p:txBody>
      </p:sp>
      <p:sp>
        <p:nvSpPr>
          <p:cNvPr id="20" name="Text 15"/>
          <p:cNvSpPr/>
          <p:nvPr/>
        </p:nvSpPr>
        <p:spPr>
          <a:xfrm>
            <a:off x="4937760" y="4599432"/>
            <a:ext cx="64282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error: cannot find symbol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symbol:   variable True</a:t>
            </a:r>
            <a:endParaRPr lang="en-US" sz="1300" dirty="0"/>
          </a:p>
        </p:txBody>
      </p:sp>
      <p:sp>
        <p:nvSpPr>
          <p:cNvPr id="21" name="Text 16"/>
          <p:cNvSpPr/>
          <p:nvPr/>
        </p:nvSpPr>
        <p:spPr>
          <a:xfrm>
            <a:off x="548640" y="5532120"/>
            <a:ext cx="1109441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Fix for both:  boolean ready = true;</a:t>
            </a:r>
            <a:endParaRPr lang="en-US" sz="1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PAUSE AND TRY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Name that type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1.2 Variables and Data Types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08760"/>
            <a:ext cx="11094415" cy="4526280"/>
          </a:xfrm>
          <a:prstGeom prst="roundRect">
            <a:avLst>
              <a:gd name="adj" fmla="val 5051"/>
            </a:avLst>
          </a:prstGeom>
          <a:solidFill>
            <a:srgbClr val="FFF5C7"/>
          </a:solidFill>
          <a:ln w="12700">
            <a:solidFill>
              <a:srgbClr val="FFF5C7"/>
            </a:solidFill>
            <a:prstDash val="solid"/>
          </a:ln>
        </p:spPr>
      </p:sp>
      <p:sp>
        <p:nvSpPr>
          <p:cNvPr id="9" name="Shape 5"/>
          <p:cNvSpPr/>
          <p:nvPr/>
        </p:nvSpPr>
        <p:spPr>
          <a:xfrm>
            <a:off x="868680" y="1801368"/>
            <a:ext cx="1783080" cy="365760"/>
          </a:xfrm>
          <a:prstGeom prst="roundRect">
            <a:avLst>
              <a:gd name="adj" fmla="val 50000"/>
            </a:avLst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868680" y="1801368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spc="200" kern="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PAUSE AND TRY</a:t>
            </a:r>
            <a:endParaRPr lang="en-US" sz="1050" dirty="0"/>
          </a:p>
        </p:txBody>
      </p:sp>
      <p:sp>
        <p:nvSpPr>
          <p:cNvPr id="11" name="Text 7"/>
          <p:cNvSpPr/>
          <p:nvPr/>
        </p:nvSpPr>
        <p:spPr>
          <a:xfrm>
            <a:off x="868680" y="2286000"/>
            <a:ext cx="104543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int, double, boolean, or String? How can you tell?</a:t>
            </a:r>
            <a:endParaRPr lang="en-US" sz="2200" dirty="0"/>
          </a:p>
        </p:txBody>
      </p:sp>
      <p:sp>
        <p:nvSpPr>
          <p:cNvPr id="12" name="Shape 8"/>
          <p:cNvSpPr/>
          <p:nvPr/>
        </p:nvSpPr>
        <p:spPr>
          <a:xfrm>
            <a:off x="868680" y="2971800"/>
            <a:ext cx="3310128" cy="1143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868680" y="2971800"/>
            <a:ext cx="331012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-40</a:t>
            </a:r>
            <a:endParaRPr lang="en-US" sz="2800" dirty="0"/>
          </a:p>
        </p:txBody>
      </p:sp>
      <p:sp>
        <p:nvSpPr>
          <p:cNvPr id="14" name="Shape 10"/>
          <p:cNvSpPr/>
          <p:nvPr/>
        </p:nvSpPr>
        <p:spPr>
          <a:xfrm>
            <a:off x="4416552" y="2971800"/>
            <a:ext cx="3310128" cy="1143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4416552" y="2971800"/>
            <a:ext cx="331012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98.6</a:t>
            </a:r>
            <a:endParaRPr lang="en-US" sz="2800" dirty="0"/>
          </a:p>
        </p:txBody>
      </p:sp>
      <p:sp>
        <p:nvSpPr>
          <p:cNvPr id="16" name="Shape 12"/>
          <p:cNvSpPr/>
          <p:nvPr/>
        </p:nvSpPr>
        <p:spPr>
          <a:xfrm>
            <a:off x="7964424" y="2971800"/>
            <a:ext cx="3310128" cy="1143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7964424" y="2971800"/>
            <a:ext cx="331012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false</a:t>
            </a:r>
            <a:endParaRPr lang="en-US" sz="2800" dirty="0"/>
          </a:p>
        </p:txBody>
      </p:sp>
      <p:sp>
        <p:nvSpPr>
          <p:cNvPr id="18" name="Shape 14"/>
          <p:cNvSpPr/>
          <p:nvPr/>
        </p:nvSpPr>
        <p:spPr>
          <a:xfrm>
            <a:off x="868680" y="4343400"/>
            <a:ext cx="3310128" cy="1143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868680" y="4343400"/>
            <a:ext cx="331012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"98.6"</a:t>
            </a:r>
            <a:endParaRPr lang="en-US" sz="2800" dirty="0"/>
          </a:p>
        </p:txBody>
      </p:sp>
      <p:sp>
        <p:nvSpPr>
          <p:cNvPr id="20" name="Shape 16"/>
          <p:cNvSpPr/>
          <p:nvPr/>
        </p:nvSpPr>
        <p:spPr>
          <a:xfrm>
            <a:off x="4416552" y="4343400"/>
            <a:ext cx="3310128" cy="1143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1" name="Text 17"/>
          <p:cNvSpPr/>
          <p:nvPr/>
        </p:nvSpPr>
        <p:spPr>
          <a:xfrm>
            <a:off x="4416552" y="4343400"/>
            <a:ext cx="331012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0.0</a:t>
            </a:r>
            <a:endParaRPr lang="en-US" sz="2800" dirty="0"/>
          </a:p>
        </p:txBody>
      </p:sp>
      <p:sp>
        <p:nvSpPr>
          <p:cNvPr id="22" name="Shape 18"/>
          <p:cNvSpPr/>
          <p:nvPr/>
        </p:nvSpPr>
        <p:spPr>
          <a:xfrm>
            <a:off x="7964424" y="4343400"/>
            <a:ext cx="3310128" cy="1143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3" name="Text 19"/>
          <p:cNvSpPr/>
          <p:nvPr/>
        </p:nvSpPr>
        <p:spPr>
          <a:xfrm>
            <a:off x="7964424" y="4343400"/>
            <a:ext cx="331012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100</a:t>
            </a:r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E7C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claude-501/-Users-jamemclaughlin-Projects-HopperLearn/c79be0e7-6e47-4000-8505-888903230d9a/scratchpad/slides21/assets/image-1003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457200"/>
            <a:ext cx="1463040" cy="3657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 rot="-240000">
            <a:off x="685800" y="2423160"/>
            <a:ext cx="1783080" cy="1783080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 rot="-240000">
            <a:off x="685800" y="2423160"/>
            <a:ext cx="17830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dirty="0">
                <a:solidFill>
                  <a:srgbClr val="0E7C6B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3</a:t>
            </a:r>
            <a:endParaRPr lang="en-US" sz="8000" dirty="0"/>
          </a:p>
        </p:txBody>
      </p:sp>
      <p:sp>
        <p:nvSpPr>
          <p:cNvPr id="5" name="Text 2"/>
          <p:cNvSpPr/>
          <p:nvPr/>
        </p:nvSpPr>
        <p:spPr>
          <a:xfrm>
            <a:off x="3017520" y="26974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PART 3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3017520" y="3063240"/>
            <a:ext cx="8595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Variables</a:t>
            </a:r>
            <a:endParaRPr lang="en-US" sz="4000" dirty="0"/>
          </a:p>
        </p:txBody>
      </p:sp>
      <p:sp>
        <p:nvSpPr>
          <p:cNvPr id="7" name="Text 4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KEY IDEA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Declaring a variable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1.2 Variables and Data Types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54480"/>
            <a:ext cx="11094415" cy="1005840"/>
          </a:xfrm>
          <a:prstGeom prst="roundRect">
            <a:avLst>
              <a:gd name="adj" fmla="val 18182"/>
            </a:avLst>
          </a:prstGeom>
          <a:solidFill>
            <a:srgbClr val="E3F0FF"/>
          </a:solidFill>
          <a:ln w="12700">
            <a:solidFill>
              <a:srgbClr val="E3F0FF"/>
            </a:solidFill>
            <a:prstDash val="solid"/>
          </a:ln>
        </p:spPr>
      </p:sp>
      <p:pic>
        <p:nvPicPr>
          <p:cNvPr id="9" name="Image 1" descr="/private/tmp/claude-501/-Users-jamemclaughlin-Projects-HopperLearn/c79be0e7-6e47-4000-8505-888903230d9a/scratchpad/slides21/assets/image-5-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1810512"/>
            <a:ext cx="566928" cy="566928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600200" y="1691640"/>
            <a:ext cx="976853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 </a:t>
            </a:r>
            <a:pPr indent="0" marL="0">
              <a:buNone/>
            </a:pPr>
            <a:r>
              <a:rPr lang="en-US" sz="18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variable</a:t>
            </a:r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is a storage location that holds a value. Every variable has a </a:t>
            </a:r>
            <a:pPr indent="0" marL="0">
              <a:buNone/>
            </a:pPr>
            <a:r>
              <a:rPr lang="en-US" sz="18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name</a:t>
            </a:r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and a </a:t>
            </a:r>
            <a:pPr indent="0" marL="0">
              <a:buNone/>
            </a:pPr>
            <a:r>
              <a:rPr lang="en-US" sz="18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data type</a:t>
            </a:r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.</a:t>
            </a:r>
            <a:endParaRPr lang="en-US" sz="1800" dirty="0"/>
          </a:p>
        </p:txBody>
      </p:sp>
      <p:sp>
        <p:nvSpPr>
          <p:cNvPr id="11" name="Shape 6"/>
          <p:cNvSpPr/>
          <p:nvPr/>
        </p:nvSpPr>
        <p:spPr>
          <a:xfrm>
            <a:off x="548640" y="2834640"/>
            <a:ext cx="1188720" cy="914400"/>
          </a:xfrm>
          <a:prstGeom prst="roundRect">
            <a:avLst>
              <a:gd name="adj" fmla="val 12000"/>
            </a:avLst>
          </a:prstGeom>
          <a:solidFill>
            <a:srgbClr val="DDF5EE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2" name="Text 7"/>
          <p:cNvSpPr/>
          <p:nvPr/>
        </p:nvSpPr>
        <p:spPr>
          <a:xfrm>
            <a:off x="548640" y="2834640"/>
            <a:ext cx="1188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</a:t>
            </a:r>
            <a:endParaRPr lang="en-US" sz="3000" dirty="0"/>
          </a:p>
        </p:txBody>
      </p:sp>
      <p:sp>
        <p:nvSpPr>
          <p:cNvPr id="13" name="Text 8"/>
          <p:cNvSpPr/>
          <p:nvPr/>
        </p:nvSpPr>
        <p:spPr>
          <a:xfrm>
            <a:off x="548640" y="3840480"/>
            <a:ext cx="1188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spc="200" kern="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TYPE</a:t>
            </a:r>
            <a:endParaRPr lang="en-US" sz="1100" dirty="0"/>
          </a:p>
        </p:txBody>
      </p:sp>
      <p:sp>
        <p:nvSpPr>
          <p:cNvPr id="14" name="Shape 9"/>
          <p:cNvSpPr/>
          <p:nvPr/>
        </p:nvSpPr>
        <p:spPr>
          <a:xfrm>
            <a:off x="1874520" y="2834640"/>
            <a:ext cx="2011680" cy="914400"/>
          </a:xfrm>
          <a:prstGeom prst="roundRect">
            <a:avLst>
              <a:gd name="adj" fmla="val 12000"/>
            </a:avLst>
          </a:prstGeom>
          <a:solidFill>
            <a:srgbClr val="E3F0FF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5" name="Text 10"/>
          <p:cNvSpPr/>
          <p:nvPr/>
        </p:nvSpPr>
        <p:spPr>
          <a:xfrm>
            <a:off x="1874520" y="2834640"/>
            <a:ext cx="2011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coins</a:t>
            </a:r>
            <a:endParaRPr lang="en-US" sz="3000" dirty="0"/>
          </a:p>
        </p:txBody>
      </p:sp>
      <p:sp>
        <p:nvSpPr>
          <p:cNvPr id="16" name="Text 11"/>
          <p:cNvSpPr/>
          <p:nvPr/>
        </p:nvSpPr>
        <p:spPr>
          <a:xfrm>
            <a:off x="1874520" y="384048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spc="200" kern="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NAME</a:t>
            </a:r>
            <a:endParaRPr lang="en-US" sz="1100" dirty="0"/>
          </a:p>
        </p:txBody>
      </p:sp>
      <p:sp>
        <p:nvSpPr>
          <p:cNvPr id="17" name="Shape 12"/>
          <p:cNvSpPr/>
          <p:nvPr/>
        </p:nvSpPr>
        <p:spPr>
          <a:xfrm>
            <a:off x="4023360" y="2834640"/>
            <a:ext cx="731520" cy="914400"/>
          </a:xfrm>
          <a:prstGeom prst="roundRect">
            <a:avLst>
              <a:gd name="adj" fmla="val 15000"/>
            </a:avLst>
          </a:prstGeom>
          <a:solidFill>
            <a:srgbClr val="F4F1EA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8" name="Text 13"/>
          <p:cNvSpPr/>
          <p:nvPr/>
        </p:nvSpPr>
        <p:spPr>
          <a:xfrm>
            <a:off x="4023360" y="2834640"/>
            <a:ext cx="731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=</a:t>
            </a:r>
            <a:endParaRPr lang="en-US" sz="3000" dirty="0"/>
          </a:p>
        </p:txBody>
      </p:sp>
      <p:sp>
        <p:nvSpPr>
          <p:cNvPr id="19" name="Text 14"/>
          <p:cNvSpPr/>
          <p:nvPr/>
        </p:nvSpPr>
        <p:spPr>
          <a:xfrm>
            <a:off x="4023360" y="3840480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spc="200" kern="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STORE</a:t>
            </a:r>
            <a:endParaRPr lang="en-US" sz="1100" dirty="0"/>
          </a:p>
        </p:txBody>
      </p:sp>
      <p:sp>
        <p:nvSpPr>
          <p:cNvPr id="20" name="Shape 15"/>
          <p:cNvSpPr/>
          <p:nvPr/>
        </p:nvSpPr>
        <p:spPr>
          <a:xfrm>
            <a:off x="4892040" y="2834640"/>
            <a:ext cx="1737360" cy="914400"/>
          </a:xfrm>
          <a:prstGeom prst="roundRect">
            <a:avLst>
              <a:gd name="adj" fmla="val 12000"/>
            </a:avLst>
          </a:prstGeom>
          <a:solidFill>
            <a:srgbClr val="FFF5C7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21" name="Text 16"/>
          <p:cNvSpPr/>
          <p:nvPr/>
        </p:nvSpPr>
        <p:spPr>
          <a:xfrm>
            <a:off x="4892040" y="2834640"/>
            <a:ext cx="1737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1250</a:t>
            </a:r>
            <a:endParaRPr lang="en-US" sz="3000" dirty="0"/>
          </a:p>
        </p:txBody>
      </p:sp>
      <p:sp>
        <p:nvSpPr>
          <p:cNvPr id="22" name="Text 17"/>
          <p:cNvSpPr/>
          <p:nvPr/>
        </p:nvSpPr>
        <p:spPr>
          <a:xfrm>
            <a:off x="4892040" y="3840480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spc="200" kern="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VALUE</a:t>
            </a:r>
            <a:endParaRPr lang="en-US" sz="1100" dirty="0"/>
          </a:p>
        </p:txBody>
      </p:sp>
      <p:sp>
        <p:nvSpPr>
          <p:cNvPr id="23" name="Shape 18"/>
          <p:cNvSpPr/>
          <p:nvPr/>
        </p:nvSpPr>
        <p:spPr>
          <a:xfrm>
            <a:off x="6766560" y="2834640"/>
            <a:ext cx="640080" cy="914400"/>
          </a:xfrm>
          <a:prstGeom prst="roundRect">
            <a:avLst>
              <a:gd name="adj" fmla="val 17143"/>
            </a:avLst>
          </a:prstGeom>
          <a:solidFill>
            <a:srgbClr val="F4F1EA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24" name="Text 19"/>
          <p:cNvSpPr/>
          <p:nvPr/>
        </p:nvSpPr>
        <p:spPr>
          <a:xfrm>
            <a:off x="6766560" y="2834640"/>
            <a:ext cx="640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;</a:t>
            </a:r>
            <a:endParaRPr lang="en-US" sz="3000" dirty="0"/>
          </a:p>
        </p:txBody>
      </p:sp>
      <p:sp>
        <p:nvSpPr>
          <p:cNvPr id="25" name="Text 20"/>
          <p:cNvSpPr/>
          <p:nvPr/>
        </p:nvSpPr>
        <p:spPr>
          <a:xfrm>
            <a:off x="6766560" y="3840480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spc="200" kern="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END</a:t>
            </a:r>
            <a:endParaRPr lang="en-US" sz="1100" dirty="0"/>
          </a:p>
        </p:txBody>
      </p:sp>
      <p:sp>
        <p:nvSpPr>
          <p:cNvPr id="26" name="Shape 21"/>
          <p:cNvSpPr/>
          <p:nvPr/>
        </p:nvSpPr>
        <p:spPr>
          <a:xfrm>
            <a:off x="7680960" y="2743200"/>
            <a:ext cx="3959352" cy="251460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27" name="Text 22"/>
          <p:cNvSpPr/>
          <p:nvPr/>
        </p:nvSpPr>
        <p:spPr>
          <a:xfrm>
            <a:off x="7955280" y="2926080"/>
            <a:ext cx="3200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NAMING RULES</a:t>
            </a:r>
            <a:endParaRPr lang="en-US" sz="1050" dirty="0"/>
          </a:p>
        </p:txBody>
      </p:sp>
      <p:sp>
        <p:nvSpPr>
          <p:cNvPr id="28" name="Text 23"/>
          <p:cNvSpPr/>
          <p:nvPr/>
        </p:nvSpPr>
        <p:spPr>
          <a:xfrm>
            <a:off x="7955280" y="3246120"/>
            <a:ext cx="347472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000"/>
              </a:spcAft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No spaces: highScore, not high score</a:t>
            </a:r>
            <a:endParaRPr lang="en-US" sz="16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Not a Java word like int</a:t>
            </a:r>
            <a:endParaRPr lang="en-US" sz="16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Case-sensitive: coins is not Coins</a:t>
            </a:r>
            <a:endParaRPr lang="en-US" sz="16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Camel case, with a name that says what it means</a:t>
            </a:r>
            <a:endParaRPr lang="en-US" sz="1600" dirty="0"/>
          </a:p>
        </p:txBody>
      </p:sp>
      <p:sp>
        <p:nvSpPr>
          <p:cNvPr id="29" name="Text 24"/>
          <p:cNvSpPr/>
          <p:nvPr/>
        </p:nvSpPr>
        <p:spPr>
          <a:xfrm>
            <a:off x="548640" y="4434840"/>
            <a:ext cx="6858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With no starting value, </a:t>
            </a:r>
            <a:pPr indent="0" marL="0">
              <a:buNone/>
            </a:pPr>
            <a:r>
              <a:rPr lang="en-US" sz="1700" dirty="0">
                <a:solidFill>
                  <a:srgbClr val="4F5D5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 coins;</a:t>
            </a:r>
            <a:pPr indent="0" marL="0">
              <a:buNone/>
            </a:pPr>
            <a:r>
              <a:rPr lang="en-US" sz="17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still declares the variable, but it can't be used until it gets a value.</a:t>
            </a:r>
            <a:endParaRPr lang="en-US" sz="1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WORKED EXAMPLE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The game's three variables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1.2 Variables and Data Types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54480"/>
            <a:ext cx="6400800" cy="4434840"/>
          </a:xfrm>
          <a:prstGeom prst="roundRect">
            <a:avLst>
              <a:gd name="adj" fmla="val 2474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822960" y="1737360"/>
            <a:ext cx="5852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GAMESTATS.JAVA</a:t>
            </a:r>
            <a:endParaRPr lang="en-US" sz="1050" dirty="0"/>
          </a:p>
        </p:txBody>
      </p:sp>
      <p:sp>
        <p:nvSpPr>
          <p:cNvPr id="10" name="Text 6"/>
          <p:cNvSpPr/>
          <p:nvPr/>
        </p:nvSpPr>
        <p:spPr>
          <a:xfrm>
            <a:off x="822960" y="2057400"/>
            <a:ext cx="5852160" cy="3749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public class GameStats {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public static void main(String[] args) {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int coins = 1250;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double speed = 4.75;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boolean paused = false;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System.out.println(coins);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System.out.println(speed);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System.out.println(paused);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}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}</a:t>
            </a:r>
            <a:endParaRPr lang="en-US" sz="16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223760" y="1554480"/>
          <a:ext cx="4416552" cy="914400"/>
        </p:xfrm>
        <a:graphic>
          <a:graphicData uri="http://schemas.openxmlformats.org/drawingml/2006/table">
            <a:tbl>
              <a:tblPr/>
              <a:tblGrid>
                <a:gridCol w="1463040"/>
                <a:gridCol w="1554480"/>
                <a:gridCol w="1399032"/>
              </a:tblGrid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Name</a:t>
                      </a:r>
                      <a:endParaRPr lang="en-US" sz="16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Type</a:t>
                      </a:r>
                      <a:endParaRPr lang="en-US" sz="16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Holds</a:t>
                      </a:r>
                      <a:endParaRPr lang="en-US" sz="16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coins</a:t>
                      </a:r>
                      <a:endParaRPr lang="en-US" sz="17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int</a:t>
                      </a:r>
                      <a:endParaRPr lang="en-US" sz="17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1250</a:t>
                      </a:r>
                      <a:endParaRPr lang="en-US" sz="17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speed</a:t>
                      </a:r>
                      <a:endParaRPr lang="en-US" sz="17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double</a:t>
                      </a:r>
                      <a:endParaRPr lang="en-US" sz="17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4.75</a:t>
                      </a:r>
                      <a:endParaRPr lang="en-US" sz="17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paused</a:t>
                      </a:r>
                      <a:endParaRPr lang="en-US" sz="17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boolean</a:t>
                      </a:r>
                      <a:endParaRPr lang="en-US" sz="17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false</a:t>
                      </a:r>
                      <a:endParaRPr lang="en-US" sz="17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2" name="Shape 7"/>
          <p:cNvSpPr/>
          <p:nvPr/>
        </p:nvSpPr>
        <p:spPr>
          <a:xfrm>
            <a:off x="7223760" y="3977640"/>
            <a:ext cx="4416552" cy="2011680"/>
          </a:xfrm>
          <a:prstGeom prst="roundRect">
            <a:avLst>
              <a:gd name="adj" fmla="val 5455"/>
            </a:avLst>
          </a:prstGeom>
          <a:solidFill>
            <a:srgbClr val="1F2B28"/>
          </a:solidFill>
          <a:ln w="12700">
            <a:solidFill>
              <a:srgbClr val="1F2B28"/>
            </a:solidFill>
            <a:prstDash val="solid"/>
          </a:ln>
        </p:spPr>
      </p:sp>
      <p:sp>
        <p:nvSpPr>
          <p:cNvPr id="13" name="Text 8"/>
          <p:cNvSpPr/>
          <p:nvPr/>
        </p:nvSpPr>
        <p:spPr>
          <a:xfrm>
            <a:off x="7498080" y="411480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OUTPUT</a:t>
            </a:r>
            <a:endParaRPr lang="en-US" sz="1050" dirty="0"/>
          </a:p>
        </p:txBody>
      </p:sp>
      <p:sp>
        <p:nvSpPr>
          <p:cNvPr id="14" name="Text 9"/>
          <p:cNvSpPr/>
          <p:nvPr/>
        </p:nvSpPr>
        <p:spPr>
          <a:xfrm>
            <a:off x="7498080" y="4389120"/>
            <a:ext cx="3867912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1250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4.75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false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KEY IDEA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A variable holds one value at a time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1.2 Variables and Data Types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54480"/>
            <a:ext cx="5486400" cy="2103120"/>
          </a:xfrm>
          <a:prstGeom prst="roundRect">
            <a:avLst>
              <a:gd name="adj" fmla="val 5217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822960" y="1737360"/>
            <a:ext cx="4937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INSIDE MAIN</a:t>
            </a:r>
            <a:endParaRPr lang="en-US" sz="1050" dirty="0"/>
          </a:p>
        </p:txBody>
      </p:sp>
      <p:sp>
        <p:nvSpPr>
          <p:cNvPr id="10" name="Text 6"/>
          <p:cNvSpPr/>
          <p:nvPr/>
        </p:nvSpPr>
        <p:spPr>
          <a:xfrm>
            <a:off x="822960" y="2057400"/>
            <a:ext cx="49377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 coins = 1250;</a:t>
            </a:r>
            <a:endParaRPr lang="en-US" sz="18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System.out.println(coins);</a:t>
            </a:r>
            <a:endParaRPr lang="en-US" sz="18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coins = 1300;</a:t>
            </a:r>
            <a:endParaRPr lang="en-US" sz="18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System.out.println(coins);</a:t>
            </a:r>
            <a:endParaRPr lang="en-US" sz="1800" dirty="0"/>
          </a:p>
        </p:txBody>
      </p:sp>
      <p:sp>
        <p:nvSpPr>
          <p:cNvPr id="11" name="Shape 7"/>
          <p:cNvSpPr/>
          <p:nvPr/>
        </p:nvSpPr>
        <p:spPr>
          <a:xfrm>
            <a:off x="548640" y="3840480"/>
            <a:ext cx="5486400" cy="1325880"/>
          </a:xfrm>
          <a:prstGeom prst="roundRect">
            <a:avLst>
              <a:gd name="adj" fmla="val 8276"/>
            </a:avLst>
          </a:prstGeom>
          <a:solidFill>
            <a:srgbClr val="1F2B28"/>
          </a:solidFill>
          <a:ln w="12700">
            <a:solidFill>
              <a:srgbClr val="1F2B28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822960" y="397764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OUTPUT</a:t>
            </a:r>
            <a:endParaRPr lang="en-US" sz="1050" dirty="0"/>
          </a:p>
        </p:txBody>
      </p:sp>
      <p:sp>
        <p:nvSpPr>
          <p:cNvPr id="13" name="Text 9"/>
          <p:cNvSpPr/>
          <p:nvPr/>
        </p:nvSpPr>
        <p:spPr>
          <a:xfrm>
            <a:off x="822960" y="4251960"/>
            <a:ext cx="4937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1250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1300</a:t>
            </a:r>
            <a:endParaRPr lang="en-US" sz="2000" dirty="0"/>
          </a:p>
        </p:txBody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309360" y="1554480"/>
          <a:ext cx="5330952" cy="914400"/>
        </p:xfrm>
        <a:graphic>
          <a:graphicData uri="http://schemas.openxmlformats.org/drawingml/2006/table">
            <a:tbl>
              <a:tblPr/>
              <a:tblGrid>
                <a:gridCol w="1005840"/>
                <a:gridCol w="2377440"/>
                <a:gridCol w="1947672"/>
              </a:tblGrid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Line</a:t>
                      </a:r>
                      <a:endParaRPr lang="en-US" sz="16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coins afterward</a:t>
                      </a:r>
                      <a:endParaRPr lang="en-US" sz="16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Displayed</a:t>
                      </a:r>
                      <a:endParaRPr lang="en-US" sz="16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1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1250</a:t>
                      </a:r>
                      <a:endParaRPr lang="en-US" sz="17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7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2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1250</a:t>
                      </a:r>
                      <a:endParaRPr lang="en-US" sz="17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1250</a:t>
                      </a:r>
                      <a:endParaRPr lang="en-US" sz="17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3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0B5A4D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1300</a:t>
                      </a:r>
                      <a:endParaRPr lang="en-US" sz="17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7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4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1300</a:t>
                      </a:r>
                      <a:endParaRPr lang="en-US" sz="17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1300</a:t>
                      </a:r>
                      <a:endParaRPr lang="en-US" sz="17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5" name="Shape 10"/>
          <p:cNvSpPr/>
          <p:nvPr/>
        </p:nvSpPr>
        <p:spPr>
          <a:xfrm>
            <a:off x="6309360" y="4526280"/>
            <a:ext cx="5330952" cy="1463040"/>
          </a:xfrm>
          <a:prstGeom prst="roundRect">
            <a:avLst>
              <a:gd name="adj" fmla="val 12500"/>
            </a:avLst>
          </a:prstGeom>
          <a:solidFill>
            <a:srgbClr val="E3F0FF"/>
          </a:solidFill>
          <a:ln w="12700">
            <a:solidFill>
              <a:srgbClr val="E3F0FF"/>
            </a:solidFill>
            <a:prstDash val="solid"/>
          </a:ln>
        </p:spPr>
      </p:sp>
      <p:pic>
        <p:nvPicPr>
          <p:cNvPr id="16" name="Image 1" descr="/private/tmp/claude-501/-Users-jamemclaughlin-Projects-HopperLearn/c79be0e7-6e47-4000-8505-888903230d9a/scratchpad/slides21/assets/image-5-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0" y="4782312"/>
            <a:ext cx="566928" cy="566928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7360920" y="4663440"/>
            <a:ext cx="4005072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The name and type never change. Only the value does, and a new value </a:t>
            </a:r>
            <a:pPr indent="0" marL="0">
              <a:buNone/>
            </a:pPr>
            <a:r>
              <a:rPr lang="en-US" sz="16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replaces</a:t>
            </a:r>
            <a:pPr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the old one.</a:t>
            </a:r>
            <a:endParaRPr lang="en-US" sz="1600" dirty="0"/>
          </a:p>
        </p:txBody>
      </p:sp>
      <p:sp>
        <p:nvSpPr>
          <p:cNvPr id="18" name="Text 12"/>
          <p:cNvSpPr/>
          <p:nvPr/>
        </p:nvSpPr>
        <p:spPr>
          <a:xfrm>
            <a:off x="548640" y="534924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No type on line 3: coins already exists.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WATCH OUT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A variable holds only values of its type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1.2 Variables and Data Types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54480"/>
            <a:ext cx="11094415" cy="1005840"/>
          </a:xfrm>
          <a:prstGeom prst="roundRect">
            <a:avLst>
              <a:gd name="adj" fmla="val 18182"/>
            </a:avLst>
          </a:prstGeom>
          <a:solidFill>
            <a:srgbClr val="FFF1DD"/>
          </a:solidFill>
          <a:ln w="12700">
            <a:solidFill>
              <a:srgbClr val="FFF1DD"/>
            </a:solidFill>
            <a:prstDash val="solid"/>
          </a:ln>
        </p:spPr>
      </p:sp>
      <p:pic>
        <p:nvPicPr>
          <p:cNvPr id="9" name="Image 1" descr="/private/tmp/claude-501/-Users-jamemclaughlin-Projects-HopperLearn/c79be0e7-6e47-4000-8505-888903230d9a/scratchpad/slides21/assets/image-7-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1810512"/>
            <a:ext cx="566928" cy="566928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600200" y="1691640"/>
            <a:ext cx="976853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The compiler checks every value against its variable's type. A mismatch is a </a:t>
            </a:r>
            <a:pPr indent="0" marL="0">
              <a:buNone/>
            </a:pPr>
            <a:r>
              <a:rPr lang="en-US" sz="18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compiler error</a:t>
            </a:r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, so nothing runs.</a:t>
            </a:r>
            <a:endParaRPr lang="en-US" sz="1800" dirty="0"/>
          </a:p>
        </p:txBody>
      </p:sp>
      <p:sp>
        <p:nvSpPr>
          <p:cNvPr id="11" name="Shape 6"/>
          <p:cNvSpPr/>
          <p:nvPr/>
        </p:nvSpPr>
        <p:spPr>
          <a:xfrm>
            <a:off x="548640" y="2788920"/>
            <a:ext cx="5394960" cy="1737360"/>
          </a:xfrm>
          <a:prstGeom prst="roundRect">
            <a:avLst>
              <a:gd name="adj" fmla="val 6316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2" name="Text 7"/>
          <p:cNvSpPr/>
          <p:nvPr/>
        </p:nvSpPr>
        <p:spPr>
          <a:xfrm>
            <a:off x="822960" y="2971800"/>
            <a:ext cx="4846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PIZZA TRACKER</a:t>
            </a:r>
            <a:endParaRPr lang="en-US" sz="1050" dirty="0"/>
          </a:p>
        </p:txBody>
      </p:sp>
      <p:sp>
        <p:nvSpPr>
          <p:cNvPr id="13" name="Text 8"/>
          <p:cNvSpPr/>
          <p:nvPr/>
        </p:nvSpPr>
        <p:spPr>
          <a:xfrm>
            <a:off x="822960" y="3291840"/>
            <a:ext cx="48463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 slices = 2.5;</a:t>
            </a:r>
            <a:endParaRPr lang="en-US" sz="2000" dirty="0"/>
          </a:p>
        </p:txBody>
      </p:sp>
      <p:sp>
        <p:nvSpPr>
          <p:cNvPr id="14" name="Shape 9"/>
          <p:cNvSpPr/>
          <p:nvPr/>
        </p:nvSpPr>
        <p:spPr>
          <a:xfrm>
            <a:off x="6245352" y="2788920"/>
            <a:ext cx="5394960" cy="1737360"/>
          </a:xfrm>
          <a:prstGeom prst="roundRect">
            <a:avLst>
              <a:gd name="adj" fmla="val 10526"/>
            </a:avLst>
          </a:prstGeom>
          <a:solidFill>
            <a:srgbClr val="DDF5EE"/>
          </a:solidFill>
          <a:ln w="12700">
            <a:solidFill>
              <a:srgbClr val="DDF5EE"/>
            </a:solidFill>
            <a:prstDash val="solid"/>
          </a:ln>
        </p:spPr>
      </p:sp>
      <p:sp>
        <p:nvSpPr>
          <p:cNvPr id="15" name="Text 10"/>
          <p:cNvSpPr/>
          <p:nvPr/>
        </p:nvSpPr>
        <p:spPr>
          <a:xfrm>
            <a:off x="6537960" y="2971800"/>
            <a:ext cx="4937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FIX IT BY MEANING: HALF SLICES ARE POSSIBLE</a:t>
            </a:r>
            <a:endParaRPr lang="en-US" sz="1050" dirty="0"/>
          </a:p>
        </p:txBody>
      </p:sp>
      <p:sp>
        <p:nvSpPr>
          <p:cNvPr id="16" name="Text 11"/>
          <p:cNvSpPr/>
          <p:nvPr/>
        </p:nvSpPr>
        <p:spPr>
          <a:xfrm>
            <a:off x="6537960" y="3383280"/>
            <a:ext cx="4846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B5A4D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double slices = 2.5;</a:t>
            </a:r>
            <a:endParaRPr lang="en-US" sz="2000" dirty="0"/>
          </a:p>
        </p:txBody>
      </p:sp>
      <p:sp>
        <p:nvSpPr>
          <p:cNvPr id="17" name="Text 12"/>
          <p:cNvSpPr/>
          <p:nvPr/>
        </p:nvSpPr>
        <p:spPr>
          <a:xfrm>
            <a:off x="6537960" y="3931920"/>
            <a:ext cx="4846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Now the value and the variable match.</a:t>
            </a:r>
            <a:endParaRPr lang="en-US" sz="1600" dirty="0"/>
          </a:p>
        </p:txBody>
      </p:sp>
      <p:sp>
        <p:nvSpPr>
          <p:cNvPr id="18" name="Shape 13"/>
          <p:cNvSpPr/>
          <p:nvPr/>
        </p:nvSpPr>
        <p:spPr>
          <a:xfrm>
            <a:off x="548640" y="4754880"/>
            <a:ext cx="11094415" cy="1188720"/>
          </a:xfrm>
          <a:prstGeom prst="roundRect">
            <a:avLst>
              <a:gd name="adj" fmla="val 9231"/>
            </a:avLst>
          </a:prstGeom>
          <a:solidFill>
            <a:srgbClr val="1F2B28"/>
          </a:solidFill>
          <a:ln w="12700">
            <a:solidFill>
              <a:srgbClr val="1F2B28"/>
            </a:solidFill>
            <a:prstDash val="solid"/>
          </a:ln>
        </p:spPr>
      </p:sp>
      <p:sp>
        <p:nvSpPr>
          <p:cNvPr id="19" name="Text 14"/>
          <p:cNvSpPr/>
          <p:nvPr/>
        </p:nvSpPr>
        <p:spPr>
          <a:xfrm>
            <a:off x="822960" y="4892040"/>
            <a:ext cx="1054577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COMPILER SAYS</a:t>
            </a:r>
            <a:endParaRPr lang="en-US" sz="1050" dirty="0"/>
          </a:p>
        </p:txBody>
      </p:sp>
      <p:sp>
        <p:nvSpPr>
          <p:cNvPr id="20" name="Text 15"/>
          <p:cNvSpPr/>
          <p:nvPr/>
        </p:nvSpPr>
        <p:spPr>
          <a:xfrm>
            <a:off x="822960" y="5193792"/>
            <a:ext cx="1054577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error: incompatible types: possible lossy conversion from double to int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E7C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claude-501/-Users-jamemclaughlin-Projects-HopperLearn/c79be0e7-6e47-4000-8505-888903230d9a/scratchpad/slides21/assets/image-1003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457200"/>
            <a:ext cx="1463040" cy="3657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 rot="-240000">
            <a:off x="685800" y="2423160"/>
            <a:ext cx="1783080" cy="1783080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 rot="-240000">
            <a:off x="685800" y="2423160"/>
            <a:ext cx="17830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dirty="0">
                <a:solidFill>
                  <a:srgbClr val="0E7C6B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4</a:t>
            </a:r>
            <a:endParaRPr lang="en-US" sz="8000" dirty="0"/>
          </a:p>
        </p:txBody>
      </p:sp>
      <p:sp>
        <p:nvSpPr>
          <p:cNvPr id="5" name="Text 2"/>
          <p:cNvSpPr/>
          <p:nvPr/>
        </p:nvSpPr>
        <p:spPr>
          <a:xfrm>
            <a:off x="3017520" y="26974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PART 4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3017520" y="3063240"/>
            <a:ext cx="8595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Choosing the right type</a:t>
            </a:r>
            <a:endParaRPr lang="en-US" sz="4000" dirty="0"/>
          </a:p>
        </p:txBody>
      </p:sp>
      <p:sp>
        <p:nvSpPr>
          <p:cNvPr id="7" name="Text 4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KEY IDEA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Four questions, in order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1.2 Variables and Data Types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54480"/>
            <a:ext cx="4754880" cy="4434840"/>
          </a:xfrm>
          <a:prstGeom prst="roundRect">
            <a:avLst>
              <a:gd name="adj" fmla="val 4124"/>
            </a:avLst>
          </a:prstGeom>
          <a:solidFill>
            <a:srgbClr val="E3F0FF"/>
          </a:solidFill>
          <a:ln w="12700">
            <a:solidFill>
              <a:srgbClr val="E3F0FF"/>
            </a:solidFill>
            <a:prstDash val="solid"/>
          </a:ln>
        </p:spPr>
      </p:sp>
      <p:sp>
        <p:nvSpPr>
          <p:cNvPr id="9" name="Shape 5"/>
          <p:cNvSpPr/>
          <p:nvPr/>
        </p:nvSpPr>
        <p:spPr>
          <a:xfrm>
            <a:off x="822960" y="1783080"/>
            <a:ext cx="548640" cy="548640"/>
          </a:xfrm>
          <a:prstGeom prst="roundRect">
            <a:avLst>
              <a:gd name="adj" fmla="val 20000"/>
            </a:avLst>
          </a:prstGeom>
          <a:solidFill>
            <a:srgbClr val="2F6FD0"/>
          </a:solidFill>
          <a:ln w="12700">
            <a:solidFill>
              <a:srgbClr val="2F6FD0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822960" y="17830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1</a:t>
            </a:r>
            <a:endParaRPr lang="en-US" sz="1800" dirty="0"/>
          </a:p>
        </p:txBody>
      </p:sp>
      <p:sp>
        <p:nvSpPr>
          <p:cNvPr id="11" name="Text 7"/>
          <p:cNvSpPr/>
          <p:nvPr/>
        </p:nvSpPr>
        <p:spPr>
          <a:xfrm>
            <a:off x="1554480" y="1691640"/>
            <a:ext cx="3566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Yes or no?  boolean</a:t>
            </a:r>
            <a:endParaRPr lang="en-US" sz="1700" dirty="0"/>
          </a:p>
        </p:txBody>
      </p:sp>
      <p:sp>
        <p:nvSpPr>
          <p:cNvPr id="12" name="Shape 8"/>
          <p:cNvSpPr/>
          <p:nvPr/>
        </p:nvSpPr>
        <p:spPr>
          <a:xfrm>
            <a:off x="822960" y="2807208"/>
            <a:ext cx="548640" cy="548640"/>
          </a:xfrm>
          <a:prstGeom prst="roundRect">
            <a:avLst>
              <a:gd name="adj" fmla="val 20000"/>
            </a:avLst>
          </a:prstGeom>
          <a:solidFill>
            <a:srgbClr val="2F6FD0"/>
          </a:solidFill>
          <a:ln w="12700">
            <a:solidFill>
              <a:srgbClr val="2F6FD0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822960" y="280720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2</a:t>
            </a:r>
            <a:endParaRPr lang="en-US" sz="1800" dirty="0"/>
          </a:p>
        </p:txBody>
      </p:sp>
      <p:sp>
        <p:nvSpPr>
          <p:cNvPr id="14" name="Text 10"/>
          <p:cNvSpPr/>
          <p:nvPr/>
        </p:nvSpPr>
        <p:spPr>
          <a:xfrm>
            <a:off x="1554480" y="2715768"/>
            <a:ext cx="3566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 count that is always whole?  int</a:t>
            </a:r>
            <a:endParaRPr lang="en-US" sz="1700" dirty="0"/>
          </a:p>
        </p:txBody>
      </p:sp>
      <p:sp>
        <p:nvSpPr>
          <p:cNvPr id="15" name="Shape 11"/>
          <p:cNvSpPr/>
          <p:nvPr/>
        </p:nvSpPr>
        <p:spPr>
          <a:xfrm>
            <a:off x="822960" y="3831336"/>
            <a:ext cx="548640" cy="548640"/>
          </a:xfrm>
          <a:prstGeom prst="roundRect">
            <a:avLst>
              <a:gd name="adj" fmla="val 20000"/>
            </a:avLst>
          </a:prstGeom>
          <a:solidFill>
            <a:srgbClr val="2F6FD0"/>
          </a:solidFill>
          <a:ln w="12700">
            <a:solidFill>
              <a:srgbClr val="2F6FD0"/>
            </a:solidFill>
            <a:prstDash val="solid"/>
          </a:ln>
        </p:spPr>
      </p:sp>
      <p:sp>
        <p:nvSpPr>
          <p:cNvPr id="16" name="Text 12"/>
          <p:cNvSpPr/>
          <p:nvPr/>
        </p:nvSpPr>
        <p:spPr>
          <a:xfrm>
            <a:off x="822960" y="383133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3</a:t>
            </a:r>
            <a:endParaRPr lang="en-US" sz="1800" dirty="0"/>
          </a:p>
        </p:txBody>
      </p:sp>
      <p:sp>
        <p:nvSpPr>
          <p:cNvPr id="17" name="Text 13"/>
          <p:cNvSpPr/>
          <p:nvPr/>
        </p:nvSpPr>
        <p:spPr>
          <a:xfrm>
            <a:off x="1554480" y="3739896"/>
            <a:ext cx="3566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 number that can have a fraction?  double</a:t>
            </a:r>
            <a:endParaRPr lang="en-US" sz="1700" dirty="0"/>
          </a:p>
        </p:txBody>
      </p:sp>
      <p:sp>
        <p:nvSpPr>
          <p:cNvPr id="18" name="Shape 14"/>
          <p:cNvSpPr/>
          <p:nvPr/>
        </p:nvSpPr>
        <p:spPr>
          <a:xfrm>
            <a:off x="822960" y="4855464"/>
            <a:ext cx="548640" cy="548640"/>
          </a:xfrm>
          <a:prstGeom prst="roundRect">
            <a:avLst>
              <a:gd name="adj" fmla="val 20000"/>
            </a:avLst>
          </a:prstGeom>
          <a:solidFill>
            <a:srgbClr val="2F6FD0"/>
          </a:solidFill>
          <a:ln w="12700">
            <a:solidFill>
              <a:srgbClr val="2F6FD0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822960" y="4855464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4</a:t>
            </a:r>
            <a:endParaRPr lang="en-US" sz="1800" dirty="0"/>
          </a:p>
        </p:txBody>
      </p:sp>
      <p:sp>
        <p:nvSpPr>
          <p:cNvPr id="20" name="Text 16"/>
          <p:cNvSpPr/>
          <p:nvPr/>
        </p:nvSpPr>
        <p:spPr>
          <a:xfrm>
            <a:off x="1554480" y="4764024"/>
            <a:ext cx="3566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Text?  String (a reference type)</a:t>
            </a:r>
            <a:endParaRPr lang="en-US" sz="1700" dirty="0"/>
          </a:p>
        </p:txBody>
      </p:sp>
      <p:graphicFrame>
        <p:nvGraphicFramePr>
          <p:cNvPr id="1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577840" y="1554480"/>
          <a:ext cx="6062472" cy="914400"/>
        </p:xfrm>
        <a:graphic>
          <a:graphicData uri="http://schemas.openxmlformats.org/drawingml/2006/table">
            <a:tbl>
              <a:tblPr/>
              <a:tblGrid>
                <a:gridCol w="4325112"/>
                <a:gridCol w="173736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School app stores...</a:t>
                      </a:r>
                      <a:endParaRPr lang="en-US" sz="16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Type</a:t>
                      </a:r>
                      <a:endParaRPr lang="en-US" sz="16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Number of students in a class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int</a:t>
                      </a:r>
                      <a:endParaRPr lang="en-US" sz="17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Price of a hoodie, like $24.99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double</a:t>
                      </a:r>
                      <a:endParaRPr lang="en-US" sz="17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Whether homework is turned in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boolean</a:t>
                      </a:r>
                      <a:endParaRPr lang="en-US" sz="17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Goals scored in a soccer game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int</a:t>
                      </a:r>
                      <a:endParaRPr lang="en-US" sz="17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A student's name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String</a:t>
                      </a:r>
                      <a:endParaRPr lang="en-US" sz="17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PAUSE AND TRY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Pick the right box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1.2 Variables and Data Types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08760"/>
            <a:ext cx="11094415" cy="4526280"/>
          </a:xfrm>
          <a:prstGeom prst="roundRect">
            <a:avLst>
              <a:gd name="adj" fmla="val 5051"/>
            </a:avLst>
          </a:prstGeom>
          <a:solidFill>
            <a:srgbClr val="FFF5C7"/>
          </a:solidFill>
          <a:ln w="12700">
            <a:solidFill>
              <a:srgbClr val="FFF5C7"/>
            </a:solidFill>
            <a:prstDash val="solid"/>
          </a:ln>
        </p:spPr>
      </p:sp>
      <p:sp>
        <p:nvSpPr>
          <p:cNvPr id="9" name="Shape 5"/>
          <p:cNvSpPr/>
          <p:nvPr/>
        </p:nvSpPr>
        <p:spPr>
          <a:xfrm>
            <a:off x="868680" y="1801368"/>
            <a:ext cx="1783080" cy="365760"/>
          </a:xfrm>
          <a:prstGeom prst="roundRect">
            <a:avLst>
              <a:gd name="adj" fmla="val 50000"/>
            </a:avLst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868680" y="1801368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spc="200" kern="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PAUSE AND TRY</a:t>
            </a:r>
            <a:endParaRPr lang="en-US" sz="1050" dirty="0"/>
          </a:p>
        </p:txBody>
      </p:sp>
      <p:sp>
        <p:nvSpPr>
          <p:cNvPr id="11" name="Text 7"/>
          <p:cNvSpPr/>
          <p:nvPr/>
        </p:nvSpPr>
        <p:spPr>
          <a:xfrm>
            <a:off x="868680" y="2286000"/>
            <a:ext cx="104543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Choose a type for each. Then write one declaration.</a:t>
            </a:r>
            <a:endParaRPr lang="en-US" sz="2200" dirty="0"/>
          </a:p>
        </p:txBody>
      </p:sp>
      <p:sp>
        <p:nvSpPr>
          <p:cNvPr id="12" name="Shape 8"/>
          <p:cNvSpPr/>
          <p:nvPr/>
        </p:nvSpPr>
        <p:spPr>
          <a:xfrm>
            <a:off x="868680" y="2971800"/>
            <a:ext cx="3310128" cy="1143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1097280" y="2971800"/>
            <a:ext cx="285292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Number of siblings</a:t>
            </a:r>
            <a:endParaRPr lang="en-US" sz="2000" dirty="0"/>
          </a:p>
        </p:txBody>
      </p:sp>
      <p:sp>
        <p:nvSpPr>
          <p:cNvPr id="14" name="Shape 10"/>
          <p:cNvSpPr/>
          <p:nvPr/>
        </p:nvSpPr>
        <p:spPr>
          <a:xfrm>
            <a:off x="4416552" y="2971800"/>
            <a:ext cx="3310128" cy="1143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4645152" y="2971800"/>
            <a:ext cx="285292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Height in meters</a:t>
            </a:r>
            <a:endParaRPr lang="en-US" sz="2000" dirty="0"/>
          </a:p>
        </p:txBody>
      </p:sp>
      <p:sp>
        <p:nvSpPr>
          <p:cNvPr id="16" name="Shape 12"/>
          <p:cNvSpPr/>
          <p:nvPr/>
        </p:nvSpPr>
        <p:spPr>
          <a:xfrm>
            <a:off x="7964424" y="2971800"/>
            <a:ext cx="3310128" cy="1143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8193024" y="2971800"/>
            <a:ext cx="285292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Is the phone charging?</a:t>
            </a:r>
            <a:endParaRPr lang="en-US" sz="2000" dirty="0"/>
          </a:p>
        </p:txBody>
      </p:sp>
      <p:sp>
        <p:nvSpPr>
          <p:cNvPr id="18" name="Shape 14"/>
          <p:cNvSpPr/>
          <p:nvPr/>
        </p:nvSpPr>
        <p:spPr>
          <a:xfrm>
            <a:off x="868680" y="4343400"/>
            <a:ext cx="3310128" cy="1143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1097280" y="4343400"/>
            <a:ext cx="285292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Name of a city</a:t>
            </a:r>
            <a:endParaRPr lang="en-US" sz="2000" dirty="0"/>
          </a:p>
        </p:txBody>
      </p:sp>
      <p:sp>
        <p:nvSpPr>
          <p:cNvPr id="20" name="Shape 16"/>
          <p:cNvSpPr/>
          <p:nvPr/>
        </p:nvSpPr>
        <p:spPr>
          <a:xfrm>
            <a:off x="4416552" y="4343400"/>
            <a:ext cx="3310128" cy="1143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1" name="Text 17"/>
          <p:cNvSpPr/>
          <p:nvPr/>
        </p:nvSpPr>
        <p:spPr>
          <a:xfrm>
            <a:off x="4645152" y="4343400"/>
            <a:ext cx="285292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Test average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VOCABULARY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Words to know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1.2 Variables and Data Types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20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600200"/>
            <a:ext cx="3520440" cy="2011680"/>
          </a:xfrm>
          <a:prstGeom prst="roundRect">
            <a:avLst>
              <a:gd name="adj" fmla="val 9091"/>
            </a:avLst>
          </a:prstGeom>
          <a:solidFill>
            <a:srgbClr val="DDF5EE"/>
          </a:solidFill>
          <a:ln w="12700">
            <a:solidFill>
              <a:srgbClr val="DDF5EE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868680" y="187452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Data type</a:t>
            </a:r>
            <a:endParaRPr lang="en-US" sz="2200" dirty="0"/>
          </a:p>
        </p:txBody>
      </p:sp>
      <p:sp>
        <p:nvSpPr>
          <p:cNvPr id="10" name="Text 6"/>
          <p:cNvSpPr/>
          <p:nvPr/>
        </p:nvSpPr>
        <p:spPr>
          <a:xfrm>
            <a:off x="868680" y="2468880"/>
            <a:ext cx="29260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 set of values plus the operations on them.</a:t>
            </a:r>
            <a:endParaRPr lang="en-US" sz="1700" dirty="0"/>
          </a:p>
        </p:txBody>
      </p:sp>
      <p:sp>
        <p:nvSpPr>
          <p:cNvPr id="11" name="Shape 7"/>
          <p:cNvSpPr/>
          <p:nvPr/>
        </p:nvSpPr>
        <p:spPr>
          <a:xfrm>
            <a:off x="4297680" y="1600200"/>
            <a:ext cx="3520440" cy="2011680"/>
          </a:xfrm>
          <a:prstGeom prst="roundRect">
            <a:avLst>
              <a:gd name="adj" fmla="val 9091"/>
            </a:avLst>
          </a:prstGeom>
          <a:solidFill>
            <a:srgbClr val="E3F0FF"/>
          </a:solidFill>
          <a:ln w="12700">
            <a:solidFill>
              <a:srgbClr val="E3F0FF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4617720" y="187452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Primitive type</a:t>
            </a:r>
            <a:endParaRPr lang="en-US" sz="2200" dirty="0"/>
          </a:p>
        </p:txBody>
      </p:sp>
      <p:sp>
        <p:nvSpPr>
          <p:cNvPr id="13" name="Text 9"/>
          <p:cNvSpPr/>
          <p:nvPr/>
        </p:nvSpPr>
        <p:spPr>
          <a:xfrm>
            <a:off x="4617720" y="2468880"/>
            <a:ext cx="29260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Built in; holds a number or true/false: int, double, boolean.</a:t>
            </a:r>
            <a:endParaRPr lang="en-US" sz="1700" dirty="0"/>
          </a:p>
        </p:txBody>
      </p:sp>
      <p:sp>
        <p:nvSpPr>
          <p:cNvPr id="14" name="Shape 10"/>
          <p:cNvSpPr/>
          <p:nvPr/>
        </p:nvSpPr>
        <p:spPr>
          <a:xfrm>
            <a:off x="8046720" y="1600200"/>
            <a:ext cx="3520440" cy="2011680"/>
          </a:xfrm>
          <a:prstGeom prst="roundRect">
            <a:avLst>
              <a:gd name="adj" fmla="val 9091"/>
            </a:avLst>
          </a:prstGeom>
          <a:solidFill>
            <a:srgbClr val="F0E9FF"/>
          </a:solidFill>
          <a:ln w="12700">
            <a:solidFill>
              <a:srgbClr val="F0E9FF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8366760" y="187452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Reference type</a:t>
            </a:r>
            <a:endParaRPr lang="en-US" sz="2200" dirty="0"/>
          </a:p>
        </p:txBody>
      </p:sp>
      <p:sp>
        <p:nvSpPr>
          <p:cNvPr id="16" name="Text 12"/>
          <p:cNvSpPr/>
          <p:nvPr/>
        </p:nvSpPr>
        <p:spPr>
          <a:xfrm>
            <a:off x="8366760" y="2468880"/>
            <a:ext cx="29260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Any type that is not primitive; used for objects. String.</a:t>
            </a:r>
            <a:endParaRPr lang="en-US" sz="1700" dirty="0"/>
          </a:p>
        </p:txBody>
      </p:sp>
      <p:sp>
        <p:nvSpPr>
          <p:cNvPr id="17" name="Shape 13"/>
          <p:cNvSpPr/>
          <p:nvPr/>
        </p:nvSpPr>
        <p:spPr>
          <a:xfrm>
            <a:off x="548640" y="3840480"/>
            <a:ext cx="3520440" cy="2011680"/>
          </a:xfrm>
          <a:prstGeom prst="roundRect">
            <a:avLst>
              <a:gd name="adj" fmla="val 9091"/>
            </a:avLst>
          </a:prstGeom>
          <a:solidFill>
            <a:srgbClr val="FFF5C7"/>
          </a:solidFill>
          <a:ln w="12700">
            <a:solidFill>
              <a:srgbClr val="FFF5C7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868680" y="411480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Variable</a:t>
            </a:r>
            <a:endParaRPr lang="en-US" sz="2200" dirty="0"/>
          </a:p>
        </p:txBody>
      </p:sp>
      <p:sp>
        <p:nvSpPr>
          <p:cNvPr id="19" name="Text 15"/>
          <p:cNvSpPr/>
          <p:nvPr/>
        </p:nvSpPr>
        <p:spPr>
          <a:xfrm>
            <a:off x="868680" y="4709160"/>
            <a:ext cx="29260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 named storage location that holds one value of its type.</a:t>
            </a:r>
            <a:endParaRPr lang="en-US" sz="1700" dirty="0"/>
          </a:p>
        </p:txBody>
      </p:sp>
      <p:sp>
        <p:nvSpPr>
          <p:cNvPr id="20" name="Shape 16"/>
          <p:cNvSpPr/>
          <p:nvPr/>
        </p:nvSpPr>
        <p:spPr>
          <a:xfrm>
            <a:off x="4297680" y="3840480"/>
            <a:ext cx="3520440" cy="2011680"/>
          </a:xfrm>
          <a:prstGeom prst="roundRect">
            <a:avLst>
              <a:gd name="adj" fmla="val 9091"/>
            </a:avLst>
          </a:prstGeom>
          <a:solidFill>
            <a:srgbClr val="FFF1DD"/>
          </a:solidFill>
          <a:ln w="12700">
            <a:solidFill>
              <a:srgbClr val="FFF1DD"/>
            </a:solidFill>
            <a:prstDash val="solid"/>
          </a:ln>
        </p:spPr>
      </p:sp>
      <p:sp>
        <p:nvSpPr>
          <p:cNvPr id="21" name="Text 17"/>
          <p:cNvSpPr/>
          <p:nvPr/>
        </p:nvSpPr>
        <p:spPr>
          <a:xfrm>
            <a:off x="4617720" y="411480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Declaration</a:t>
            </a:r>
            <a:endParaRPr lang="en-US" sz="2200" dirty="0"/>
          </a:p>
        </p:txBody>
      </p:sp>
      <p:sp>
        <p:nvSpPr>
          <p:cNvPr id="22" name="Text 18"/>
          <p:cNvSpPr/>
          <p:nvPr/>
        </p:nvSpPr>
        <p:spPr>
          <a:xfrm>
            <a:off x="4617720" y="4709160"/>
            <a:ext cx="29260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 statement that gives a variable its type and name.</a:t>
            </a:r>
            <a:endParaRPr lang="en-US" sz="1700" dirty="0"/>
          </a:p>
        </p:txBody>
      </p:sp>
      <p:sp>
        <p:nvSpPr>
          <p:cNvPr id="23" name="Shape 19"/>
          <p:cNvSpPr/>
          <p:nvPr/>
        </p:nvSpPr>
        <p:spPr>
          <a:xfrm>
            <a:off x="8046720" y="3840480"/>
            <a:ext cx="3520440" cy="2011680"/>
          </a:xfrm>
          <a:prstGeom prst="roundRect">
            <a:avLst>
              <a:gd name="adj" fmla="val 9091"/>
            </a:avLst>
          </a:prstGeom>
          <a:solidFill>
            <a:srgbClr val="DDF5EE"/>
          </a:solidFill>
          <a:ln w="12700">
            <a:solidFill>
              <a:srgbClr val="DDF5EE"/>
            </a:solidFill>
            <a:prstDash val="solid"/>
          </a:ln>
        </p:spPr>
      </p:sp>
      <p:sp>
        <p:nvSpPr>
          <p:cNvPr id="24" name="Text 20"/>
          <p:cNvSpPr/>
          <p:nvPr/>
        </p:nvSpPr>
        <p:spPr>
          <a:xfrm>
            <a:off x="8366760" y="411480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Camel case</a:t>
            </a:r>
            <a:endParaRPr lang="en-US" sz="2200" dirty="0"/>
          </a:p>
        </p:txBody>
      </p:sp>
      <p:sp>
        <p:nvSpPr>
          <p:cNvPr id="25" name="Text 21"/>
          <p:cNvSpPr/>
          <p:nvPr/>
        </p:nvSpPr>
        <p:spPr>
          <a:xfrm>
            <a:off x="8366760" y="4709160"/>
            <a:ext cx="29260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Naming style: lowercase first, capital for each new word.</a:t>
            </a:r>
            <a:endParaRPr lang="en-US" sz="17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CLOSURE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Why not one box for everything?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1.2 Variables and Data Types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21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54480"/>
            <a:ext cx="11094415" cy="4480560"/>
          </a:xfrm>
          <a:prstGeom prst="roundRect">
            <a:avLst>
              <a:gd name="adj" fmla="val 5102"/>
            </a:avLst>
          </a:prstGeom>
          <a:solidFill>
            <a:srgbClr val="F0E9FF"/>
          </a:solidFill>
          <a:ln w="12700">
            <a:solidFill>
              <a:srgbClr val="F0E9FF"/>
            </a:solidFill>
            <a:prstDash val="solid"/>
          </a:ln>
        </p:spPr>
      </p:sp>
      <p:pic>
        <p:nvPicPr>
          <p:cNvPr id="9" name="Image 1" descr="/private/tmp/claude-501/-Users-jamemclaughlin-Projects-HopperLearn/c79be0e7-6e47-4000-8505-888903230d9a/scratchpad/slides21/assets/image-10-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874520"/>
            <a:ext cx="640080" cy="64008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783080" y="1828800"/>
            <a:ext cx="94183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Explain to your partner why a program shouldn't just use double for every number.</a:t>
            </a:r>
            <a:endParaRPr lang="en-US" sz="2400" dirty="0"/>
          </a:p>
        </p:txBody>
      </p:sp>
      <p:sp>
        <p:nvSpPr>
          <p:cNvPr id="11" name="Text 6"/>
          <p:cNvSpPr/>
          <p:nvPr/>
        </p:nvSpPr>
        <p:spPr>
          <a:xfrm>
            <a:off x="1783080" y="3246120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5A3CC9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SENTENCE STARTER</a:t>
            </a:r>
            <a:endParaRPr lang="en-US" sz="1050" dirty="0"/>
          </a:p>
        </p:txBody>
      </p:sp>
      <p:sp>
        <p:nvSpPr>
          <p:cNvPr id="12" name="Shape 7"/>
          <p:cNvSpPr/>
          <p:nvPr/>
        </p:nvSpPr>
        <p:spPr>
          <a:xfrm>
            <a:off x="1783080" y="3611880"/>
            <a:ext cx="9418320" cy="1280160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3" name="Text 8"/>
          <p:cNvSpPr/>
          <p:nvPr/>
        </p:nvSpPr>
        <p:spPr>
          <a:xfrm>
            <a:off x="2103120" y="3611880"/>
            <a:ext cx="88696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An int is better for ______ because its set of values ______, so the compiler can ______.</a:t>
            </a:r>
            <a:endParaRPr lang="en-US" sz="2100" dirty="0"/>
          </a:p>
        </p:txBody>
      </p:sp>
      <p:sp>
        <p:nvSpPr>
          <p:cNvPr id="14" name="Text 9"/>
          <p:cNvSpPr/>
          <p:nvPr/>
        </p:nvSpPr>
        <p:spPr>
          <a:xfrm>
            <a:off x="1783080" y="51663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Next: the Pick the Right Box puzzle worksheet.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 CSA Topic 1.2: Variables and Data Types</dc:title>
  <dc:subject>PptxGenJS Presentation</dc:subject>
  <dc:creator>Hopper</dc:creator>
  <cp:lastModifiedBy>Hopper</cp:lastModifiedBy>
  <cp:revision>1</cp:revision>
  <dcterms:created xsi:type="dcterms:W3CDTF">2026-10-16T18:27:33Z</dcterms:created>
  <dcterms:modified xsi:type="dcterms:W3CDTF">2026-10-16T18:27:33Z</dcterms:modified>
</cp:coreProperties>
</file>