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1.15 (CED 1.15) closes Unit 1. Students have called length on Strings since 1.12; today is the full String tour from the Java Quick Reference: creating Strings, immutability, joining Strings with + and +=, indexes, substring, indexOf, equals and compareTo. Concatenation is new today, so this is the first deck where a println may join text and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Collect plain-English recipes: find the dot; the name is everything before it; the extension is everything after it; the new name is the old name with .jpg stuck on the end. Today gives each step a String tool: indexOf finds the dot, substring cuts the pieces, and + glues text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2 (joining Strings) is new syntax: until today every println printed one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 String object is, how to make one, and how its characters are numbered.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String object is a sequence of characters. A string literal in quotes makes one; so does calling the String constructor with new, as in Topic 1.10. Both objects behave the same way. String, like Math, is in java.lang, so it needs no import.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box. "frog" has length 4, and its indexes are 0, 1, 2 and 3: always 0 through length - 1. There is no index 4. Asking for a position outside that range throws a StringIndexOutOfBoundsException when the program runs; it compiles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2 builds a new String, "rog", and nobody keeps it, so pond still holds "frog". Strings are immutable: once a String object exists, its characters never change. Line 4 works because it stores the new String back in pond; pond now refers to a different 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 operator does a second job when a String is involved.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either side of + is a String, + joins instead of adding, and the result is a new String. += joins onto the end and stores the new String back in the variable. Joining any object to a String calls that object's toString method, which returns a String for it; for a String object, toString returns the String itself, so "lily" + s is "lilypad".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each line one + at a time, from the left. Line 1: "Lap " + 2 is already the String "Lap 2", so + 1 joins another character. Line 2: 2 + 1 are both ints, so they add to 3 before any text appears. Line 3: parentheses go first, so 2 + 1 is 3 and then it is joined.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x is 10. Multiplication happens before +, so x * 2 is 10 first, then it is joined. Second line: 3345. 1 + 2 adds to 3; then 3 + "3" joins to "33"; after that everything joins: "334", then "3345". Ask a student to say "add" or "join" for each +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substring cuts pieces out; indexOf finds where to cut.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substring(0, 4) starts at index 0 and stops before index 4, so it has 4 - 0 = 4 characters: "lily". substring(4) runs from index 4 to the end: "pad". To get one character at index i, use substring(i, i + 1); substring(3, 4) is "y". None of these change 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indexOf returns the index where the first match starts. "pad" starts at index 4. There are two l's in "lilypad"; indexOf reports the first, at 0. "z" is not there, so the answer is -1. Then use the position: in "tadpole", "pole" starts at 3, so substring(0, 3) is everything before it, "tad".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"frog" has indexes 0 to 3, and substring(2, 5) asks to stop before index 5, past the end. It compiles, then crashes when it runs. The message gives the range asked for and the length. The same crash happens when indexOf returns -1 and that -1 is used as a start index. substring(2, 4) would give "og".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i is 5, because "wog" starts at index 5 (p-o-l-l-y fill 0 to 4). front is substring(0, 5), "polly", so its length is 5. substring(i, i + 1) is the single character "w", and joining front gives wpolly. pollywog itself never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characters? Which comes first? Two methods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equals returns a boolean: true only when every character matches, case included, so "frog" and "Frog" are not equal. compareTo returns an int, and only its sign matters: negative if the first String comes first in alphabetical order, zero if they are equal, positive if it comes after. pear and peach match until the fourth letter, and r comes after c, so pear is after peach.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is negative (c comes before d). B is positive: dog and do match for two letters, then do runs out, and a shorter prefix comes first, so dog comes after do. C is zero: same characters. D is false: equals is case-sensitive.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a student give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finish the three lines. Listen for: int dot = file.indexOf("."); String name = file.substring(0, dot); String ext = file.substring(dot + 1); String jpg = name + ".jpg"; Checked by running it: frog, png, frog.jpg. Then hand out the String Puzzles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1.15</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String Puzzles</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String manipulation</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1.15</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Take a file name apart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 plain words, how would you get each piece from the file name?</a:t>
            </a:r>
            <a:endParaRPr lang="en-US" sz="2200" dirty="0"/>
          </a:p>
        </p:txBody>
      </p:sp>
      <p:sp>
        <p:nvSpPr>
          <p:cNvPr id="12" name="Shape 8"/>
          <p:cNvSpPr/>
          <p:nvPr/>
        </p:nvSpPr>
        <p:spPr>
          <a:xfrm>
            <a:off x="868680" y="2971800"/>
            <a:ext cx="4937760" cy="2788920"/>
          </a:xfrm>
          <a:prstGeom prst="roundRect">
            <a:avLst>
              <a:gd name="adj" fmla="val 4918"/>
            </a:avLst>
          </a:prstGeom>
          <a:solidFill>
            <a:srgbClr val="FFFFFF"/>
          </a:solidFill>
          <a:ln w="12700">
            <a:solidFill>
              <a:srgbClr val="FFFFFF"/>
            </a:solidFill>
            <a:prstDash val="solid"/>
          </a:ln>
        </p:spPr>
      </p:sp>
      <p:sp>
        <p:nvSpPr>
          <p:cNvPr id="13" name="Text 9"/>
          <p:cNvSpPr/>
          <p:nvPr/>
        </p:nvSpPr>
        <p:spPr>
          <a:xfrm>
            <a:off x="1188720" y="3246120"/>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FILE NAME</a:t>
            </a:r>
            <a:endParaRPr lang="en-US" sz="1050" dirty="0"/>
          </a:p>
        </p:txBody>
      </p:sp>
      <p:sp>
        <p:nvSpPr>
          <p:cNvPr id="14" name="Text 10"/>
          <p:cNvSpPr/>
          <p:nvPr/>
        </p:nvSpPr>
        <p:spPr>
          <a:xfrm>
            <a:off x="1188720" y="3657600"/>
            <a:ext cx="4389120" cy="731520"/>
          </a:xfrm>
          <a:prstGeom prst="rect">
            <a:avLst/>
          </a:prstGeom>
          <a:noFill/>
          <a:ln/>
        </p:spPr>
        <p:txBody>
          <a:bodyPr wrap="square" lIns="0" tIns="0" rIns="0" bIns="0" rtlCol="0" anchor="ctr"/>
          <a:lstStyle/>
          <a:p>
            <a:pPr indent="0" marL="0">
              <a:buNone/>
            </a:pPr>
            <a:r>
              <a:rPr lang="en-US" sz="2800" dirty="0">
                <a:solidFill>
                  <a:srgbClr val="1F2B28"/>
                </a:solidFill>
                <a:latin typeface="Atkinson Hyperlegible Mono" pitchFamily="34" charset="0"/>
                <a:ea typeface="Atkinson Hyperlegible Mono" pitchFamily="34" charset="-122"/>
                <a:cs typeface="Atkinson Hyperlegible Mono" pitchFamily="34" charset="-120"/>
              </a:rPr>
              <a:t>"frog.png"</a:t>
            </a:r>
            <a:endParaRPr lang="en-US" sz="2800" dirty="0"/>
          </a:p>
        </p:txBody>
      </p:sp>
      <p:sp>
        <p:nvSpPr>
          <p:cNvPr id="15" name="Text 11"/>
          <p:cNvSpPr/>
          <p:nvPr/>
        </p:nvSpPr>
        <p:spPr>
          <a:xfrm>
            <a:off x="6172200" y="3154680"/>
            <a:ext cx="5120640" cy="2468880"/>
          </a:xfrm>
          <a:prstGeom prst="rect">
            <a:avLst/>
          </a:prstGeom>
          <a:noFill/>
          <a:ln/>
        </p:spPr>
        <p:txBody>
          <a:bodyPr wrap="square" lIns="0" tIns="0" rIns="0" bIns="0" rtlCol="0" anchor="ctr"/>
          <a:lstStyle/>
          <a:p>
            <a:pPr indent="0" marL="0">
              <a:spcAft>
                <a:spcPts val="10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Name:  frog</a:t>
            </a:r>
            <a:endParaRPr lang="en-US" sz="2200" dirty="0"/>
          </a:p>
          <a:p>
            <a:pPr indent="0" marL="0">
              <a:spcAft>
                <a:spcPts val="10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Extension:  png</a:t>
            </a:r>
            <a:endParaRPr lang="en-US" sz="2200" dirty="0"/>
          </a:p>
          <a:p>
            <a:pPr indent="0" marL="0">
              <a:spcAft>
                <a:spcPts val="10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Same name as a .jpg:  frog.jpg</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9164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916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916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Create Strings and explain why no String method can change one.</a:t>
            </a:r>
            <a:endParaRPr lang="en-US" sz="2000" dirty="0"/>
          </a:p>
        </p:txBody>
      </p:sp>
      <p:sp>
        <p:nvSpPr>
          <p:cNvPr id="11" name="Shape 7"/>
          <p:cNvSpPr/>
          <p:nvPr/>
        </p:nvSpPr>
        <p:spPr>
          <a:xfrm>
            <a:off x="548640" y="26974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6974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6974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Join Strings and numbers with + and +=, and predict the result.</a:t>
            </a:r>
            <a:endParaRPr lang="en-US" sz="2000" dirty="0"/>
          </a:p>
        </p:txBody>
      </p:sp>
      <p:sp>
        <p:nvSpPr>
          <p:cNvPr id="14" name="Shape 10"/>
          <p:cNvSpPr/>
          <p:nvPr/>
        </p:nvSpPr>
        <p:spPr>
          <a:xfrm>
            <a:off x="548640" y="370332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7033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7033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indexes, length, substring and indexOf to take a String apart.</a:t>
            </a:r>
            <a:endParaRPr lang="en-US" sz="2000" dirty="0"/>
          </a:p>
        </p:txBody>
      </p:sp>
      <p:sp>
        <p:nvSpPr>
          <p:cNvPr id="17" name="Shape 13"/>
          <p:cNvSpPr/>
          <p:nvPr/>
        </p:nvSpPr>
        <p:spPr>
          <a:xfrm>
            <a:off x="548640" y="470916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7091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7091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Compare Strings with equals and compareTo.</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 String is a row of characters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ways to make a String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String</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object is a sequence of characters. Make one with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literal</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in quotes or with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String constructor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No import: String is in java.lang.</a:t>
            </a:r>
            <a:endParaRPr lang="en-US" sz="1800" dirty="0"/>
          </a:p>
        </p:txBody>
      </p:sp>
      <p:sp>
        <p:nvSpPr>
          <p:cNvPr id="11" name="Shape 6"/>
          <p:cNvSpPr/>
          <p:nvPr/>
        </p:nvSpPr>
        <p:spPr>
          <a:xfrm>
            <a:off x="548640" y="2788920"/>
            <a:ext cx="6583680" cy="2194560"/>
          </a:xfrm>
          <a:prstGeom prst="roundRect">
            <a:avLst>
              <a:gd name="adj" fmla="val 5000"/>
            </a:avLst>
          </a:prstGeom>
          <a:solidFill>
            <a:srgbClr val="EEF3F1"/>
          </a:solidFill>
          <a:ln w="12700">
            <a:solidFill>
              <a:srgbClr val="E6E1D6"/>
            </a:solidFill>
            <a:prstDash val="solid"/>
          </a:ln>
        </p:spPr>
      </p:sp>
      <p:sp>
        <p:nvSpPr>
          <p:cNvPr id="12" name="Text 7"/>
          <p:cNvSpPr/>
          <p:nvPr/>
        </p:nvSpPr>
        <p:spPr>
          <a:xfrm>
            <a:off x="822960" y="297180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LITERAL AND CONSTRUCTOR</a:t>
            </a:r>
            <a:endParaRPr lang="en-US" sz="1050" dirty="0"/>
          </a:p>
        </p:txBody>
      </p:sp>
      <p:sp>
        <p:nvSpPr>
          <p:cNvPr id="13" name="Text 8"/>
          <p:cNvSpPr/>
          <p:nvPr/>
        </p:nvSpPr>
        <p:spPr>
          <a:xfrm>
            <a:off x="822960" y="3291840"/>
            <a:ext cx="6035040" cy="15087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a = "lily";</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b = new String("pad");</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System.out.println(a.length());</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System.out.println(b.length());</a:t>
            </a:r>
            <a:endParaRPr lang="en-US" sz="1700" dirty="0"/>
          </a:p>
        </p:txBody>
      </p:sp>
      <p:sp>
        <p:nvSpPr>
          <p:cNvPr id="14" name="Shape 9"/>
          <p:cNvSpPr/>
          <p:nvPr/>
        </p:nvSpPr>
        <p:spPr>
          <a:xfrm>
            <a:off x="7406640" y="2788920"/>
            <a:ext cx="4206240" cy="2194560"/>
          </a:xfrm>
          <a:prstGeom prst="roundRect">
            <a:avLst>
              <a:gd name="adj" fmla="val 5000"/>
            </a:avLst>
          </a:prstGeom>
          <a:solidFill>
            <a:srgbClr val="1F2B28"/>
          </a:solidFill>
          <a:ln w="12700">
            <a:solidFill>
              <a:srgbClr val="1F2B28"/>
            </a:solidFill>
            <a:prstDash val="solid"/>
          </a:ln>
        </p:spPr>
      </p:sp>
      <p:sp>
        <p:nvSpPr>
          <p:cNvPr id="15" name="Text 10"/>
          <p:cNvSpPr/>
          <p:nvPr/>
        </p:nvSpPr>
        <p:spPr>
          <a:xfrm>
            <a:off x="768096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680960" y="3200400"/>
            <a:ext cx="3657600" cy="16916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p:txBody>
      </p:sp>
      <p:sp>
        <p:nvSpPr>
          <p:cNvPr id="17" name="Text 12"/>
          <p:cNvSpPr/>
          <p:nvPr/>
        </p:nvSpPr>
        <p:spPr>
          <a:xfrm>
            <a:off x="548640" y="5257800"/>
            <a:ext cx="11094415" cy="4572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length()</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returns how many characters the String has.</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Indexes start at 0</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914400" y="1828800"/>
            <a:ext cx="914400" cy="914400"/>
          </a:xfrm>
          <a:prstGeom prst="roundRect">
            <a:avLst>
              <a:gd name="adj" fmla="val 8000"/>
            </a:avLst>
          </a:prstGeom>
          <a:solidFill>
            <a:srgbClr val="FFFFFF"/>
          </a:solidFill>
          <a:ln w="15875">
            <a:solidFill>
              <a:srgbClr val="868F8A"/>
            </a:solidFill>
            <a:prstDash val="solid"/>
          </a:ln>
        </p:spPr>
      </p:sp>
      <p:sp>
        <p:nvSpPr>
          <p:cNvPr id="9" name="Text 5"/>
          <p:cNvSpPr/>
          <p:nvPr/>
        </p:nvSpPr>
        <p:spPr>
          <a:xfrm>
            <a:off x="914400" y="1828800"/>
            <a:ext cx="914400" cy="91440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f</a:t>
            </a:r>
            <a:endParaRPr lang="en-US" sz="2400" dirty="0"/>
          </a:p>
        </p:txBody>
      </p:sp>
      <p:sp>
        <p:nvSpPr>
          <p:cNvPr id="10" name="Text 6"/>
          <p:cNvSpPr/>
          <p:nvPr/>
        </p:nvSpPr>
        <p:spPr>
          <a:xfrm>
            <a:off x="914400" y="2788920"/>
            <a:ext cx="914400" cy="320040"/>
          </a:xfrm>
          <a:prstGeom prst="rect">
            <a:avLst/>
          </a:prstGeom>
          <a:noFill/>
          <a:ln/>
        </p:spPr>
        <p:txBody>
          <a:bodyPr wrap="square" lIns="0" tIns="0" rIns="0" bIns="0" rtlCol="0" anchor="ctr"/>
          <a:lstStyle/>
          <a:p>
            <a:pPr algn="ct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400" dirty="0"/>
          </a:p>
        </p:txBody>
      </p:sp>
      <p:sp>
        <p:nvSpPr>
          <p:cNvPr id="11" name="Shape 7"/>
          <p:cNvSpPr/>
          <p:nvPr/>
        </p:nvSpPr>
        <p:spPr>
          <a:xfrm>
            <a:off x="1901952" y="1828800"/>
            <a:ext cx="914400" cy="914400"/>
          </a:xfrm>
          <a:prstGeom prst="roundRect">
            <a:avLst>
              <a:gd name="adj" fmla="val 8000"/>
            </a:avLst>
          </a:prstGeom>
          <a:solidFill>
            <a:srgbClr val="FFFFFF"/>
          </a:solidFill>
          <a:ln w="15875">
            <a:solidFill>
              <a:srgbClr val="868F8A"/>
            </a:solidFill>
            <a:prstDash val="solid"/>
          </a:ln>
        </p:spPr>
      </p:sp>
      <p:sp>
        <p:nvSpPr>
          <p:cNvPr id="12" name="Text 8"/>
          <p:cNvSpPr/>
          <p:nvPr/>
        </p:nvSpPr>
        <p:spPr>
          <a:xfrm>
            <a:off x="1901952" y="1828800"/>
            <a:ext cx="914400" cy="91440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r</a:t>
            </a:r>
            <a:endParaRPr lang="en-US" sz="2400" dirty="0"/>
          </a:p>
        </p:txBody>
      </p:sp>
      <p:sp>
        <p:nvSpPr>
          <p:cNvPr id="13" name="Text 9"/>
          <p:cNvSpPr/>
          <p:nvPr/>
        </p:nvSpPr>
        <p:spPr>
          <a:xfrm>
            <a:off x="1901952" y="2788920"/>
            <a:ext cx="914400" cy="320040"/>
          </a:xfrm>
          <a:prstGeom prst="rect">
            <a:avLst/>
          </a:prstGeom>
          <a:noFill/>
          <a:ln/>
        </p:spPr>
        <p:txBody>
          <a:bodyPr wrap="square" lIns="0" tIns="0" rIns="0" bIns="0" rtlCol="0" anchor="ctr"/>
          <a:lstStyle/>
          <a:p>
            <a:pPr algn="ct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400" dirty="0"/>
          </a:p>
        </p:txBody>
      </p:sp>
      <p:sp>
        <p:nvSpPr>
          <p:cNvPr id="14" name="Shape 10"/>
          <p:cNvSpPr/>
          <p:nvPr/>
        </p:nvSpPr>
        <p:spPr>
          <a:xfrm>
            <a:off x="2889504" y="1828800"/>
            <a:ext cx="914400" cy="914400"/>
          </a:xfrm>
          <a:prstGeom prst="roundRect">
            <a:avLst>
              <a:gd name="adj" fmla="val 8000"/>
            </a:avLst>
          </a:prstGeom>
          <a:solidFill>
            <a:srgbClr val="FFFFFF"/>
          </a:solidFill>
          <a:ln w="15875">
            <a:solidFill>
              <a:srgbClr val="868F8A"/>
            </a:solidFill>
            <a:prstDash val="solid"/>
          </a:ln>
        </p:spPr>
      </p:sp>
      <p:sp>
        <p:nvSpPr>
          <p:cNvPr id="15" name="Text 11"/>
          <p:cNvSpPr/>
          <p:nvPr/>
        </p:nvSpPr>
        <p:spPr>
          <a:xfrm>
            <a:off x="2889504" y="1828800"/>
            <a:ext cx="914400" cy="91440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o</a:t>
            </a:r>
            <a:endParaRPr lang="en-US" sz="2400" dirty="0"/>
          </a:p>
        </p:txBody>
      </p:sp>
      <p:sp>
        <p:nvSpPr>
          <p:cNvPr id="16" name="Text 12"/>
          <p:cNvSpPr/>
          <p:nvPr/>
        </p:nvSpPr>
        <p:spPr>
          <a:xfrm>
            <a:off x="2889504" y="2788920"/>
            <a:ext cx="914400" cy="320040"/>
          </a:xfrm>
          <a:prstGeom prst="rect">
            <a:avLst/>
          </a:prstGeom>
          <a:noFill/>
          <a:ln/>
        </p:spPr>
        <p:txBody>
          <a:bodyPr wrap="square" lIns="0" tIns="0" rIns="0" bIns="0" rtlCol="0" anchor="ctr"/>
          <a:lstStyle/>
          <a:p>
            <a:pPr algn="ct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400" dirty="0"/>
          </a:p>
        </p:txBody>
      </p:sp>
      <p:sp>
        <p:nvSpPr>
          <p:cNvPr id="17" name="Shape 13"/>
          <p:cNvSpPr/>
          <p:nvPr/>
        </p:nvSpPr>
        <p:spPr>
          <a:xfrm>
            <a:off x="3877056" y="1828800"/>
            <a:ext cx="914400" cy="914400"/>
          </a:xfrm>
          <a:prstGeom prst="roundRect">
            <a:avLst>
              <a:gd name="adj" fmla="val 8000"/>
            </a:avLst>
          </a:prstGeom>
          <a:solidFill>
            <a:srgbClr val="FFFFFF"/>
          </a:solidFill>
          <a:ln w="15875">
            <a:solidFill>
              <a:srgbClr val="868F8A"/>
            </a:solidFill>
            <a:prstDash val="solid"/>
          </a:ln>
        </p:spPr>
      </p:sp>
      <p:sp>
        <p:nvSpPr>
          <p:cNvPr id="18" name="Text 14"/>
          <p:cNvSpPr/>
          <p:nvPr/>
        </p:nvSpPr>
        <p:spPr>
          <a:xfrm>
            <a:off x="3877056" y="1828800"/>
            <a:ext cx="914400" cy="91440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g</a:t>
            </a:r>
            <a:endParaRPr lang="en-US" sz="2400" dirty="0"/>
          </a:p>
        </p:txBody>
      </p:sp>
      <p:sp>
        <p:nvSpPr>
          <p:cNvPr id="19" name="Text 15"/>
          <p:cNvSpPr/>
          <p:nvPr/>
        </p:nvSpPr>
        <p:spPr>
          <a:xfrm>
            <a:off x="3877056" y="2788920"/>
            <a:ext cx="914400" cy="320040"/>
          </a:xfrm>
          <a:prstGeom prst="rect">
            <a:avLst/>
          </a:prstGeom>
          <a:noFill/>
          <a:ln/>
        </p:spPr>
        <p:txBody>
          <a:bodyPr wrap="square" lIns="0" tIns="0" rIns="0" bIns="0" rtlCol="0" anchor="ctr"/>
          <a:lstStyle/>
          <a:p>
            <a:pPr algn="ct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400" dirty="0"/>
          </a:p>
        </p:txBody>
      </p:sp>
      <p:sp>
        <p:nvSpPr>
          <p:cNvPr id="20" name="Text 16"/>
          <p:cNvSpPr/>
          <p:nvPr/>
        </p:nvSpPr>
        <p:spPr>
          <a:xfrm>
            <a:off x="5486400" y="1874520"/>
            <a:ext cx="612648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"frog".length()</a:t>
            </a:r>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 is </a:t>
            </a:r>
            <a:pPr indent="0" marL="0">
              <a:buNone/>
            </a:pPr>
            <a:r>
              <a:rPr lang="en-US" sz="2000" b="1" dirty="0">
                <a:solidFill>
                  <a:srgbClr val="1F2B28"/>
                </a:solidFill>
                <a:latin typeface="Atkinson Hyperlegible Next" pitchFamily="34" charset="0"/>
                <a:ea typeface="Atkinson Hyperlegible Next" pitchFamily="34" charset="-122"/>
                <a:cs typeface="Atkinson Hyperlegible Next" pitchFamily="34" charset="-120"/>
              </a:rPr>
              <a:t>4</a:t>
            </a:r>
            <a:endParaRPr lang="en-US" sz="2000" dirty="0"/>
          </a:p>
        </p:txBody>
      </p:sp>
      <p:sp>
        <p:nvSpPr>
          <p:cNvPr id="21" name="Text 17"/>
          <p:cNvSpPr/>
          <p:nvPr/>
        </p:nvSpPr>
        <p:spPr>
          <a:xfrm>
            <a:off x="5486400" y="2468880"/>
            <a:ext cx="612648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Indexes: </a:t>
            </a:r>
            <a:pPr indent="0" marL="0">
              <a:buNone/>
            </a:pPr>
            <a:r>
              <a:rPr lang="en-US" sz="2000" b="1" dirty="0">
                <a:solidFill>
                  <a:srgbClr val="1F2B28"/>
                </a:solidFill>
                <a:latin typeface="Atkinson Hyperlegible Next" pitchFamily="34" charset="0"/>
                <a:ea typeface="Atkinson Hyperlegible Next" pitchFamily="34" charset="-122"/>
                <a:cs typeface="Atkinson Hyperlegible Next" pitchFamily="34" charset="-120"/>
              </a:rPr>
              <a:t>0</a:t>
            </a:r>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 through </a:t>
            </a:r>
            <a:pPr indent="0" marL="0">
              <a:buNone/>
            </a:pPr>
            <a:r>
              <a:rPr lang="en-US" sz="2000" b="1" dirty="0">
                <a:solidFill>
                  <a:srgbClr val="1F2B28"/>
                </a:solidFill>
                <a:latin typeface="Atkinson Hyperlegible Next" pitchFamily="34" charset="0"/>
                <a:ea typeface="Atkinson Hyperlegible Next" pitchFamily="34" charset="-122"/>
                <a:cs typeface="Atkinson Hyperlegible Next" pitchFamily="34" charset="-120"/>
              </a:rPr>
              <a:t>length - 1</a:t>
            </a:r>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 so 0 to 3</a:t>
            </a:r>
            <a:endParaRPr lang="en-US" sz="2000" dirty="0"/>
          </a:p>
        </p:txBody>
      </p:sp>
      <p:sp>
        <p:nvSpPr>
          <p:cNvPr id="22" name="Shape 18"/>
          <p:cNvSpPr/>
          <p:nvPr/>
        </p:nvSpPr>
        <p:spPr>
          <a:xfrm>
            <a:off x="548640" y="3931920"/>
            <a:ext cx="11094415" cy="1463040"/>
          </a:xfrm>
          <a:prstGeom prst="roundRect">
            <a:avLst>
              <a:gd name="adj" fmla="val 12500"/>
            </a:avLst>
          </a:prstGeom>
          <a:solidFill>
            <a:srgbClr val="FFF1DD"/>
          </a:solidFill>
          <a:ln w="12700">
            <a:solidFill>
              <a:srgbClr val="FFF1DD"/>
            </a:solidFill>
            <a:prstDash val="solid"/>
          </a:ln>
        </p:spPr>
      </p:sp>
      <p:pic>
        <p:nvPicPr>
          <p:cNvPr id="23"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4187952"/>
            <a:ext cx="566928" cy="566928"/>
          </a:xfrm>
          <a:prstGeom prst="rect">
            <a:avLst/>
          </a:prstGeom>
        </p:spPr>
      </p:pic>
      <p:sp>
        <p:nvSpPr>
          <p:cNvPr id="24" name="Text 19"/>
          <p:cNvSpPr/>
          <p:nvPr/>
        </p:nvSpPr>
        <p:spPr>
          <a:xfrm>
            <a:off x="1600200" y="4069080"/>
            <a:ext cx="9768535" cy="11887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Using an index outside 0 through length - 1 throws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StringIndexOutOfBoundsException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while the program runs.</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No String method changes the String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Strings are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immutable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Methods like substring return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new</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String and leave the original alone.</a:t>
            </a:r>
            <a:endParaRPr lang="en-US" sz="1800" dirty="0"/>
          </a:p>
        </p:txBody>
      </p:sp>
      <p:sp>
        <p:nvSpPr>
          <p:cNvPr id="11" name="Shape 6"/>
          <p:cNvSpPr/>
          <p:nvPr/>
        </p:nvSpPr>
        <p:spPr>
          <a:xfrm>
            <a:off x="548640" y="2788920"/>
            <a:ext cx="6583680" cy="2514600"/>
          </a:xfrm>
          <a:prstGeom prst="roundRect">
            <a:avLst>
              <a:gd name="adj" fmla="val 4364"/>
            </a:avLst>
          </a:prstGeom>
          <a:solidFill>
            <a:srgbClr val="EEF3F1"/>
          </a:solidFill>
          <a:ln w="12700">
            <a:solidFill>
              <a:srgbClr val="E6E1D6"/>
            </a:solidFill>
            <a:prstDash val="solid"/>
          </a:ln>
        </p:spPr>
      </p:sp>
      <p:sp>
        <p:nvSpPr>
          <p:cNvPr id="12" name="Text 7"/>
          <p:cNvSpPr/>
          <p:nvPr/>
        </p:nvSpPr>
        <p:spPr>
          <a:xfrm>
            <a:off x="822960" y="297180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WHICH LINE CHANGES POND?</a:t>
            </a:r>
            <a:endParaRPr lang="en-US" sz="1050" dirty="0"/>
          </a:p>
        </p:txBody>
      </p:sp>
      <p:sp>
        <p:nvSpPr>
          <p:cNvPr id="13" name="Text 8"/>
          <p:cNvSpPr/>
          <p:nvPr/>
        </p:nvSpPr>
        <p:spPr>
          <a:xfrm>
            <a:off x="822960" y="3291840"/>
            <a:ext cx="6035040" cy="18288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pond = "frog";</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pond.substring(1);</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System.out.println(pond);</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pond = pond.substring(1);</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System.out.println(pond);</a:t>
            </a:r>
            <a:endParaRPr lang="en-US" sz="1700" dirty="0"/>
          </a:p>
        </p:txBody>
      </p:sp>
      <p:sp>
        <p:nvSpPr>
          <p:cNvPr id="14" name="Shape 9"/>
          <p:cNvSpPr/>
          <p:nvPr/>
        </p:nvSpPr>
        <p:spPr>
          <a:xfrm>
            <a:off x="7406640" y="2788920"/>
            <a:ext cx="4206240" cy="2514600"/>
          </a:xfrm>
          <a:prstGeom prst="roundRect">
            <a:avLst>
              <a:gd name="adj" fmla="val 4364"/>
            </a:avLst>
          </a:prstGeom>
          <a:solidFill>
            <a:srgbClr val="1F2B28"/>
          </a:solidFill>
          <a:ln w="12700">
            <a:solidFill>
              <a:srgbClr val="1F2B28"/>
            </a:solidFill>
            <a:prstDash val="solid"/>
          </a:ln>
        </p:spPr>
      </p:sp>
      <p:sp>
        <p:nvSpPr>
          <p:cNvPr id="15" name="Text 10"/>
          <p:cNvSpPr/>
          <p:nvPr/>
        </p:nvSpPr>
        <p:spPr>
          <a:xfrm>
            <a:off x="768096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680960" y="3200400"/>
            <a:ext cx="3657600" cy="20116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frog</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rog</a:t>
            </a:r>
            <a:endParaRPr lang="en-US" sz="2000" dirty="0"/>
          </a:p>
        </p:txBody>
      </p:sp>
      <p:sp>
        <p:nvSpPr>
          <p:cNvPr id="17" name="Text 12"/>
          <p:cNvSpPr/>
          <p:nvPr/>
        </p:nvSpPr>
        <p:spPr>
          <a:xfrm>
            <a:off x="548640" y="5532120"/>
            <a:ext cx="11094415" cy="4572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pond.substring(1)</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returns a new String: the characters from index 1 to the end. To keep it, store it.</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Joining Strings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and += join Strings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658368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JOIN, THEN JOIN AGAIN</a:t>
            </a:r>
            <a:endParaRPr lang="en-US" sz="1050" dirty="0"/>
          </a:p>
        </p:txBody>
      </p:sp>
      <p:sp>
        <p:nvSpPr>
          <p:cNvPr id="10" name="Text 6"/>
          <p:cNvSpPr/>
          <p:nvPr/>
        </p:nvSpPr>
        <p:spPr>
          <a:xfrm>
            <a:off x="822960" y="2057400"/>
            <a:ext cx="6035040" cy="18288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greeting = "Hi, " + "Ada";</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greeting +=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System.out.println(greeting);</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s = new String("pad");</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System.out.println("lily" + s);</a:t>
            </a:r>
            <a:endParaRPr lang="en-US" sz="1700" dirty="0"/>
          </a:p>
        </p:txBody>
      </p:sp>
      <p:sp>
        <p:nvSpPr>
          <p:cNvPr id="11" name="Shape 7"/>
          <p:cNvSpPr/>
          <p:nvPr/>
        </p:nvSpPr>
        <p:spPr>
          <a:xfrm>
            <a:off x="7406640" y="1554480"/>
            <a:ext cx="4206240" cy="2514600"/>
          </a:xfrm>
          <a:prstGeom prst="roundRect">
            <a:avLst>
              <a:gd name="adj" fmla="val 4364"/>
            </a:avLst>
          </a:prstGeom>
          <a:solidFill>
            <a:srgbClr val="1F2B28"/>
          </a:solidFill>
          <a:ln w="12700">
            <a:solidFill>
              <a:srgbClr val="1F2B28"/>
            </a:solidFill>
            <a:prstDash val="solid"/>
          </a:ln>
        </p:spPr>
      </p:sp>
      <p:sp>
        <p:nvSpPr>
          <p:cNvPr id="12" name="Text 8"/>
          <p:cNvSpPr/>
          <p:nvPr/>
        </p:nvSpPr>
        <p:spPr>
          <a:xfrm>
            <a:off x="76809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680960" y="1965960"/>
            <a:ext cx="3657600" cy="20116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Hi, Ada!</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lilypad</a:t>
            </a:r>
            <a:endParaRPr lang="en-US" sz="2000" dirty="0"/>
          </a:p>
        </p:txBody>
      </p:sp>
      <p:sp>
        <p:nvSpPr>
          <p:cNvPr id="14" name="Shape 10"/>
          <p:cNvSpPr/>
          <p:nvPr/>
        </p:nvSpPr>
        <p:spPr>
          <a:xfrm>
            <a:off x="548640" y="4297680"/>
            <a:ext cx="11094415" cy="1691640"/>
          </a:xfrm>
          <a:prstGeom prst="roundRect">
            <a:avLst>
              <a:gd name="adj" fmla="val 10811"/>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553712"/>
            <a:ext cx="566928" cy="566928"/>
          </a:xfrm>
          <a:prstGeom prst="rect">
            <a:avLst/>
          </a:prstGeom>
        </p:spPr>
      </p:pic>
      <p:sp>
        <p:nvSpPr>
          <p:cNvPr id="16" name="Text 11"/>
          <p:cNvSpPr/>
          <p:nvPr/>
        </p:nvSpPr>
        <p:spPr>
          <a:xfrm>
            <a:off x="1600200" y="4434840"/>
            <a:ext cx="9768535" cy="14173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Concatenation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 or += with a String makes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new</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String. Join a number and it becomes text. Join any object and Java calls its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toString</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method for you.</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Left to right, one + at a time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6583680" cy="1920240"/>
          </a:xfrm>
          <a:prstGeom prst="roundRect">
            <a:avLst>
              <a:gd name="adj" fmla="val 5714"/>
            </a:avLst>
          </a:prstGeom>
          <a:solidFill>
            <a:srgbClr val="EEF3F1"/>
          </a:solidFill>
          <a:ln w="12700">
            <a:solidFill>
              <a:srgbClr val="E6E1D6"/>
            </a:solidFill>
            <a:prstDash val="solid"/>
          </a:ln>
        </p:spPr>
      </p:sp>
      <p:sp>
        <p:nvSpPr>
          <p:cNvPr id="9" name="Text 5"/>
          <p:cNvSpPr/>
          <p:nvPr/>
        </p:nvSpPr>
        <p:spPr>
          <a:xfrm>
            <a:off x="822960" y="173736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PREDICT, THEN CHECK</a:t>
            </a:r>
            <a:endParaRPr lang="en-US" sz="1050" dirty="0"/>
          </a:p>
        </p:txBody>
      </p:sp>
      <p:sp>
        <p:nvSpPr>
          <p:cNvPr id="10" name="Text 6"/>
          <p:cNvSpPr/>
          <p:nvPr/>
        </p:nvSpPr>
        <p:spPr>
          <a:xfrm>
            <a:off x="822960" y="2057400"/>
            <a:ext cx="6035040" cy="12344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System.out.println("Lap " + 2 + 1);</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System.out.println(2 + 1 + " laps");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System.out.println("Lap " + (2 + 1));</a:t>
            </a:r>
            <a:endParaRPr lang="en-US" sz="1700" dirty="0"/>
          </a:p>
        </p:txBody>
      </p:sp>
      <p:sp>
        <p:nvSpPr>
          <p:cNvPr id="11" name="Shape 7"/>
          <p:cNvSpPr/>
          <p:nvPr/>
        </p:nvSpPr>
        <p:spPr>
          <a:xfrm>
            <a:off x="7406640" y="1554480"/>
            <a:ext cx="4206240" cy="1920240"/>
          </a:xfrm>
          <a:prstGeom prst="roundRect">
            <a:avLst>
              <a:gd name="adj" fmla="val 5714"/>
            </a:avLst>
          </a:prstGeom>
          <a:solidFill>
            <a:srgbClr val="1F2B28"/>
          </a:solidFill>
          <a:ln w="12700">
            <a:solidFill>
              <a:srgbClr val="1F2B28"/>
            </a:solidFill>
            <a:prstDash val="solid"/>
          </a:ln>
        </p:spPr>
      </p:sp>
      <p:sp>
        <p:nvSpPr>
          <p:cNvPr id="12" name="Text 8"/>
          <p:cNvSpPr/>
          <p:nvPr/>
        </p:nvSpPr>
        <p:spPr>
          <a:xfrm>
            <a:off x="76809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680960" y="1965960"/>
            <a:ext cx="3657600" cy="1417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Lap 21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 laps</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Lap 3</a:t>
            </a:r>
            <a:endParaRPr lang="en-US" sz="2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3749040"/>
          <a:ext cx="11094415" cy="914400"/>
        </p:xfrm>
        <a:graphic>
          <a:graphicData uri="http://schemas.openxmlformats.org/drawingml/2006/table">
            <a:tbl>
              <a:tblPr/>
              <a:tblGrid>
                <a:gridCol w="3566160"/>
                <a:gridCol w="3749040"/>
                <a:gridCol w="3779215"/>
              </a:tblGrid>
              <a:tr h="512064">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Expression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First +</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Second +</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12064">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"Lap " + 2 + 1</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"Lap 2"  (join)</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"Lap 21"  (join)</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 + 1 + " laps"</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  (add)</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 laps"  (join)</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"Lap " + (2 + 1)</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  (in parentheses)</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"Lap 3"  (join)</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Join or add?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exactly what prints. Say "add" or "join" for every +.</a:t>
            </a:r>
            <a:endParaRPr lang="en-US" sz="2200" dirty="0"/>
          </a:p>
        </p:txBody>
      </p:sp>
      <p:sp>
        <p:nvSpPr>
          <p:cNvPr id="12" name="Shape 8"/>
          <p:cNvSpPr/>
          <p:nvPr/>
        </p:nvSpPr>
        <p:spPr>
          <a:xfrm>
            <a:off x="868680" y="2971800"/>
            <a:ext cx="7223760" cy="2286000"/>
          </a:xfrm>
          <a:prstGeom prst="roundRect">
            <a:avLst>
              <a:gd name="adj" fmla="val 4800"/>
            </a:avLst>
          </a:prstGeom>
          <a:solidFill>
            <a:srgbClr val="EEF3F1"/>
          </a:solidFill>
          <a:ln w="12700">
            <a:solidFill>
              <a:srgbClr val="E6E1D6"/>
            </a:solidFill>
            <a:prstDash val="solid"/>
          </a:ln>
        </p:spPr>
      </p:sp>
      <p:sp>
        <p:nvSpPr>
          <p:cNvPr id="13" name="Text 9"/>
          <p:cNvSpPr/>
          <p:nvPr/>
        </p:nvSpPr>
        <p:spPr>
          <a:xfrm>
            <a:off x="1143000" y="3154680"/>
            <a:ext cx="6675120" cy="19202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x = 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s = "x is " + x * 2;</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System.out.println(1 + 2 + "3" + 4 + 5);</a:t>
            </a:r>
            <a:endParaRPr lang="en-US" sz="1700" dirty="0"/>
          </a:p>
        </p:txBody>
      </p:sp>
      <p:sp>
        <p:nvSpPr>
          <p:cNvPr id="14" name="Shape 10"/>
          <p:cNvSpPr/>
          <p:nvPr/>
        </p:nvSpPr>
        <p:spPr>
          <a:xfrm>
            <a:off x="8321040" y="2971800"/>
            <a:ext cx="3017520" cy="2286000"/>
          </a:xfrm>
          <a:prstGeom prst="roundRect">
            <a:avLst>
              <a:gd name="adj" fmla="val 4800"/>
            </a:avLst>
          </a:prstGeom>
          <a:solidFill>
            <a:srgbClr val="FFFFFF"/>
          </a:solidFill>
          <a:ln w="12700">
            <a:solidFill>
              <a:srgbClr val="FFFFFF"/>
            </a:solidFill>
            <a:prstDash val="solid"/>
          </a:ln>
        </p:spPr>
      </p:sp>
      <p:sp>
        <p:nvSpPr>
          <p:cNvPr id="15" name="Text 11"/>
          <p:cNvSpPr/>
          <p:nvPr/>
        </p:nvSpPr>
        <p:spPr>
          <a:xfrm>
            <a:off x="8595360" y="2971800"/>
            <a:ext cx="2651760" cy="228600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Line 3:  ______</a:t>
            </a:r>
            <a:endParaRPr lang="en-US" sz="1900" dirty="0"/>
          </a:p>
          <a:p>
            <a:pPr indent="0" marL="0">
              <a:buNone/>
            </a:pP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Line 4:  ______</a:t>
            </a:r>
            <a:endParaRPr lang="en-US" sz="1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Taking Strings apart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substring(from, to) stops before to</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731520" y="1600200"/>
            <a:ext cx="713232" cy="713232"/>
          </a:xfrm>
          <a:prstGeom prst="roundRect">
            <a:avLst>
              <a:gd name="adj" fmla="val 10256"/>
            </a:avLst>
          </a:prstGeom>
          <a:solidFill>
            <a:srgbClr val="FFFFFF"/>
          </a:solidFill>
          <a:ln w="15875">
            <a:solidFill>
              <a:srgbClr val="868F8A"/>
            </a:solidFill>
            <a:prstDash val="solid"/>
          </a:ln>
        </p:spPr>
      </p:sp>
      <p:sp>
        <p:nvSpPr>
          <p:cNvPr id="9" name="Text 5"/>
          <p:cNvSpPr/>
          <p:nvPr/>
        </p:nvSpPr>
        <p:spPr>
          <a:xfrm>
            <a:off x="731520" y="1600200"/>
            <a:ext cx="713232" cy="713232"/>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l</a:t>
            </a:r>
            <a:endParaRPr lang="en-US" sz="2400" dirty="0"/>
          </a:p>
        </p:txBody>
      </p:sp>
      <p:sp>
        <p:nvSpPr>
          <p:cNvPr id="10" name="Text 6"/>
          <p:cNvSpPr/>
          <p:nvPr/>
        </p:nvSpPr>
        <p:spPr>
          <a:xfrm>
            <a:off x="731520" y="2359152"/>
            <a:ext cx="713232" cy="320040"/>
          </a:xfrm>
          <a:prstGeom prst="rect">
            <a:avLst/>
          </a:prstGeom>
          <a:noFill/>
          <a:ln/>
        </p:spPr>
        <p:txBody>
          <a:bodyPr wrap="square" lIns="0" tIns="0" rIns="0" bIns="0" rtlCol="0" anchor="ctr"/>
          <a:lstStyle/>
          <a:p>
            <a:pPr algn="ct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400" dirty="0"/>
          </a:p>
        </p:txBody>
      </p:sp>
      <p:sp>
        <p:nvSpPr>
          <p:cNvPr id="11" name="Shape 7"/>
          <p:cNvSpPr/>
          <p:nvPr/>
        </p:nvSpPr>
        <p:spPr>
          <a:xfrm>
            <a:off x="1517904" y="1600200"/>
            <a:ext cx="713232" cy="713232"/>
          </a:xfrm>
          <a:prstGeom prst="roundRect">
            <a:avLst>
              <a:gd name="adj" fmla="val 10256"/>
            </a:avLst>
          </a:prstGeom>
          <a:solidFill>
            <a:srgbClr val="FFFFFF"/>
          </a:solidFill>
          <a:ln w="15875">
            <a:solidFill>
              <a:srgbClr val="868F8A"/>
            </a:solidFill>
            <a:prstDash val="solid"/>
          </a:ln>
        </p:spPr>
      </p:sp>
      <p:sp>
        <p:nvSpPr>
          <p:cNvPr id="12" name="Text 8"/>
          <p:cNvSpPr/>
          <p:nvPr/>
        </p:nvSpPr>
        <p:spPr>
          <a:xfrm>
            <a:off x="1517904" y="1600200"/>
            <a:ext cx="713232" cy="713232"/>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i</a:t>
            </a:r>
            <a:endParaRPr lang="en-US" sz="2400" dirty="0"/>
          </a:p>
        </p:txBody>
      </p:sp>
      <p:sp>
        <p:nvSpPr>
          <p:cNvPr id="13" name="Text 9"/>
          <p:cNvSpPr/>
          <p:nvPr/>
        </p:nvSpPr>
        <p:spPr>
          <a:xfrm>
            <a:off x="1517904" y="2359152"/>
            <a:ext cx="713232" cy="320040"/>
          </a:xfrm>
          <a:prstGeom prst="rect">
            <a:avLst/>
          </a:prstGeom>
          <a:noFill/>
          <a:ln/>
        </p:spPr>
        <p:txBody>
          <a:bodyPr wrap="square" lIns="0" tIns="0" rIns="0" bIns="0" rtlCol="0" anchor="ctr"/>
          <a:lstStyle/>
          <a:p>
            <a:pPr algn="ct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400" dirty="0"/>
          </a:p>
        </p:txBody>
      </p:sp>
      <p:sp>
        <p:nvSpPr>
          <p:cNvPr id="14" name="Shape 10"/>
          <p:cNvSpPr/>
          <p:nvPr/>
        </p:nvSpPr>
        <p:spPr>
          <a:xfrm>
            <a:off x="2304288" y="1600200"/>
            <a:ext cx="713232" cy="713232"/>
          </a:xfrm>
          <a:prstGeom prst="roundRect">
            <a:avLst>
              <a:gd name="adj" fmla="val 10256"/>
            </a:avLst>
          </a:prstGeom>
          <a:solidFill>
            <a:srgbClr val="FFFFFF"/>
          </a:solidFill>
          <a:ln w="15875">
            <a:solidFill>
              <a:srgbClr val="868F8A"/>
            </a:solidFill>
            <a:prstDash val="solid"/>
          </a:ln>
        </p:spPr>
      </p:sp>
      <p:sp>
        <p:nvSpPr>
          <p:cNvPr id="15" name="Text 11"/>
          <p:cNvSpPr/>
          <p:nvPr/>
        </p:nvSpPr>
        <p:spPr>
          <a:xfrm>
            <a:off x="2304288" y="1600200"/>
            <a:ext cx="713232" cy="713232"/>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l</a:t>
            </a:r>
            <a:endParaRPr lang="en-US" sz="2400" dirty="0"/>
          </a:p>
        </p:txBody>
      </p:sp>
      <p:sp>
        <p:nvSpPr>
          <p:cNvPr id="16" name="Text 12"/>
          <p:cNvSpPr/>
          <p:nvPr/>
        </p:nvSpPr>
        <p:spPr>
          <a:xfrm>
            <a:off x="2304288" y="2359152"/>
            <a:ext cx="713232" cy="320040"/>
          </a:xfrm>
          <a:prstGeom prst="rect">
            <a:avLst/>
          </a:prstGeom>
          <a:noFill/>
          <a:ln/>
        </p:spPr>
        <p:txBody>
          <a:bodyPr wrap="square" lIns="0" tIns="0" rIns="0" bIns="0" rtlCol="0" anchor="ctr"/>
          <a:lstStyle/>
          <a:p>
            <a:pPr algn="ct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400" dirty="0"/>
          </a:p>
        </p:txBody>
      </p:sp>
      <p:sp>
        <p:nvSpPr>
          <p:cNvPr id="17" name="Shape 13"/>
          <p:cNvSpPr/>
          <p:nvPr/>
        </p:nvSpPr>
        <p:spPr>
          <a:xfrm>
            <a:off x="3090672" y="1600200"/>
            <a:ext cx="713232" cy="713232"/>
          </a:xfrm>
          <a:prstGeom prst="roundRect">
            <a:avLst>
              <a:gd name="adj" fmla="val 10256"/>
            </a:avLst>
          </a:prstGeom>
          <a:solidFill>
            <a:srgbClr val="FFE28A"/>
          </a:solidFill>
          <a:ln w="15875">
            <a:solidFill>
              <a:srgbClr val="868F8A"/>
            </a:solidFill>
            <a:prstDash val="solid"/>
          </a:ln>
        </p:spPr>
      </p:sp>
      <p:sp>
        <p:nvSpPr>
          <p:cNvPr id="18" name="Text 14"/>
          <p:cNvSpPr/>
          <p:nvPr/>
        </p:nvSpPr>
        <p:spPr>
          <a:xfrm>
            <a:off x="3090672" y="1600200"/>
            <a:ext cx="713232" cy="713232"/>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y</a:t>
            </a:r>
            <a:endParaRPr lang="en-US" sz="2400" dirty="0"/>
          </a:p>
        </p:txBody>
      </p:sp>
      <p:sp>
        <p:nvSpPr>
          <p:cNvPr id="19" name="Text 15"/>
          <p:cNvSpPr/>
          <p:nvPr/>
        </p:nvSpPr>
        <p:spPr>
          <a:xfrm>
            <a:off x="3090672" y="2359152"/>
            <a:ext cx="713232" cy="320040"/>
          </a:xfrm>
          <a:prstGeom prst="rect">
            <a:avLst/>
          </a:prstGeom>
          <a:noFill/>
          <a:ln/>
        </p:spPr>
        <p:txBody>
          <a:bodyPr wrap="square" lIns="0" tIns="0" rIns="0" bIns="0" rtlCol="0" anchor="ctr"/>
          <a:lstStyle/>
          <a:p>
            <a:pPr algn="ct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400" dirty="0"/>
          </a:p>
        </p:txBody>
      </p:sp>
      <p:sp>
        <p:nvSpPr>
          <p:cNvPr id="20" name="Shape 16"/>
          <p:cNvSpPr/>
          <p:nvPr/>
        </p:nvSpPr>
        <p:spPr>
          <a:xfrm>
            <a:off x="3877056" y="1600200"/>
            <a:ext cx="713232" cy="713232"/>
          </a:xfrm>
          <a:prstGeom prst="roundRect">
            <a:avLst>
              <a:gd name="adj" fmla="val 10256"/>
            </a:avLst>
          </a:prstGeom>
          <a:solidFill>
            <a:srgbClr val="FFFFFF"/>
          </a:solidFill>
          <a:ln w="15875">
            <a:solidFill>
              <a:srgbClr val="868F8A"/>
            </a:solidFill>
            <a:prstDash val="solid"/>
          </a:ln>
        </p:spPr>
      </p:sp>
      <p:sp>
        <p:nvSpPr>
          <p:cNvPr id="21" name="Text 17"/>
          <p:cNvSpPr/>
          <p:nvPr/>
        </p:nvSpPr>
        <p:spPr>
          <a:xfrm>
            <a:off x="3877056" y="1600200"/>
            <a:ext cx="713232" cy="713232"/>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p</a:t>
            </a:r>
            <a:endParaRPr lang="en-US" sz="2400" dirty="0"/>
          </a:p>
        </p:txBody>
      </p:sp>
      <p:sp>
        <p:nvSpPr>
          <p:cNvPr id="22" name="Text 18"/>
          <p:cNvSpPr/>
          <p:nvPr/>
        </p:nvSpPr>
        <p:spPr>
          <a:xfrm>
            <a:off x="3877056" y="2359152"/>
            <a:ext cx="713232" cy="320040"/>
          </a:xfrm>
          <a:prstGeom prst="rect">
            <a:avLst/>
          </a:prstGeom>
          <a:noFill/>
          <a:ln/>
        </p:spPr>
        <p:txBody>
          <a:bodyPr wrap="square" lIns="0" tIns="0" rIns="0" bIns="0" rtlCol="0" anchor="ctr"/>
          <a:lstStyle/>
          <a:p>
            <a:pPr algn="ct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400" dirty="0"/>
          </a:p>
        </p:txBody>
      </p:sp>
      <p:sp>
        <p:nvSpPr>
          <p:cNvPr id="23" name="Shape 19"/>
          <p:cNvSpPr/>
          <p:nvPr/>
        </p:nvSpPr>
        <p:spPr>
          <a:xfrm>
            <a:off x="4663440" y="1600200"/>
            <a:ext cx="713232" cy="713232"/>
          </a:xfrm>
          <a:prstGeom prst="roundRect">
            <a:avLst>
              <a:gd name="adj" fmla="val 10256"/>
            </a:avLst>
          </a:prstGeom>
          <a:solidFill>
            <a:srgbClr val="FFFFFF"/>
          </a:solidFill>
          <a:ln w="15875">
            <a:solidFill>
              <a:srgbClr val="868F8A"/>
            </a:solidFill>
            <a:prstDash val="solid"/>
          </a:ln>
        </p:spPr>
      </p:sp>
      <p:sp>
        <p:nvSpPr>
          <p:cNvPr id="24" name="Text 20"/>
          <p:cNvSpPr/>
          <p:nvPr/>
        </p:nvSpPr>
        <p:spPr>
          <a:xfrm>
            <a:off x="4663440" y="1600200"/>
            <a:ext cx="713232" cy="713232"/>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400" dirty="0"/>
          </a:p>
        </p:txBody>
      </p:sp>
      <p:sp>
        <p:nvSpPr>
          <p:cNvPr id="25" name="Text 21"/>
          <p:cNvSpPr/>
          <p:nvPr/>
        </p:nvSpPr>
        <p:spPr>
          <a:xfrm>
            <a:off x="4663440" y="2359152"/>
            <a:ext cx="713232" cy="320040"/>
          </a:xfrm>
          <a:prstGeom prst="rect">
            <a:avLst/>
          </a:prstGeom>
          <a:noFill/>
          <a:ln/>
        </p:spPr>
        <p:txBody>
          <a:bodyPr wrap="square" lIns="0" tIns="0" rIns="0" bIns="0" rtlCol="0" anchor="ctr"/>
          <a:lstStyle/>
          <a:p>
            <a:pPr algn="ct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5</a:t>
            </a:r>
            <a:endParaRPr lang="en-US" sz="1400" dirty="0"/>
          </a:p>
        </p:txBody>
      </p:sp>
      <p:sp>
        <p:nvSpPr>
          <p:cNvPr id="26" name="Shape 22"/>
          <p:cNvSpPr/>
          <p:nvPr/>
        </p:nvSpPr>
        <p:spPr>
          <a:xfrm>
            <a:off x="5449824" y="1600200"/>
            <a:ext cx="713232" cy="713232"/>
          </a:xfrm>
          <a:prstGeom prst="roundRect">
            <a:avLst>
              <a:gd name="adj" fmla="val 10256"/>
            </a:avLst>
          </a:prstGeom>
          <a:solidFill>
            <a:srgbClr val="FFFFFF"/>
          </a:solidFill>
          <a:ln w="15875">
            <a:solidFill>
              <a:srgbClr val="868F8A"/>
            </a:solidFill>
            <a:prstDash val="solid"/>
          </a:ln>
        </p:spPr>
      </p:sp>
      <p:sp>
        <p:nvSpPr>
          <p:cNvPr id="27" name="Text 23"/>
          <p:cNvSpPr/>
          <p:nvPr/>
        </p:nvSpPr>
        <p:spPr>
          <a:xfrm>
            <a:off x="5449824" y="1600200"/>
            <a:ext cx="713232" cy="713232"/>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d</a:t>
            </a:r>
            <a:endParaRPr lang="en-US" sz="2400" dirty="0"/>
          </a:p>
        </p:txBody>
      </p:sp>
      <p:sp>
        <p:nvSpPr>
          <p:cNvPr id="28" name="Text 24"/>
          <p:cNvSpPr/>
          <p:nvPr/>
        </p:nvSpPr>
        <p:spPr>
          <a:xfrm>
            <a:off x="5449824" y="2359152"/>
            <a:ext cx="713232" cy="320040"/>
          </a:xfrm>
          <a:prstGeom prst="rect">
            <a:avLst/>
          </a:prstGeom>
          <a:noFill/>
          <a:ln/>
        </p:spPr>
        <p:txBody>
          <a:bodyPr wrap="square" lIns="0" tIns="0" rIns="0" bIns="0" rtlCol="0" anchor="ctr"/>
          <a:lstStyle/>
          <a:p>
            <a:pPr algn="ct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6</a:t>
            </a:r>
            <a:endParaRPr lang="en-US" sz="14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2880360"/>
          <a:ext cx="11094415" cy="914400"/>
        </p:xfrm>
        <a:graphic>
          <a:graphicData uri="http://schemas.openxmlformats.org/drawingml/2006/table">
            <a:tbl>
              <a:tblPr/>
              <a:tblGrid>
                <a:gridCol w="3657600"/>
                <a:gridCol w="1828800"/>
                <a:gridCol w="5608015"/>
              </a:tblGrid>
              <a:tr h="512064">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Call on w = "lilypad"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Result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Rule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12064">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w.substring(0, 4)</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"lily"</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from index 0 up to, not including, 4</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w.substring(4)</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"pad"</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from index 4 to the end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w.substring(3, 4)</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"y"</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substring(i, i + 1): the one character at i</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30" name="Text 25"/>
          <p:cNvSpPr/>
          <p:nvPr/>
        </p:nvSpPr>
        <p:spPr>
          <a:xfrm>
            <a:off x="548640" y="5120640"/>
            <a:ext cx="11094415" cy="45720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substring(from, to)</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always has </a:t>
            </a:r>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to - from</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characters.</a:t>
            </a:r>
            <a:endParaRPr lang="en-US" sz="1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indexOf finds where; substring cuts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6583680" cy="2103120"/>
          </a:xfrm>
          <a:prstGeom prst="roundRect">
            <a:avLst>
              <a:gd name="adj" fmla="val 5217"/>
            </a:avLst>
          </a:prstGeom>
          <a:solidFill>
            <a:srgbClr val="EEF3F1"/>
          </a:solidFill>
          <a:ln w="12700">
            <a:solidFill>
              <a:srgbClr val="E6E1D6"/>
            </a:solidFill>
            <a:prstDash val="solid"/>
          </a:ln>
        </p:spPr>
      </p:sp>
      <p:sp>
        <p:nvSpPr>
          <p:cNvPr id="9" name="Text 5"/>
          <p:cNvSpPr/>
          <p:nvPr/>
        </p:nvSpPr>
        <p:spPr>
          <a:xfrm>
            <a:off x="822960" y="173736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WHERE IS IT?</a:t>
            </a:r>
            <a:endParaRPr lang="en-US" sz="1050" dirty="0"/>
          </a:p>
        </p:txBody>
      </p:sp>
      <p:sp>
        <p:nvSpPr>
          <p:cNvPr id="10" name="Text 6"/>
          <p:cNvSpPr/>
          <p:nvPr/>
        </p:nvSpPr>
        <p:spPr>
          <a:xfrm>
            <a:off x="822960" y="2057400"/>
            <a:ext cx="6035040" cy="141732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w = "lilypad";</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System.out.println(w.indexOf("pad"));</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System.out.println(w.indexOf("l"));</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System.out.println(w.indexOf("z"));</a:t>
            </a:r>
            <a:endParaRPr lang="en-US" sz="1700" dirty="0"/>
          </a:p>
        </p:txBody>
      </p:sp>
      <p:sp>
        <p:nvSpPr>
          <p:cNvPr id="11" name="Shape 7"/>
          <p:cNvSpPr/>
          <p:nvPr/>
        </p:nvSpPr>
        <p:spPr>
          <a:xfrm>
            <a:off x="7406640" y="1554480"/>
            <a:ext cx="4206240" cy="2103120"/>
          </a:xfrm>
          <a:prstGeom prst="roundRect">
            <a:avLst>
              <a:gd name="adj" fmla="val 5217"/>
            </a:avLst>
          </a:prstGeom>
          <a:solidFill>
            <a:srgbClr val="1F2B28"/>
          </a:solidFill>
          <a:ln w="12700">
            <a:solidFill>
              <a:srgbClr val="1F2B28"/>
            </a:solidFill>
            <a:prstDash val="solid"/>
          </a:ln>
        </p:spPr>
      </p:sp>
      <p:sp>
        <p:nvSpPr>
          <p:cNvPr id="12" name="Text 8"/>
          <p:cNvSpPr/>
          <p:nvPr/>
        </p:nvSpPr>
        <p:spPr>
          <a:xfrm>
            <a:off x="76809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680960" y="1965960"/>
            <a:ext cx="3657600" cy="16002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a:t>
            </a:r>
            <a:endParaRPr lang="en-US" sz="2000" dirty="0"/>
          </a:p>
        </p:txBody>
      </p:sp>
      <p:sp>
        <p:nvSpPr>
          <p:cNvPr id="14" name="Shape 10"/>
          <p:cNvSpPr/>
          <p:nvPr/>
        </p:nvSpPr>
        <p:spPr>
          <a:xfrm>
            <a:off x="548640" y="3886200"/>
            <a:ext cx="6583680" cy="1828800"/>
          </a:xfrm>
          <a:prstGeom prst="roundRect">
            <a:avLst>
              <a:gd name="adj" fmla="val 6000"/>
            </a:avLst>
          </a:prstGeom>
          <a:solidFill>
            <a:srgbClr val="EEF3F1"/>
          </a:solidFill>
          <a:ln w="12700">
            <a:solidFill>
              <a:srgbClr val="E6E1D6"/>
            </a:solidFill>
            <a:prstDash val="solid"/>
          </a:ln>
        </p:spPr>
      </p:sp>
      <p:sp>
        <p:nvSpPr>
          <p:cNvPr id="15" name="Text 11"/>
          <p:cNvSpPr/>
          <p:nvPr/>
        </p:nvSpPr>
        <p:spPr>
          <a:xfrm>
            <a:off x="822960" y="406908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FIND, THEN CUT</a:t>
            </a:r>
            <a:endParaRPr lang="en-US" sz="1050" dirty="0"/>
          </a:p>
        </p:txBody>
      </p:sp>
      <p:sp>
        <p:nvSpPr>
          <p:cNvPr id="16" name="Text 12"/>
          <p:cNvSpPr/>
          <p:nvPr/>
        </p:nvSpPr>
        <p:spPr>
          <a:xfrm>
            <a:off x="822960" y="4389120"/>
            <a:ext cx="6035040" cy="11430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t = "tadpole";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p = t.indexOf("pole");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System.out.println(t.substring(0, p));</a:t>
            </a:r>
            <a:endParaRPr lang="en-US" sz="1700" dirty="0"/>
          </a:p>
        </p:txBody>
      </p:sp>
      <p:sp>
        <p:nvSpPr>
          <p:cNvPr id="17" name="Shape 13"/>
          <p:cNvSpPr/>
          <p:nvPr/>
        </p:nvSpPr>
        <p:spPr>
          <a:xfrm>
            <a:off x="7406640" y="3886200"/>
            <a:ext cx="4206240" cy="1828800"/>
          </a:xfrm>
          <a:prstGeom prst="roundRect">
            <a:avLst>
              <a:gd name="adj" fmla="val 6000"/>
            </a:avLst>
          </a:prstGeom>
          <a:solidFill>
            <a:srgbClr val="1F2B28"/>
          </a:solidFill>
          <a:ln w="12700">
            <a:solidFill>
              <a:srgbClr val="1F2B28"/>
            </a:solidFill>
            <a:prstDash val="solid"/>
          </a:ln>
        </p:spPr>
      </p:sp>
      <p:sp>
        <p:nvSpPr>
          <p:cNvPr id="18" name="Text 14"/>
          <p:cNvSpPr/>
          <p:nvPr/>
        </p:nvSpPr>
        <p:spPr>
          <a:xfrm>
            <a:off x="7680960" y="4023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7680960" y="4297680"/>
            <a:ext cx="3657600" cy="13258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tad</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Cutting past the end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In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substring(from, to)</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to</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can be at most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length()</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Anything past it throws an exception at run time.</a:t>
            </a:r>
            <a:endParaRPr lang="en-US" sz="1800" dirty="0"/>
          </a:p>
        </p:txBody>
      </p:sp>
      <p:sp>
        <p:nvSpPr>
          <p:cNvPr id="11" name="Shape 6"/>
          <p:cNvSpPr/>
          <p:nvPr/>
        </p:nvSpPr>
        <p:spPr>
          <a:xfrm>
            <a:off x="548640" y="2788920"/>
            <a:ext cx="11094415" cy="1280160"/>
          </a:xfrm>
          <a:prstGeom prst="roundRect">
            <a:avLst>
              <a:gd name="adj" fmla="val 8571"/>
            </a:avLst>
          </a:prstGeom>
          <a:solidFill>
            <a:srgbClr val="EEF3F1"/>
          </a:solidFill>
          <a:ln w="12700">
            <a:solidFill>
              <a:srgbClr val="E6E1D6"/>
            </a:solidFill>
            <a:prstDash val="solid"/>
          </a:ln>
        </p:spPr>
      </p:sp>
      <p:sp>
        <p:nvSpPr>
          <p:cNvPr id="12" name="Text 7"/>
          <p:cNvSpPr/>
          <p:nvPr/>
        </p:nvSpPr>
        <p:spPr>
          <a:xfrm>
            <a:off x="822960" y="2971800"/>
            <a:ext cx="10545775"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COMPILES, THEN CRASHES</a:t>
            </a:r>
            <a:endParaRPr lang="en-US" sz="1050" dirty="0"/>
          </a:p>
        </p:txBody>
      </p:sp>
      <p:sp>
        <p:nvSpPr>
          <p:cNvPr id="13" name="Text 8"/>
          <p:cNvSpPr/>
          <p:nvPr/>
        </p:nvSpPr>
        <p:spPr>
          <a:xfrm>
            <a:off x="822960" y="3291840"/>
            <a:ext cx="10545775" cy="59436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String w = "frog";</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System.out.println(w.substring(2, 5));</a:t>
            </a:r>
            <a:endParaRPr lang="en-US" sz="1800" dirty="0"/>
          </a:p>
        </p:txBody>
      </p:sp>
      <p:sp>
        <p:nvSpPr>
          <p:cNvPr id="14" name="Shape 9"/>
          <p:cNvSpPr/>
          <p:nvPr/>
        </p:nvSpPr>
        <p:spPr>
          <a:xfrm>
            <a:off x="548640" y="4297680"/>
            <a:ext cx="11094415" cy="1691640"/>
          </a:xfrm>
          <a:prstGeom prst="roundRect">
            <a:avLst>
              <a:gd name="adj" fmla="val 6486"/>
            </a:avLst>
          </a:prstGeom>
          <a:solidFill>
            <a:srgbClr val="1F2B28"/>
          </a:solidFill>
          <a:ln w="12700">
            <a:solidFill>
              <a:srgbClr val="1F2B28"/>
            </a:solidFill>
            <a:prstDash val="solid"/>
          </a:ln>
        </p:spPr>
      </p:sp>
      <p:sp>
        <p:nvSpPr>
          <p:cNvPr id="15" name="Text 10"/>
          <p:cNvSpPr/>
          <p:nvPr/>
        </p:nvSpPr>
        <p:spPr>
          <a:xfrm>
            <a:off x="822960" y="4434840"/>
            <a:ext cx="36576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WHEN IT RUNS</a:t>
            </a:r>
            <a:endParaRPr lang="en-US" sz="1050" dirty="0"/>
          </a:p>
        </p:txBody>
      </p:sp>
      <p:sp>
        <p:nvSpPr>
          <p:cNvPr id="16" name="Text 11"/>
          <p:cNvSpPr/>
          <p:nvPr/>
        </p:nvSpPr>
        <p:spPr>
          <a:xfrm>
            <a:off x="822960" y="4754880"/>
            <a:ext cx="10545775" cy="114300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Exception in thread "main"</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java.lang.StringIndexOutOfBoundsException:</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Range [2, 5) out of bounds for length 4</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Find, cut, and join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exactly what each println prints.</a:t>
            </a:r>
            <a:endParaRPr lang="en-US" sz="2200" dirty="0"/>
          </a:p>
        </p:txBody>
      </p:sp>
      <p:sp>
        <p:nvSpPr>
          <p:cNvPr id="12" name="Shape 8"/>
          <p:cNvSpPr/>
          <p:nvPr/>
        </p:nvSpPr>
        <p:spPr>
          <a:xfrm>
            <a:off x="868680" y="2971800"/>
            <a:ext cx="7498080" cy="2788920"/>
          </a:xfrm>
          <a:prstGeom prst="roundRect">
            <a:avLst>
              <a:gd name="adj" fmla="val 3934"/>
            </a:avLst>
          </a:prstGeom>
          <a:solidFill>
            <a:srgbClr val="EEF3F1"/>
          </a:solidFill>
          <a:ln w="12700">
            <a:solidFill>
              <a:srgbClr val="E6E1D6"/>
            </a:solidFill>
            <a:prstDash val="solid"/>
          </a:ln>
        </p:spPr>
      </p:sp>
      <p:sp>
        <p:nvSpPr>
          <p:cNvPr id="13" name="Text 9"/>
          <p:cNvSpPr/>
          <p:nvPr/>
        </p:nvSpPr>
        <p:spPr>
          <a:xfrm>
            <a:off x="1143000" y="3154680"/>
            <a:ext cx="6949440" cy="24231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w = "pollywog";</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i = w.indexOf("wog");</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front = w.substring(0, 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System.out.println(front.length());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System.out.println(w.substring(i, i + 1) + front);</a:t>
            </a:r>
            <a:endParaRPr lang="en-US" sz="1600" dirty="0"/>
          </a:p>
        </p:txBody>
      </p:sp>
      <p:sp>
        <p:nvSpPr>
          <p:cNvPr id="14" name="Shape 10"/>
          <p:cNvSpPr/>
          <p:nvPr/>
        </p:nvSpPr>
        <p:spPr>
          <a:xfrm>
            <a:off x="8595360" y="2971800"/>
            <a:ext cx="2743200" cy="2788920"/>
          </a:xfrm>
          <a:prstGeom prst="roundRect">
            <a:avLst>
              <a:gd name="adj" fmla="val 4000"/>
            </a:avLst>
          </a:prstGeom>
          <a:solidFill>
            <a:srgbClr val="FFFFFF"/>
          </a:solidFill>
          <a:ln w="12700">
            <a:solidFill>
              <a:srgbClr val="FFFFFF"/>
            </a:solidFill>
            <a:prstDash val="solid"/>
          </a:ln>
        </p:spPr>
      </p:sp>
      <p:sp>
        <p:nvSpPr>
          <p:cNvPr id="15" name="Text 11"/>
          <p:cNvSpPr/>
          <p:nvPr/>
        </p:nvSpPr>
        <p:spPr>
          <a:xfrm>
            <a:off x="8869680" y="2971800"/>
            <a:ext cx="2377440" cy="278892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1  ______</a:t>
            </a:r>
            <a:endParaRPr lang="en-US" sz="1900" dirty="0"/>
          </a:p>
          <a:p>
            <a:pPr indent="0" marL="0">
              <a:buNone/>
            </a:pP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2  ______</a:t>
            </a:r>
            <a:endParaRPr lang="en-US" sz="1900" dirty="0"/>
          </a:p>
          <a:p>
            <a:pPr indent="0" marL="0">
              <a:buNone/>
            </a:pP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3  ______</a:t>
            </a:r>
            <a:endParaRPr lang="en-US" sz="1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Comparing Strings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equals and compareTo</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4206240"/>
                <a:gridCol w="1737360"/>
                <a:gridCol w="5150815"/>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Result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Why</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"frog".equals("frog")</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true</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every character matches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"frog".equals("Frog")</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false</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 and F are different characters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"apple".compareTo("banana")</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negative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apple comes first in alphabetical order</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"pear".compareTo("peach")</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positive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 comes after c, so pear comes after peach</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"frog".compareTo("frog")</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zero</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two Strings are equal</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5120640"/>
            <a:ext cx="11094415" cy="868680"/>
          </a:xfrm>
          <a:prstGeom prst="roundRect">
            <a:avLst>
              <a:gd name="adj" fmla="val 21053"/>
            </a:avLst>
          </a:prstGeom>
          <a:solidFill>
            <a:srgbClr val="E3F0FF"/>
          </a:solidFill>
          <a:ln w="12700">
            <a:solidFill>
              <a:srgbClr val="E3F0FF"/>
            </a:solidFill>
            <a:prstDash val="solid"/>
          </a:ln>
        </p:spPr>
      </p:sp>
      <p:sp>
        <p:nvSpPr>
          <p:cNvPr id="10" name="Text 5"/>
          <p:cNvSpPr/>
          <p:nvPr/>
        </p:nvSpPr>
        <p:spPr>
          <a:xfrm>
            <a:off x="868680" y="5257800"/>
            <a:ext cx="10500055" cy="5943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equals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answers "same?" with true or false.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compareTo</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answers "which comes first?" with the sign of an int.</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Negative, zero, or positive?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negative, zero, or positive for A to C, and true or false for D.</a:t>
            </a:r>
            <a:endParaRPr lang="en-US" sz="2200" dirty="0"/>
          </a:p>
        </p:txBody>
      </p:sp>
      <p:sp>
        <p:nvSpPr>
          <p:cNvPr id="12" name="Shape 8"/>
          <p:cNvSpPr/>
          <p:nvPr/>
        </p:nvSpPr>
        <p:spPr>
          <a:xfrm>
            <a:off x="868680" y="2971800"/>
            <a:ext cx="5120640" cy="1097280"/>
          </a:xfrm>
          <a:prstGeom prst="roundRect">
            <a:avLst>
              <a:gd name="adj" fmla="val 10000"/>
            </a:avLst>
          </a:prstGeom>
          <a:solidFill>
            <a:srgbClr val="FFFFFF"/>
          </a:solidFill>
          <a:ln w="12700">
            <a:solidFill>
              <a:srgbClr val="FFFFFF"/>
            </a:solidFill>
            <a:prstDash val="solid"/>
          </a:ln>
        </p:spPr>
      </p:sp>
      <p:sp>
        <p:nvSpPr>
          <p:cNvPr id="13" name="Text 9"/>
          <p:cNvSpPr/>
          <p:nvPr/>
        </p:nvSpPr>
        <p:spPr>
          <a:xfrm>
            <a:off x="1097280" y="2971800"/>
            <a:ext cx="548640" cy="109728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4" name="Text 10"/>
          <p:cNvSpPr/>
          <p:nvPr/>
        </p:nvSpPr>
        <p:spPr>
          <a:xfrm>
            <a:off x="1645920" y="2971800"/>
            <a:ext cx="4206240" cy="10972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"cat".compareTo("dog")</a:t>
            </a:r>
            <a:endParaRPr lang="en-US" sz="1700" dirty="0"/>
          </a:p>
        </p:txBody>
      </p:sp>
      <p:sp>
        <p:nvSpPr>
          <p:cNvPr id="15" name="Shape 11"/>
          <p:cNvSpPr/>
          <p:nvPr/>
        </p:nvSpPr>
        <p:spPr>
          <a:xfrm>
            <a:off x="6217920" y="2971800"/>
            <a:ext cx="5120640" cy="1097280"/>
          </a:xfrm>
          <a:prstGeom prst="roundRect">
            <a:avLst>
              <a:gd name="adj" fmla="val 10000"/>
            </a:avLst>
          </a:prstGeom>
          <a:solidFill>
            <a:srgbClr val="FFFFFF"/>
          </a:solidFill>
          <a:ln w="12700">
            <a:solidFill>
              <a:srgbClr val="FFFFFF"/>
            </a:solidFill>
            <a:prstDash val="solid"/>
          </a:ln>
        </p:spPr>
      </p:sp>
      <p:sp>
        <p:nvSpPr>
          <p:cNvPr id="16" name="Text 12"/>
          <p:cNvSpPr/>
          <p:nvPr/>
        </p:nvSpPr>
        <p:spPr>
          <a:xfrm>
            <a:off x="6446520" y="2971800"/>
            <a:ext cx="548640" cy="109728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17" name="Text 13"/>
          <p:cNvSpPr/>
          <p:nvPr/>
        </p:nvSpPr>
        <p:spPr>
          <a:xfrm>
            <a:off x="6995160" y="2971800"/>
            <a:ext cx="4206240" cy="10972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"dog".compareTo("do")</a:t>
            </a:r>
            <a:endParaRPr lang="en-US" sz="1700" dirty="0"/>
          </a:p>
        </p:txBody>
      </p:sp>
      <p:sp>
        <p:nvSpPr>
          <p:cNvPr id="18" name="Shape 14"/>
          <p:cNvSpPr/>
          <p:nvPr/>
        </p:nvSpPr>
        <p:spPr>
          <a:xfrm>
            <a:off x="868680" y="4297680"/>
            <a:ext cx="5120640" cy="1097280"/>
          </a:xfrm>
          <a:prstGeom prst="roundRect">
            <a:avLst>
              <a:gd name="adj" fmla="val 10000"/>
            </a:avLst>
          </a:prstGeom>
          <a:solidFill>
            <a:srgbClr val="FFFFFF"/>
          </a:solidFill>
          <a:ln w="12700">
            <a:solidFill>
              <a:srgbClr val="FFFFFF"/>
            </a:solidFill>
            <a:prstDash val="solid"/>
          </a:ln>
        </p:spPr>
      </p:sp>
      <p:sp>
        <p:nvSpPr>
          <p:cNvPr id="19" name="Text 15"/>
          <p:cNvSpPr/>
          <p:nvPr/>
        </p:nvSpPr>
        <p:spPr>
          <a:xfrm>
            <a:off x="1097280" y="4297680"/>
            <a:ext cx="548640" cy="109728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0" name="Text 16"/>
          <p:cNvSpPr/>
          <p:nvPr/>
        </p:nvSpPr>
        <p:spPr>
          <a:xfrm>
            <a:off x="1645920" y="4297680"/>
            <a:ext cx="4206240" cy="10972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"ant".compareTo("ant")</a:t>
            </a:r>
            <a:endParaRPr lang="en-US" sz="1700" dirty="0"/>
          </a:p>
        </p:txBody>
      </p:sp>
      <p:sp>
        <p:nvSpPr>
          <p:cNvPr id="21" name="Shape 17"/>
          <p:cNvSpPr/>
          <p:nvPr/>
        </p:nvSpPr>
        <p:spPr>
          <a:xfrm>
            <a:off x="6217920" y="4297680"/>
            <a:ext cx="5120640" cy="1097280"/>
          </a:xfrm>
          <a:prstGeom prst="roundRect">
            <a:avLst>
              <a:gd name="adj" fmla="val 10000"/>
            </a:avLst>
          </a:prstGeom>
          <a:solidFill>
            <a:srgbClr val="FFFFFF"/>
          </a:solidFill>
          <a:ln w="12700">
            <a:solidFill>
              <a:srgbClr val="FFFFFF"/>
            </a:solidFill>
            <a:prstDash val="solid"/>
          </a:ln>
        </p:spPr>
      </p:sp>
      <p:sp>
        <p:nvSpPr>
          <p:cNvPr id="22" name="Text 18"/>
          <p:cNvSpPr/>
          <p:nvPr/>
        </p:nvSpPr>
        <p:spPr>
          <a:xfrm>
            <a:off x="6446520" y="4297680"/>
            <a:ext cx="548640" cy="109728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3" name="Text 19"/>
          <p:cNvSpPr/>
          <p:nvPr/>
        </p:nvSpPr>
        <p:spPr>
          <a:xfrm>
            <a:off x="6995160" y="4297680"/>
            <a:ext cx="4206240" cy="10972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"Ant".equals("ant")</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Immutable</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Can't be changed once made. String methods return new Strings instead.</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Concatenation</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Joining Strings with + or +=. Numbers and objects joined to a String become text.</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Index</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character's position, from 0 to length - 1.</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substring</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Returns the characters from one index up to, but not including, another.</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indexOf</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Returns where the first match starts, or -1 if there is none.</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compareTo</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Returns a negative, zero, or positive int based on alphabetical order.</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Back to frog.png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1.15 String Manipulation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With your partner, use today's tools to get the name, the extension, and the .jpg name from file = "frog.png".</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FILL IN THE BLANKS</a:t>
            </a:r>
            <a:endParaRPr lang="en-US" sz="1050" dirty="0"/>
          </a:p>
        </p:txBody>
      </p:sp>
      <p:sp>
        <p:nvSpPr>
          <p:cNvPr id="12" name="Shape 7"/>
          <p:cNvSpPr/>
          <p:nvPr/>
        </p:nvSpPr>
        <p:spPr>
          <a:xfrm>
            <a:off x="1783080" y="3611880"/>
            <a:ext cx="9418320" cy="1691640"/>
          </a:xfrm>
          <a:prstGeom prst="roundRect">
            <a:avLst>
              <a:gd name="adj" fmla="val 8108"/>
            </a:avLst>
          </a:prstGeom>
          <a:solidFill>
            <a:srgbClr val="FFFFFF"/>
          </a:solidFill>
          <a:ln w="12700">
            <a:solidFill>
              <a:srgbClr val="FFFFFF"/>
            </a:solidFill>
            <a:prstDash val="solid"/>
          </a:ln>
        </p:spPr>
      </p:sp>
      <p:sp>
        <p:nvSpPr>
          <p:cNvPr id="13" name="Text 8"/>
          <p:cNvSpPr/>
          <p:nvPr/>
        </p:nvSpPr>
        <p:spPr>
          <a:xfrm>
            <a:off x="2103120" y="3611880"/>
            <a:ext cx="8869680" cy="1691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int dot = file.__________;</a:t>
            </a:r>
            <a:endParaRPr lang="en-US" sz="1800" dirty="0"/>
          </a:p>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String name = file.__________;</a:t>
            </a:r>
            <a:endParaRPr lang="en-US" sz="1800" dirty="0"/>
          </a:p>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String ext = file.__________;</a:t>
            </a:r>
            <a:endParaRPr lang="en-US" sz="1800" dirty="0"/>
          </a:p>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String jpg = __________;</a:t>
            </a:r>
            <a:endParaRPr lang="en-US" sz="1800" dirty="0"/>
          </a:p>
        </p:txBody>
      </p:sp>
      <p:sp>
        <p:nvSpPr>
          <p:cNvPr id="14" name="Text 9"/>
          <p:cNvSpPr/>
          <p:nvPr/>
        </p:nvSpPr>
        <p:spPr>
          <a:xfrm>
            <a:off x="1783080" y="544068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String Puzzles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1.15: String Manipulation</dc:title>
  <dc:subject>PptxGenJS Presentation</dc:subject>
  <dc:creator>Hopper</dc:creator>
  <cp:lastModifiedBy>Hopper</cp:lastModifiedBy>
  <cp:revision>1</cp:revision>
  <dcterms:created xsi:type="dcterms:W3CDTF">2026-10-16T18:36:40Z</dcterms:created>
  <dcterms:modified xsi:type="dcterms:W3CDTF">2026-10-16T18:36:40Z</dcterms:modified>
</cp:coreProperties>
</file>