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1.14. Students can read method headers (1.9), call class methods through the class name, like Math.sqrt (1.10, 1.11), and build objects with new (1.13). Today: how to call a method on an object with the dot operator, and what happens when the variable holds null. Running examples: String (length and indexOf only, explained at use; full String coverage is Topic 1.15) and Scanner, plus a small made-up Scoreboard class for void instance methods. Contrast with class methods throughout: a class method has static and goes after the class name; an instance method has no static and goes after an object. Next is Topic 1.15, String manipulation.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Collect answers: console is a Scanner object, name is a String object, and System.out is an object that prints to the screen. In each call the thing before the dot is an object, and the method works on that object. That is today's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4 is the CED's second essential knowledge statement: a call on null.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instance method belongs to an object. You ask a particular object to do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Instance methods are called on objects of the class. The dot operator joins the object to the method. length is a String instance method: it returns how many characters that String has. Topic 1.15 covers String methods in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String object answers about itself: a.length() measures frog, b.length() measures hopper. indexOf is another String instance method: it returns where a piece first appears, counting from 0, or -1 if it is not there. The first p in hopper is at index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common slips. length(city) leaves out the object, so Java looks for a plain method named length and finds none. String.length() names the class, the blueprint, which has no characters to count. A class name goes in front only for class methods, which have static in their headers, like Math.abs(-6) from Topic 1.10. length has no static, which is what the compiler message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from Topic 1.9 still applies; there is just an object in front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nextInt and next are Scanner instance methods called on the object console. Each returns a value that is stored. indexOf needs one String argument, matching its signature indexOf(String). With the input 15 Denver, age + 1 is 16 and "ver" starts at index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Scoreboard is a made-up class. addPoints is a void instance method: it changes that object's score and returns nothing, so its call stands alone. getScore is non-void: it returns the score. home and away are two objects, so they keep two separate scores.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4. There is only one new, so only one Scoreboard object. s2 = s1 copies the reference, so s1 and s2 name the same object, and points added through s2 show up through s1. Count the news to count the objects.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variable before the dot holds null?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compiles: city is declared as a String, so city.length() is legal. But when it runs, city holds null: there is no object to ask. Java stops with a NullPointerException. "before" printed; "after" never does. The &lt;local1&gt; in the message is how Java names the variable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compiler checks names and types. It catches a missing (), a missing object, or a wrong argument before anything runs. It cannot know what a variable will hold, so a call on null gets past it and fails only while the program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prints null (println can print a null reference; no method is called on it). B crashes: length is called on null. C prints 0: new String() is a real, empty object. D crashes: addPoints is called on null.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Scanner object and a String object working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console is a Scanner object: next() reads the word. word is a String object: length() measures it and indexOf("e") finds the first e. Every call has an object before the dot, and every return value is stored. With breeze typed in, it prints 6 and then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console.next is missing its parentheses; write console.next(). Line 3: length(word) has no object; write word.length(). Both are compile errors ("cannot find symbol"). Fixed, the program prints 4 when the user types pond.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the object before the dot is the one the method works on, and calling on null has no object, so it crashes with a NullPointerException. Then hand out the Ask the Object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1.14</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Ask the Object</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Calling instance methods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1.14</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comes before the dot?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 have written all three of these. What is the thing just before each dot?</a:t>
            </a:r>
            <a:endParaRPr lang="en-US" sz="2200" dirty="0"/>
          </a:p>
        </p:txBody>
      </p:sp>
      <p:sp>
        <p:nvSpPr>
          <p:cNvPr id="12" name="Shape 8"/>
          <p:cNvSpPr/>
          <p:nvPr/>
        </p:nvSpPr>
        <p:spPr>
          <a:xfrm>
            <a:off x="868680" y="2971800"/>
            <a:ext cx="6949440" cy="731520"/>
          </a:xfrm>
          <a:prstGeom prst="roundRect">
            <a:avLst>
              <a:gd name="adj" fmla="val 15000"/>
            </a:avLst>
          </a:prstGeom>
          <a:solidFill>
            <a:srgbClr val="FFFFFF"/>
          </a:solidFill>
          <a:ln w="12700">
            <a:solidFill>
              <a:srgbClr val="FFFFFF"/>
            </a:solidFill>
            <a:prstDash val="solid"/>
          </a:ln>
        </p:spPr>
      </p:sp>
      <p:sp>
        <p:nvSpPr>
          <p:cNvPr id="13" name="Text 9"/>
          <p:cNvSpPr/>
          <p:nvPr/>
        </p:nvSpPr>
        <p:spPr>
          <a:xfrm>
            <a:off x="1188720" y="2971800"/>
            <a:ext cx="6583680" cy="73152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int age = console.nextInt();</a:t>
            </a:r>
            <a:endParaRPr lang="en-US" sz="2200" dirty="0"/>
          </a:p>
        </p:txBody>
      </p:sp>
      <p:sp>
        <p:nvSpPr>
          <p:cNvPr id="14" name="Shape 10"/>
          <p:cNvSpPr/>
          <p:nvPr/>
        </p:nvSpPr>
        <p:spPr>
          <a:xfrm>
            <a:off x="868680" y="3867912"/>
            <a:ext cx="6949440" cy="731520"/>
          </a:xfrm>
          <a:prstGeom prst="roundRect">
            <a:avLst>
              <a:gd name="adj" fmla="val 15000"/>
            </a:avLst>
          </a:prstGeom>
          <a:solidFill>
            <a:srgbClr val="FFFFFF"/>
          </a:solidFill>
          <a:ln w="12700">
            <a:solidFill>
              <a:srgbClr val="FFFFFF"/>
            </a:solidFill>
            <a:prstDash val="solid"/>
          </a:ln>
        </p:spPr>
      </p:sp>
      <p:sp>
        <p:nvSpPr>
          <p:cNvPr id="15" name="Text 11"/>
          <p:cNvSpPr/>
          <p:nvPr/>
        </p:nvSpPr>
        <p:spPr>
          <a:xfrm>
            <a:off x="1188720" y="3867912"/>
            <a:ext cx="6583680" cy="73152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int size = name.length();</a:t>
            </a:r>
            <a:endParaRPr lang="en-US" sz="2200" dirty="0"/>
          </a:p>
        </p:txBody>
      </p:sp>
      <p:sp>
        <p:nvSpPr>
          <p:cNvPr id="16" name="Shape 12"/>
          <p:cNvSpPr/>
          <p:nvPr/>
        </p:nvSpPr>
        <p:spPr>
          <a:xfrm>
            <a:off x="868680" y="4764024"/>
            <a:ext cx="6949440" cy="731520"/>
          </a:xfrm>
          <a:prstGeom prst="roundRect">
            <a:avLst>
              <a:gd name="adj" fmla="val 15000"/>
            </a:avLst>
          </a:prstGeom>
          <a:solidFill>
            <a:srgbClr val="FFFFFF"/>
          </a:solidFill>
          <a:ln w="12700">
            <a:solidFill>
              <a:srgbClr val="FFFFFF"/>
            </a:solidFill>
            <a:prstDash val="solid"/>
          </a:ln>
        </p:spPr>
      </p:sp>
      <p:sp>
        <p:nvSpPr>
          <p:cNvPr id="17" name="Text 13"/>
          <p:cNvSpPr/>
          <p:nvPr/>
        </p:nvSpPr>
        <p:spPr>
          <a:xfrm>
            <a:off x="1188720" y="4764024"/>
            <a:ext cx="6583680" cy="73152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System.out.println("hi");</a:t>
            </a:r>
            <a:endParaRPr lang="en-US" sz="2200" dirty="0"/>
          </a:p>
        </p:txBody>
      </p:sp>
      <p:sp>
        <p:nvSpPr>
          <p:cNvPr id="18" name="Text 14"/>
          <p:cNvSpPr/>
          <p:nvPr/>
        </p:nvSpPr>
        <p:spPr>
          <a:xfrm>
            <a:off x="8138160" y="2971800"/>
            <a:ext cx="3200400" cy="25146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Is it a class? A variable? An object? Something else?</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9164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916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916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Call an instance method on an object using the dot operator.</a:t>
            </a:r>
            <a:endParaRPr lang="en-US" sz="2000" dirty="0"/>
          </a:p>
        </p:txBody>
      </p:sp>
      <p:sp>
        <p:nvSpPr>
          <p:cNvPr id="11" name="Shape 7"/>
          <p:cNvSpPr/>
          <p:nvPr/>
        </p:nvSpPr>
        <p:spPr>
          <a:xfrm>
            <a:off x="548640" y="26974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6974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6974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the value an instance method returns, and pass it the right arguments.</a:t>
            </a:r>
            <a:endParaRPr lang="en-US" sz="2000" dirty="0"/>
          </a:p>
        </p:txBody>
      </p:sp>
      <p:sp>
        <p:nvSpPr>
          <p:cNvPr id="14" name="Shape 10"/>
          <p:cNvSpPr/>
          <p:nvPr/>
        </p:nvSpPr>
        <p:spPr>
          <a:xfrm>
            <a:off x="548640" y="370332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7033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7033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the same call can give different results for different objects.</a:t>
            </a:r>
            <a:endParaRPr lang="en-US" sz="2000" dirty="0"/>
          </a:p>
        </p:txBody>
      </p:sp>
      <p:sp>
        <p:nvSpPr>
          <p:cNvPr id="17" name="Shape 13"/>
          <p:cNvSpPr/>
          <p:nvPr/>
        </p:nvSpPr>
        <p:spPr>
          <a:xfrm>
            <a:off x="548640" y="470916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7091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7091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Predict what happens when a method is called on null.</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dot operator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objectName.methodName(arguments)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05840"/>
          </a:xfrm>
          <a:prstGeom prst="roundRect">
            <a:avLst>
              <a:gd name="adj" fmla="val 13636"/>
            </a:avLst>
          </a:prstGeom>
          <a:solidFill>
            <a:srgbClr val="EEF3F1"/>
          </a:solidFill>
          <a:ln w="12700">
            <a:solidFill>
              <a:srgbClr val="E6E1D6"/>
            </a:solidFill>
            <a:prstDash val="solid"/>
          </a:ln>
        </p:spPr>
      </p:sp>
      <p:sp>
        <p:nvSpPr>
          <p:cNvPr id="9" name="Text 5"/>
          <p:cNvSpPr/>
          <p:nvPr/>
        </p:nvSpPr>
        <p:spPr>
          <a:xfrm>
            <a:off x="868680" y="1554480"/>
            <a:ext cx="10454335" cy="1005840"/>
          </a:xfrm>
          <a:prstGeom prst="rect">
            <a:avLst/>
          </a:prstGeom>
          <a:noFill/>
          <a:ln/>
        </p:spPr>
        <p:txBody>
          <a:bodyPr wrap="square" lIns="0" tIns="0" rIns="0" bIns="0" rtlCol="0" anchor="ctr"/>
          <a:lstStyle/>
          <a:p>
            <a:pPr indent="0" marL="0">
              <a:buNone/>
            </a:pPr>
            <a:r>
              <a:rPr lang="en-US" sz="3000" dirty="0">
                <a:solidFill>
                  <a:srgbClr val="4F5D58"/>
                </a:solidFill>
                <a:latin typeface="Atkinson Hyperlegible Mono" pitchFamily="34" charset="0"/>
                <a:ea typeface="Atkinson Hyperlegible Mono" pitchFamily="34" charset="-122"/>
                <a:cs typeface="Atkinson Hyperlegible Mono" pitchFamily="34" charset="-120"/>
              </a:rPr>
              <a:t>int size = </a:t>
            </a:r>
            <a:pPr indent="0" marL="0">
              <a:buNone/>
            </a:pPr>
            <a:r>
              <a:rPr lang="en-US" sz="3000" b="1" dirty="0">
                <a:solidFill>
                  <a:srgbClr val="0B5A4D"/>
                </a:solidFill>
                <a:latin typeface="Atkinson Hyperlegible Mono" pitchFamily="34" charset="0"/>
                <a:ea typeface="Atkinson Hyperlegible Mono" pitchFamily="34" charset="-122"/>
                <a:cs typeface="Atkinson Hyperlegible Mono" pitchFamily="34" charset="-120"/>
              </a:rPr>
              <a:t>word</a:t>
            </a:r>
            <a:pPr indent="0" marL="0">
              <a:buNone/>
            </a:pPr>
            <a:r>
              <a:rPr lang="en-US" sz="3000" b="1" dirty="0">
                <a:solidFill>
                  <a:srgbClr val="8A4B0F"/>
                </a:solidFill>
                <a:latin typeface="Atkinson Hyperlegible Mono" pitchFamily="34" charset="0"/>
                <a:ea typeface="Atkinson Hyperlegible Mono" pitchFamily="34" charset="-122"/>
                <a:cs typeface="Atkinson Hyperlegible Mono" pitchFamily="34" charset="-120"/>
              </a:rPr>
              <a:t>.</a:t>
            </a:r>
            <a:pPr indent="0" marL="0">
              <a:buNone/>
            </a:pPr>
            <a:r>
              <a:rPr lang="en-US" sz="3000" b="1" dirty="0">
                <a:solidFill>
                  <a:srgbClr val="1D4F9E"/>
                </a:solidFill>
                <a:latin typeface="Atkinson Hyperlegible Mono" pitchFamily="34" charset="0"/>
                <a:ea typeface="Atkinson Hyperlegible Mono" pitchFamily="34" charset="-122"/>
                <a:cs typeface="Atkinson Hyperlegible Mono" pitchFamily="34" charset="-120"/>
              </a:rPr>
              <a:t>length</a:t>
            </a:r>
            <a:pPr indent="0" marL="0">
              <a:buNone/>
            </a:pPr>
            <a:r>
              <a:rPr lang="en-US" sz="3000" b="1" dirty="0">
                <a:solidFill>
                  <a:srgbClr val="5A3CC9"/>
                </a:solidFill>
                <a:latin typeface="Atkinson Hyperlegible Mono" pitchFamily="34" charset="0"/>
                <a:ea typeface="Atkinson Hyperlegible Mono" pitchFamily="34" charset="-122"/>
                <a:cs typeface="Atkinson Hyperlegible Mono" pitchFamily="34" charset="-120"/>
              </a:rPr>
              <a:t>()</a:t>
            </a:r>
            <a:pPr indent="0" marL="0">
              <a:buNone/>
            </a:pPr>
            <a:r>
              <a:rPr lang="en-US" sz="3000" dirty="0">
                <a:solidFill>
                  <a:srgbClr val="4F5D58"/>
                </a:solidFill>
                <a:latin typeface="Atkinson Hyperlegible Mono" pitchFamily="34" charset="0"/>
                <a:ea typeface="Atkinson Hyperlegible Mono" pitchFamily="34" charset="-122"/>
                <a:cs typeface="Atkinson Hyperlegible Mono" pitchFamily="34" charset="-120"/>
              </a:rPr>
              <a:t>;</a:t>
            </a:r>
            <a:endParaRPr lang="en-US" sz="3000" dirty="0"/>
          </a:p>
        </p:txBody>
      </p:sp>
      <p:sp>
        <p:nvSpPr>
          <p:cNvPr id="10" name="Shape 6"/>
          <p:cNvSpPr/>
          <p:nvPr/>
        </p:nvSpPr>
        <p:spPr>
          <a:xfrm>
            <a:off x="548640" y="2834640"/>
            <a:ext cx="2606040" cy="2103120"/>
          </a:xfrm>
          <a:prstGeom prst="roundRect">
            <a:avLst>
              <a:gd name="adj" fmla="val 7826"/>
            </a:avLst>
          </a:prstGeom>
          <a:solidFill>
            <a:srgbClr val="DDF5EE"/>
          </a:solidFill>
          <a:ln w="12700">
            <a:solidFill>
              <a:srgbClr val="DDF5EE"/>
            </a:solidFill>
            <a:prstDash val="solid"/>
          </a:ln>
        </p:spPr>
      </p:sp>
      <p:sp>
        <p:nvSpPr>
          <p:cNvPr id="11" name="Text 7"/>
          <p:cNvSpPr/>
          <p:nvPr/>
        </p:nvSpPr>
        <p:spPr>
          <a:xfrm>
            <a:off x="822960" y="3017520"/>
            <a:ext cx="2103120" cy="548640"/>
          </a:xfrm>
          <a:prstGeom prst="rect">
            <a:avLst/>
          </a:prstGeom>
          <a:noFill/>
          <a:ln/>
        </p:spPr>
        <p:txBody>
          <a:bodyPr wrap="square" lIns="0" tIns="0" rIns="0" bIns="0" rtlCol="0" anchor="ctr"/>
          <a:lstStyle/>
          <a:p>
            <a:pPr indent="0" marL="0">
              <a:buNone/>
            </a:pPr>
            <a:r>
              <a:rPr lang="en-US" sz="2400" b="1" dirty="0">
                <a:solidFill>
                  <a:srgbClr val="0B5A4D"/>
                </a:solidFill>
                <a:latin typeface="Atkinson Hyperlegible Mono" pitchFamily="34" charset="0"/>
                <a:ea typeface="Atkinson Hyperlegible Mono" pitchFamily="34" charset="-122"/>
                <a:cs typeface="Atkinson Hyperlegible Mono" pitchFamily="34" charset="-120"/>
              </a:rPr>
              <a:t>word</a:t>
            </a:r>
            <a:endParaRPr lang="en-US" sz="2400" dirty="0"/>
          </a:p>
        </p:txBody>
      </p:sp>
      <p:sp>
        <p:nvSpPr>
          <p:cNvPr id="12" name="Text 8"/>
          <p:cNvSpPr/>
          <p:nvPr/>
        </p:nvSpPr>
        <p:spPr>
          <a:xfrm>
            <a:off x="822960" y="3611880"/>
            <a:ext cx="2103120" cy="11887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object you are asking. Here, a String.</a:t>
            </a:r>
            <a:endParaRPr lang="en-US" sz="1600" dirty="0"/>
          </a:p>
        </p:txBody>
      </p:sp>
      <p:sp>
        <p:nvSpPr>
          <p:cNvPr id="13" name="Shape 9"/>
          <p:cNvSpPr/>
          <p:nvPr/>
        </p:nvSpPr>
        <p:spPr>
          <a:xfrm>
            <a:off x="3364992" y="2834640"/>
            <a:ext cx="2606040" cy="2103120"/>
          </a:xfrm>
          <a:prstGeom prst="roundRect">
            <a:avLst>
              <a:gd name="adj" fmla="val 7826"/>
            </a:avLst>
          </a:prstGeom>
          <a:solidFill>
            <a:srgbClr val="FFF1DD"/>
          </a:solidFill>
          <a:ln w="12700">
            <a:solidFill>
              <a:srgbClr val="FFF1DD"/>
            </a:solidFill>
            <a:prstDash val="solid"/>
          </a:ln>
        </p:spPr>
      </p:sp>
      <p:sp>
        <p:nvSpPr>
          <p:cNvPr id="14" name="Text 10"/>
          <p:cNvSpPr/>
          <p:nvPr/>
        </p:nvSpPr>
        <p:spPr>
          <a:xfrm>
            <a:off x="3639312" y="3017520"/>
            <a:ext cx="2103120" cy="548640"/>
          </a:xfrm>
          <a:prstGeom prst="rect">
            <a:avLst/>
          </a:prstGeom>
          <a:noFill/>
          <a:ln/>
        </p:spPr>
        <p:txBody>
          <a:bodyPr wrap="square" lIns="0" tIns="0" rIns="0" bIns="0" rtlCol="0" anchor="ctr"/>
          <a:lstStyle/>
          <a:p>
            <a:pPr indent="0" marL="0">
              <a:buNone/>
            </a:pPr>
            <a:r>
              <a:rPr lang="en-US" sz="2400" b="1" dirty="0">
                <a:solidFill>
                  <a:srgbClr val="8A4B0F"/>
                </a:solidFill>
                <a:latin typeface="Atkinson Hyperlegible Mono" pitchFamily="34" charset="0"/>
                <a:ea typeface="Atkinson Hyperlegible Mono" pitchFamily="34" charset="-122"/>
                <a:cs typeface="Atkinson Hyperlegible Mono" pitchFamily="34" charset="-120"/>
              </a:rPr>
              <a:t>.</a:t>
            </a:r>
            <a:endParaRPr lang="en-US" sz="2400" dirty="0"/>
          </a:p>
        </p:txBody>
      </p:sp>
      <p:sp>
        <p:nvSpPr>
          <p:cNvPr id="15" name="Text 11"/>
          <p:cNvSpPr/>
          <p:nvPr/>
        </p:nvSpPr>
        <p:spPr>
          <a:xfrm>
            <a:off x="3639312" y="3611880"/>
            <a:ext cx="2103120" cy="11887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dot operator joins the object to its method.</a:t>
            </a:r>
            <a:endParaRPr lang="en-US" sz="1600" dirty="0"/>
          </a:p>
        </p:txBody>
      </p:sp>
      <p:sp>
        <p:nvSpPr>
          <p:cNvPr id="16" name="Shape 12"/>
          <p:cNvSpPr/>
          <p:nvPr/>
        </p:nvSpPr>
        <p:spPr>
          <a:xfrm>
            <a:off x="6181344" y="2834640"/>
            <a:ext cx="2606040" cy="2103120"/>
          </a:xfrm>
          <a:prstGeom prst="roundRect">
            <a:avLst>
              <a:gd name="adj" fmla="val 7826"/>
            </a:avLst>
          </a:prstGeom>
          <a:solidFill>
            <a:srgbClr val="E3F0FF"/>
          </a:solidFill>
          <a:ln w="12700">
            <a:solidFill>
              <a:srgbClr val="E3F0FF"/>
            </a:solidFill>
            <a:prstDash val="solid"/>
          </a:ln>
        </p:spPr>
      </p:sp>
      <p:sp>
        <p:nvSpPr>
          <p:cNvPr id="17" name="Text 13"/>
          <p:cNvSpPr/>
          <p:nvPr/>
        </p:nvSpPr>
        <p:spPr>
          <a:xfrm>
            <a:off x="6455664" y="3017520"/>
            <a:ext cx="2103120" cy="548640"/>
          </a:xfrm>
          <a:prstGeom prst="rect">
            <a:avLst/>
          </a:prstGeom>
          <a:noFill/>
          <a:ln/>
        </p:spPr>
        <p:txBody>
          <a:bodyPr wrap="square" lIns="0" tIns="0" rIns="0" bIns="0" rtlCol="0" anchor="ctr"/>
          <a:lstStyle/>
          <a:p>
            <a:pPr indent="0" marL="0">
              <a:buNone/>
            </a:pPr>
            <a:r>
              <a:rPr lang="en-US" sz="2400" b="1" dirty="0">
                <a:solidFill>
                  <a:srgbClr val="1D4F9E"/>
                </a:solidFill>
                <a:latin typeface="Atkinson Hyperlegible Mono" pitchFamily="34" charset="0"/>
                <a:ea typeface="Atkinson Hyperlegible Mono" pitchFamily="34" charset="-122"/>
                <a:cs typeface="Atkinson Hyperlegible Mono" pitchFamily="34" charset="-120"/>
              </a:rPr>
              <a:t>length</a:t>
            </a:r>
            <a:endParaRPr lang="en-US" sz="2400" dirty="0"/>
          </a:p>
        </p:txBody>
      </p:sp>
      <p:sp>
        <p:nvSpPr>
          <p:cNvPr id="18" name="Text 14"/>
          <p:cNvSpPr/>
          <p:nvPr/>
        </p:nvSpPr>
        <p:spPr>
          <a:xfrm>
            <a:off x="6455664" y="3611880"/>
            <a:ext cx="2103120" cy="11887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instance method to run on that object.</a:t>
            </a:r>
            <a:endParaRPr lang="en-US" sz="1600" dirty="0"/>
          </a:p>
        </p:txBody>
      </p:sp>
      <p:sp>
        <p:nvSpPr>
          <p:cNvPr id="19" name="Shape 15"/>
          <p:cNvSpPr/>
          <p:nvPr/>
        </p:nvSpPr>
        <p:spPr>
          <a:xfrm>
            <a:off x="8997696" y="2834640"/>
            <a:ext cx="2606040" cy="2103120"/>
          </a:xfrm>
          <a:prstGeom prst="roundRect">
            <a:avLst>
              <a:gd name="adj" fmla="val 7826"/>
            </a:avLst>
          </a:prstGeom>
          <a:solidFill>
            <a:srgbClr val="F0E9FF"/>
          </a:solidFill>
          <a:ln w="12700">
            <a:solidFill>
              <a:srgbClr val="F0E9FF"/>
            </a:solidFill>
            <a:prstDash val="solid"/>
          </a:ln>
        </p:spPr>
      </p:sp>
      <p:sp>
        <p:nvSpPr>
          <p:cNvPr id="20" name="Text 16"/>
          <p:cNvSpPr/>
          <p:nvPr/>
        </p:nvSpPr>
        <p:spPr>
          <a:xfrm>
            <a:off x="9272016" y="3017520"/>
            <a:ext cx="2103120" cy="548640"/>
          </a:xfrm>
          <a:prstGeom prst="rect">
            <a:avLst/>
          </a:prstGeom>
          <a:noFill/>
          <a:ln/>
        </p:spPr>
        <p:txBody>
          <a:bodyPr wrap="square" lIns="0" tIns="0" rIns="0" bIns="0" rtlCol="0" anchor="ctr"/>
          <a:lstStyle/>
          <a:p>
            <a:pPr indent="0" marL="0">
              <a:buNone/>
            </a:pPr>
            <a:r>
              <a:rPr lang="en-US" sz="2400" b="1" dirty="0">
                <a:solidFill>
                  <a:srgbClr val="5A3CC9"/>
                </a:solidFill>
                <a:latin typeface="Atkinson Hyperlegible Mono" pitchFamily="34" charset="0"/>
                <a:ea typeface="Atkinson Hyperlegible Mono" pitchFamily="34" charset="-122"/>
                <a:cs typeface="Atkinson Hyperlegible Mono" pitchFamily="34" charset="-120"/>
              </a:rPr>
              <a:t>()</a:t>
            </a:r>
            <a:endParaRPr lang="en-US" sz="2400" dirty="0"/>
          </a:p>
        </p:txBody>
      </p:sp>
      <p:sp>
        <p:nvSpPr>
          <p:cNvPr id="21" name="Text 17"/>
          <p:cNvSpPr/>
          <p:nvPr/>
        </p:nvSpPr>
        <p:spPr>
          <a:xfrm>
            <a:off x="9272016" y="3611880"/>
            <a:ext cx="2103120" cy="11887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arguments. length needs none.</a:t>
            </a:r>
            <a:endParaRPr lang="en-US" sz="1600" dirty="0"/>
          </a:p>
        </p:txBody>
      </p:sp>
      <p:sp>
        <p:nvSpPr>
          <p:cNvPr id="22" name="Text 18"/>
          <p:cNvSpPr/>
          <p:nvPr/>
        </p:nvSpPr>
        <p:spPr>
          <a:xfrm>
            <a:off x="548640" y="5212080"/>
            <a:ext cx="11094415"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instance method is called on an object, with the object's name, a dot, and the method.</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method, different objects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76656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217920" cy="21488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a = new String("frog");</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b = new String("hopper");</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System.out.println(a.length());</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System.out.println(b.length());</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System.out.println(b.indexOf("p"));</a:t>
            </a:r>
            <a:endParaRPr lang="en-US" sz="1700" dirty="0"/>
          </a:p>
        </p:txBody>
      </p:sp>
      <p:sp>
        <p:nvSpPr>
          <p:cNvPr id="10" name="Shape 6"/>
          <p:cNvSpPr/>
          <p:nvPr/>
        </p:nvSpPr>
        <p:spPr>
          <a:xfrm>
            <a:off x="548640" y="4251960"/>
            <a:ext cx="6766560" cy="1783080"/>
          </a:xfrm>
          <a:prstGeom prst="roundRect">
            <a:avLst>
              <a:gd name="adj" fmla="val 6154"/>
            </a:avLst>
          </a:prstGeom>
          <a:solidFill>
            <a:srgbClr val="1F2B28"/>
          </a:solidFill>
          <a:ln w="12700">
            <a:solidFill>
              <a:srgbClr val="1F2B28"/>
            </a:solidFill>
            <a:prstDash val="solid"/>
          </a:ln>
        </p:spPr>
      </p:sp>
      <p:sp>
        <p:nvSpPr>
          <p:cNvPr id="11" name="Text 7"/>
          <p:cNvSpPr/>
          <p:nvPr/>
        </p:nvSpPr>
        <p:spPr>
          <a:xfrm>
            <a:off x="822960" y="4389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663440"/>
            <a:ext cx="6217920" cy="12801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589520" y="1554480"/>
          <a:ext cx="4050792" cy="914400"/>
        </p:xfrm>
        <a:graphic>
          <a:graphicData uri="http://schemas.openxmlformats.org/drawingml/2006/table">
            <a:tbl>
              <a:tblPr/>
              <a:tblGrid>
                <a:gridCol w="2103120"/>
                <a:gridCol w="1078992"/>
                <a:gridCol w="86868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Asks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Value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a.length()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frog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b.length()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hopper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6</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b.indexOf("p")</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hopper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Shape 9"/>
          <p:cNvSpPr/>
          <p:nvPr/>
        </p:nvSpPr>
        <p:spPr>
          <a:xfrm>
            <a:off x="7589520" y="3977640"/>
            <a:ext cx="4050792" cy="2057400"/>
          </a:xfrm>
          <a:prstGeom prst="roundRect">
            <a:avLst>
              <a:gd name="adj" fmla="val 8889"/>
            </a:avLst>
          </a:prstGeom>
          <a:solidFill>
            <a:srgbClr val="E3F0FF"/>
          </a:solidFill>
          <a:ln w="12700">
            <a:solidFill>
              <a:srgbClr val="E3F0FF"/>
            </a:solidFill>
            <a:prstDash val="solid"/>
          </a:ln>
        </p:spPr>
      </p:sp>
      <p:sp>
        <p:nvSpPr>
          <p:cNvPr id="15" name="Text 10"/>
          <p:cNvSpPr/>
          <p:nvPr/>
        </p:nvSpPr>
        <p:spPr>
          <a:xfrm>
            <a:off x="7909560" y="4114800"/>
            <a:ext cx="3456432" cy="17830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object before the dot decides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whose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data the method uses.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instance method needs an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Put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object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before the dot: </a:t>
            </a:r>
            <a:pPr indent="0" marL="0">
              <a:buNone/>
            </a:pPr>
            <a:r>
              <a:rPr lang="en-US" sz="1800" b="1" dirty="0">
                <a:solidFill>
                  <a:srgbClr val="1F2B28"/>
                </a:solidFill>
                <a:latin typeface="Atkinson Hyperlegible Mono" pitchFamily="34" charset="0"/>
                <a:ea typeface="Atkinson Hyperlegible Mono" pitchFamily="34" charset="-122"/>
                <a:cs typeface="Atkinson Hyperlegible Mono" pitchFamily="34" charset="-120"/>
              </a:rPr>
              <a:t>city.length()</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not the class name, and not nothing at all.</a:t>
            </a:r>
            <a:endParaRPr lang="en-US" sz="1800" dirty="0"/>
          </a:p>
        </p:txBody>
      </p:sp>
      <p:sp>
        <p:nvSpPr>
          <p:cNvPr id="11" name="Shape 6"/>
          <p:cNvSpPr/>
          <p:nvPr/>
        </p:nvSpPr>
        <p:spPr>
          <a:xfrm>
            <a:off x="548640" y="2788920"/>
            <a:ext cx="5394960" cy="1097280"/>
          </a:xfrm>
          <a:prstGeom prst="roundRect">
            <a:avLst>
              <a:gd name="adj" fmla="val 10000"/>
            </a:avLst>
          </a:prstGeom>
          <a:solidFill>
            <a:srgbClr val="EEF3F1"/>
          </a:solidFill>
          <a:ln w="12700">
            <a:solidFill>
              <a:srgbClr val="E6E1D6"/>
            </a:solidFill>
            <a:prstDash val="solid"/>
          </a:ln>
        </p:spPr>
      </p:sp>
      <p:sp>
        <p:nvSpPr>
          <p:cNvPr id="12" name="Text 7"/>
          <p:cNvSpPr/>
          <p:nvPr/>
        </p:nvSpPr>
        <p:spPr>
          <a:xfrm>
            <a:off x="822960" y="297180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 OBJECT</a:t>
            </a:r>
            <a:endParaRPr lang="en-US" sz="1050" dirty="0"/>
          </a:p>
        </p:txBody>
      </p:sp>
      <p:sp>
        <p:nvSpPr>
          <p:cNvPr id="13" name="Text 8"/>
          <p:cNvSpPr/>
          <p:nvPr/>
        </p:nvSpPr>
        <p:spPr>
          <a:xfrm>
            <a:off x="822960" y="3291840"/>
            <a:ext cx="4846320" cy="411480"/>
          </a:xfrm>
          <a:prstGeom prst="rect">
            <a:avLst/>
          </a:prstGeom>
          <a:noFill/>
          <a:ln/>
        </p:spPr>
        <p:txBody>
          <a:bodyPr wrap="square" lIns="0" tIns="0" rIns="0" bIns="0" rtlCol="0" anchor="t"/>
          <a:lstStyle/>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int n = length(city);</a:t>
            </a:r>
            <a:endParaRPr lang="en-US" sz="1900" dirty="0"/>
          </a:p>
        </p:txBody>
      </p:sp>
      <p:sp>
        <p:nvSpPr>
          <p:cNvPr id="14" name="Shape 9"/>
          <p:cNvSpPr/>
          <p:nvPr/>
        </p:nvSpPr>
        <p:spPr>
          <a:xfrm>
            <a:off x="548640" y="4023360"/>
            <a:ext cx="5394960" cy="1325880"/>
          </a:xfrm>
          <a:prstGeom prst="roundRect">
            <a:avLst>
              <a:gd name="adj" fmla="val 8276"/>
            </a:avLst>
          </a:prstGeom>
          <a:solidFill>
            <a:srgbClr val="1F2B28"/>
          </a:solidFill>
          <a:ln w="12700">
            <a:solidFill>
              <a:srgbClr val="1F2B28"/>
            </a:solidFill>
            <a:prstDash val="solid"/>
          </a:ln>
        </p:spPr>
      </p:sp>
      <p:sp>
        <p:nvSpPr>
          <p:cNvPr id="15" name="Text 10"/>
          <p:cNvSpPr/>
          <p:nvPr/>
        </p:nvSpPr>
        <p:spPr>
          <a:xfrm>
            <a:off x="822960" y="416052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JAVA SAYS</a:t>
            </a:r>
            <a:endParaRPr lang="en-US" sz="1050" dirty="0"/>
          </a:p>
        </p:txBody>
      </p:sp>
      <p:sp>
        <p:nvSpPr>
          <p:cNvPr id="16" name="Text 11"/>
          <p:cNvSpPr/>
          <p:nvPr/>
        </p:nvSpPr>
        <p:spPr>
          <a:xfrm>
            <a:off x="822960" y="4462272"/>
            <a:ext cx="4846320" cy="795528"/>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error: cannot find symbol</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  symbol: method length(String)</a:t>
            </a:r>
            <a:endParaRPr lang="en-US" sz="1500" dirty="0"/>
          </a:p>
        </p:txBody>
      </p:sp>
      <p:sp>
        <p:nvSpPr>
          <p:cNvPr id="17" name="Shape 12"/>
          <p:cNvSpPr/>
          <p:nvPr/>
        </p:nvSpPr>
        <p:spPr>
          <a:xfrm>
            <a:off x="6245352" y="2788920"/>
            <a:ext cx="5394960" cy="1097280"/>
          </a:xfrm>
          <a:prstGeom prst="roundRect">
            <a:avLst>
              <a:gd name="adj" fmla="val 10000"/>
            </a:avLst>
          </a:prstGeom>
          <a:solidFill>
            <a:srgbClr val="EEF3F1"/>
          </a:solidFill>
          <a:ln w="12700">
            <a:solidFill>
              <a:srgbClr val="E6E1D6"/>
            </a:solidFill>
            <a:prstDash val="solid"/>
          </a:ln>
        </p:spPr>
      </p:sp>
      <p:sp>
        <p:nvSpPr>
          <p:cNvPr id="18" name="Text 13"/>
          <p:cNvSpPr/>
          <p:nvPr/>
        </p:nvSpPr>
        <p:spPr>
          <a:xfrm>
            <a:off x="6519672" y="297180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CLASS, NOT AN OBJECT</a:t>
            </a:r>
            <a:endParaRPr lang="en-US" sz="1050" dirty="0"/>
          </a:p>
        </p:txBody>
      </p:sp>
      <p:sp>
        <p:nvSpPr>
          <p:cNvPr id="19" name="Text 14"/>
          <p:cNvSpPr/>
          <p:nvPr/>
        </p:nvSpPr>
        <p:spPr>
          <a:xfrm>
            <a:off x="6519672" y="3291840"/>
            <a:ext cx="4846320" cy="411480"/>
          </a:xfrm>
          <a:prstGeom prst="rect">
            <a:avLst/>
          </a:prstGeom>
          <a:noFill/>
          <a:ln/>
        </p:spPr>
        <p:txBody>
          <a:bodyPr wrap="square" lIns="0" tIns="0" rIns="0" bIns="0" rtlCol="0" anchor="t"/>
          <a:lstStyle/>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int n = String.length();</a:t>
            </a:r>
            <a:endParaRPr lang="en-US" sz="1900" dirty="0"/>
          </a:p>
        </p:txBody>
      </p:sp>
      <p:sp>
        <p:nvSpPr>
          <p:cNvPr id="20" name="Shape 15"/>
          <p:cNvSpPr/>
          <p:nvPr/>
        </p:nvSpPr>
        <p:spPr>
          <a:xfrm>
            <a:off x="6245352" y="4023360"/>
            <a:ext cx="5394960" cy="1508760"/>
          </a:xfrm>
          <a:prstGeom prst="roundRect">
            <a:avLst>
              <a:gd name="adj" fmla="val 7273"/>
            </a:avLst>
          </a:prstGeom>
          <a:solidFill>
            <a:srgbClr val="1F2B28"/>
          </a:solidFill>
          <a:ln w="12700">
            <a:solidFill>
              <a:srgbClr val="1F2B28"/>
            </a:solidFill>
            <a:prstDash val="solid"/>
          </a:ln>
        </p:spPr>
      </p:sp>
      <p:sp>
        <p:nvSpPr>
          <p:cNvPr id="21" name="Text 16"/>
          <p:cNvSpPr/>
          <p:nvPr/>
        </p:nvSpPr>
        <p:spPr>
          <a:xfrm>
            <a:off x="6519672" y="416052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JAVA SAYS</a:t>
            </a:r>
            <a:endParaRPr lang="en-US" sz="1050" dirty="0"/>
          </a:p>
        </p:txBody>
      </p:sp>
      <p:sp>
        <p:nvSpPr>
          <p:cNvPr id="22" name="Text 17"/>
          <p:cNvSpPr/>
          <p:nvPr/>
        </p:nvSpPr>
        <p:spPr>
          <a:xfrm>
            <a:off x="6519672" y="4462272"/>
            <a:ext cx="4846320" cy="978408"/>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error: non-static method length()</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cannot be referenced from a</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static context</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Arguments and return values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Topic 1.9 rules still apply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640080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5852160" cy="21488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Scanner console = new Scanner(System.in);</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age = console.nextInt();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city = console.next();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System.out.println(age + 1);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System.out.println(city.indexOf("ver"));</a:t>
            </a:r>
            <a:endParaRPr lang="en-US" sz="1700" dirty="0"/>
          </a:p>
        </p:txBody>
      </p:sp>
      <p:sp>
        <p:nvSpPr>
          <p:cNvPr id="10" name="Shape 6"/>
          <p:cNvSpPr/>
          <p:nvPr/>
        </p:nvSpPr>
        <p:spPr>
          <a:xfrm>
            <a:off x="548640" y="4251960"/>
            <a:ext cx="3017520" cy="1783080"/>
          </a:xfrm>
          <a:prstGeom prst="roundRect">
            <a:avLst>
              <a:gd name="adj" fmla="val 6154"/>
            </a:avLst>
          </a:prstGeom>
          <a:solidFill>
            <a:srgbClr val="F4F1EA"/>
          </a:solidFill>
          <a:ln w="12700">
            <a:solidFill>
              <a:srgbClr val="E6E1D6"/>
            </a:solidFill>
            <a:prstDash val="solid"/>
          </a:ln>
        </p:spPr>
      </p:sp>
      <p:sp>
        <p:nvSpPr>
          <p:cNvPr id="11" name="Text 7"/>
          <p:cNvSpPr/>
          <p:nvPr/>
        </p:nvSpPr>
        <p:spPr>
          <a:xfrm>
            <a:off x="822960" y="438912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USER TYPES</a:t>
            </a:r>
            <a:endParaRPr lang="en-US" sz="1050" dirty="0"/>
          </a:p>
        </p:txBody>
      </p:sp>
      <p:sp>
        <p:nvSpPr>
          <p:cNvPr id="12" name="Text 8"/>
          <p:cNvSpPr/>
          <p:nvPr/>
        </p:nvSpPr>
        <p:spPr>
          <a:xfrm>
            <a:off x="822960" y="4709160"/>
            <a:ext cx="25603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 Denver</a:t>
            </a:r>
            <a:endParaRPr lang="en-US" sz="2000" dirty="0"/>
          </a:p>
        </p:txBody>
      </p:sp>
      <p:sp>
        <p:nvSpPr>
          <p:cNvPr id="13" name="Shape 9"/>
          <p:cNvSpPr/>
          <p:nvPr/>
        </p:nvSpPr>
        <p:spPr>
          <a:xfrm>
            <a:off x="3749040" y="4251960"/>
            <a:ext cx="3200400" cy="1783080"/>
          </a:xfrm>
          <a:prstGeom prst="roundRect">
            <a:avLst>
              <a:gd name="adj" fmla="val 6154"/>
            </a:avLst>
          </a:prstGeom>
          <a:solidFill>
            <a:srgbClr val="1F2B28"/>
          </a:solidFill>
          <a:ln w="12700">
            <a:solidFill>
              <a:srgbClr val="1F2B28"/>
            </a:solidFill>
            <a:prstDash val="solid"/>
          </a:ln>
        </p:spPr>
      </p:sp>
      <p:sp>
        <p:nvSpPr>
          <p:cNvPr id="14" name="Text 10"/>
          <p:cNvSpPr/>
          <p:nvPr/>
        </p:nvSpPr>
        <p:spPr>
          <a:xfrm>
            <a:off x="4023360" y="4389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1"/>
          <p:cNvSpPr/>
          <p:nvPr/>
        </p:nvSpPr>
        <p:spPr>
          <a:xfrm>
            <a:off x="4023360" y="4663440"/>
            <a:ext cx="2651760" cy="12801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178040" y="1554480"/>
          <a:ext cx="4462272" cy="914400"/>
        </p:xfrm>
        <a:graphic>
          <a:graphicData uri="http://schemas.openxmlformats.org/drawingml/2006/table">
            <a:tbl>
              <a:tblPr/>
              <a:tblGrid>
                <a:gridCol w="2971800"/>
                <a:gridCol w="1490472"/>
              </a:tblGrid>
              <a:tr h="64008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Header</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So the call</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int nextInt()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returns an int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String next()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returns a String</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int indexOf(String str)</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needs one String</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7" name="Shape 12"/>
          <p:cNvSpPr/>
          <p:nvPr/>
        </p:nvSpPr>
        <p:spPr>
          <a:xfrm>
            <a:off x="7178040" y="4251960"/>
            <a:ext cx="4462272" cy="1783080"/>
          </a:xfrm>
          <a:prstGeom prst="roundRect">
            <a:avLst>
              <a:gd name="adj" fmla="val 10256"/>
            </a:avLst>
          </a:prstGeom>
          <a:solidFill>
            <a:srgbClr val="E3F0FF"/>
          </a:solidFill>
          <a:ln w="12700">
            <a:solidFill>
              <a:srgbClr val="E3F0FF"/>
            </a:solidFill>
            <a:prstDash val="solid"/>
          </a:ln>
        </p:spPr>
      </p:sp>
      <p:sp>
        <p:nvSpPr>
          <p:cNvPr id="18" name="Text 13"/>
          <p:cNvSpPr/>
          <p:nvPr/>
        </p:nvSpPr>
        <p:spPr>
          <a:xfrm>
            <a:off x="7498080" y="4389120"/>
            <a:ext cx="3867912" cy="15087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Match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signature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store or use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return value.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object keeps its own data</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08760"/>
            <a:ext cx="11094415" cy="1508760"/>
          </a:xfrm>
          <a:prstGeom prst="roundRect">
            <a:avLst>
              <a:gd name="adj" fmla="val 7273"/>
            </a:avLst>
          </a:prstGeom>
          <a:solidFill>
            <a:srgbClr val="EEF3F1"/>
          </a:solidFill>
          <a:ln w="12700">
            <a:solidFill>
              <a:srgbClr val="E6E1D6"/>
            </a:solidFill>
            <a:prstDash val="solid"/>
          </a:ln>
        </p:spPr>
      </p:sp>
      <p:sp>
        <p:nvSpPr>
          <p:cNvPr id="9" name="Text 5"/>
          <p:cNvSpPr/>
          <p:nvPr/>
        </p:nvSpPr>
        <p:spPr>
          <a:xfrm>
            <a:off x="822960" y="1691640"/>
            <a:ext cx="10545775"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SCOREBOARD, A MADE-UP CLASS</a:t>
            </a:r>
            <a:endParaRPr lang="en-US" sz="1050" dirty="0"/>
          </a:p>
        </p:txBody>
      </p:sp>
      <p:sp>
        <p:nvSpPr>
          <p:cNvPr id="10" name="Text 6"/>
          <p:cNvSpPr/>
          <p:nvPr/>
        </p:nvSpPr>
        <p:spPr>
          <a:xfrm>
            <a:off x="822960" y="2011680"/>
            <a:ext cx="10545775" cy="822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Scoreboard()               // a new score starts at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void addPoints(int points) // adds points to the score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getScore()             // returns the score</a:t>
            </a:r>
            <a:endParaRPr lang="en-US" sz="1500" dirty="0"/>
          </a:p>
        </p:txBody>
      </p:sp>
      <p:sp>
        <p:nvSpPr>
          <p:cNvPr id="11" name="Shape 7"/>
          <p:cNvSpPr/>
          <p:nvPr/>
        </p:nvSpPr>
        <p:spPr>
          <a:xfrm>
            <a:off x="548640" y="3154680"/>
            <a:ext cx="6766560" cy="2880360"/>
          </a:xfrm>
          <a:prstGeom prst="roundRect">
            <a:avLst>
              <a:gd name="adj" fmla="val 3810"/>
            </a:avLst>
          </a:prstGeom>
          <a:solidFill>
            <a:srgbClr val="EEF3F1"/>
          </a:solidFill>
          <a:ln w="12700">
            <a:solidFill>
              <a:srgbClr val="E6E1D6"/>
            </a:solidFill>
            <a:prstDash val="solid"/>
          </a:ln>
        </p:spPr>
      </p:sp>
      <p:sp>
        <p:nvSpPr>
          <p:cNvPr id="12" name="Text 8"/>
          <p:cNvSpPr/>
          <p:nvPr/>
        </p:nvSpPr>
        <p:spPr>
          <a:xfrm>
            <a:off x="822960" y="3337560"/>
            <a:ext cx="6217920" cy="25146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Scoreboard home = new Scoreboard();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Scoreboard away = new Scoreboard();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home.addPoints(3);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away.addPoints(7);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System.out.println(home.getScore());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System.out.println(away.getScore());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home.addPoints(2);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System.out.println(home.getScore());</a:t>
            </a:r>
            <a:endParaRPr lang="en-US" sz="1500" dirty="0"/>
          </a:p>
        </p:txBody>
      </p:sp>
      <p:sp>
        <p:nvSpPr>
          <p:cNvPr id="13" name="Shape 9"/>
          <p:cNvSpPr/>
          <p:nvPr/>
        </p:nvSpPr>
        <p:spPr>
          <a:xfrm>
            <a:off x="7589520" y="3154680"/>
            <a:ext cx="4050792" cy="1417320"/>
          </a:xfrm>
          <a:prstGeom prst="roundRect">
            <a:avLst>
              <a:gd name="adj" fmla="val 7742"/>
            </a:avLst>
          </a:prstGeom>
          <a:solidFill>
            <a:srgbClr val="1F2B28"/>
          </a:solidFill>
          <a:ln w="12700">
            <a:solidFill>
              <a:srgbClr val="1F2B28"/>
            </a:solidFill>
            <a:prstDash val="solid"/>
          </a:ln>
        </p:spPr>
      </p:sp>
      <p:sp>
        <p:nvSpPr>
          <p:cNvPr id="14" name="Text 10"/>
          <p:cNvSpPr/>
          <p:nvPr/>
        </p:nvSpPr>
        <p:spPr>
          <a:xfrm>
            <a:off x="7863840" y="32918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1"/>
          <p:cNvSpPr/>
          <p:nvPr/>
        </p:nvSpPr>
        <p:spPr>
          <a:xfrm>
            <a:off x="7863840" y="3566160"/>
            <a:ext cx="3502152"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p:txBody>
      </p:sp>
      <p:sp>
        <p:nvSpPr>
          <p:cNvPr id="16" name="Shape 12"/>
          <p:cNvSpPr/>
          <p:nvPr/>
        </p:nvSpPr>
        <p:spPr>
          <a:xfrm>
            <a:off x="7589520" y="4617720"/>
            <a:ext cx="4050792" cy="1417320"/>
          </a:xfrm>
          <a:prstGeom prst="roundRect">
            <a:avLst>
              <a:gd name="adj" fmla="val 12903"/>
            </a:avLst>
          </a:prstGeom>
          <a:solidFill>
            <a:srgbClr val="E3F0FF"/>
          </a:solidFill>
          <a:ln w="12700">
            <a:solidFill>
              <a:srgbClr val="E3F0FF"/>
            </a:solidFill>
            <a:prstDash val="solid"/>
          </a:ln>
        </p:spPr>
      </p:sp>
      <p:sp>
        <p:nvSpPr>
          <p:cNvPr id="17" name="Text 13"/>
          <p:cNvSpPr/>
          <p:nvPr/>
        </p:nvSpPr>
        <p:spPr>
          <a:xfrm>
            <a:off x="7909560" y="4754880"/>
            <a:ext cx="3456432" cy="114300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void</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call: stands alone.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Non-void</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call: store it or use it.</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names, one scoreboard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 How many Scoreboard objects are there?</a:t>
            </a:r>
            <a:endParaRPr lang="en-US" sz="2200" dirty="0"/>
          </a:p>
        </p:txBody>
      </p:sp>
      <p:sp>
        <p:nvSpPr>
          <p:cNvPr id="12" name="Shape 8"/>
          <p:cNvSpPr/>
          <p:nvPr/>
        </p:nvSpPr>
        <p:spPr>
          <a:xfrm>
            <a:off x="868680" y="2971800"/>
            <a:ext cx="6400800" cy="2377440"/>
          </a:xfrm>
          <a:prstGeom prst="roundRect">
            <a:avLst>
              <a:gd name="adj" fmla="val 4615"/>
            </a:avLst>
          </a:prstGeom>
          <a:solidFill>
            <a:srgbClr val="EEF3F1"/>
          </a:solidFill>
          <a:ln w="12700">
            <a:solidFill>
              <a:srgbClr val="E6E1D6"/>
            </a:solidFill>
            <a:prstDash val="solid"/>
          </a:ln>
        </p:spPr>
      </p:sp>
      <p:sp>
        <p:nvSpPr>
          <p:cNvPr id="13" name="Text 9"/>
          <p:cNvSpPr/>
          <p:nvPr/>
        </p:nvSpPr>
        <p:spPr>
          <a:xfrm>
            <a:off x="1143000" y="3154680"/>
            <a:ext cx="5852160" cy="201168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Scoreboard s1 = new Scoreboard();</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Scoreboard s2 = s1;</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s2.addPoints(4);</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System.out.println(s1.getScore());</a:t>
            </a:r>
            <a:endParaRPr lang="en-US" sz="1800" dirty="0"/>
          </a:p>
        </p:txBody>
      </p:sp>
      <p:sp>
        <p:nvSpPr>
          <p:cNvPr id="14" name="Shape 10"/>
          <p:cNvSpPr/>
          <p:nvPr/>
        </p:nvSpPr>
        <p:spPr>
          <a:xfrm>
            <a:off x="7543800" y="2971800"/>
            <a:ext cx="3776472" cy="2377440"/>
          </a:xfrm>
          <a:prstGeom prst="roundRect">
            <a:avLst>
              <a:gd name="adj" fmla="val 5769"/>
            </a:avLst>
          </a:prstGeom>
          <a:solidFill>
            <a:srgbClr val="FFFFFF"/>
          </a:solidFill>
          <a:ln w="12700">
            <a:solidFill>
              <a:srgbClr val="FFFFFF"/>
            </a:solidFill>
            <a:prstDash val="solid"/>
          </a:ln>
        </p:spPr>
      </p:sp>
      <p:sp>
        <p:nvSpPr>
          <p:cNvPr id="15" name="Text 11"/>
          <p:cNvSpPr/>
          <p:nvPr/>
        </p:nvSpPr>
        <p:spPr>
          <a:xfrm>
            <a:off x="7818120" y="3154680"/>
            <a:ext cx="3291840" cy="20116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Hint: draw a box for each object and an arrow from each variable.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When there is no object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call on null crashes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6400800" cy="1828800"/>
          </a:xfrm>
          <a:prstGeom prst="roundRect">
            <a:avLst>
              <a:gd name="adj" fmla="val 6000"/>
            </a:avLst>
          </a:prstGeom>
          <a:solidFill>
            <a:srgbClr val="EEF3F1"/>
          </a:solidFill>
          <a:ln w="12700">
            <a:solidFill>
              <a:srgbClr val="E6E1D6"/>
            </a:solidFill>
            <a:prstDash val="solid"/>
          </a:ln>
        </p:spPr>
      </p:sp>
      <p:sp>
        <p:nvSpPr>
          <p:cNvPr id="9" name="Text 5"/>
          <p:cNvSpPr/>
          <p:nvPr/>
        </p:nvSpPr>
        <p:spPr>
          <a:xfrm>
            <a:off x="822960" y="1737360"/>
            <a:ext cx="5852160" cy="14630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 city = null;</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System.out.println("before");</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System.out.println(city.length());</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System.out.println("after");</a:t>
            </a:r>
            <a:endParaRPr lang="en-US" sz="1800" dirty="0"/>
          </a:p>
        </p:txBody>
      </p:sp>
      <p:sp>
        <p:nvSpPr>
          <p:cNvPr id="10" name="Shape 6"/>
          <p:cNvSpPr/>
          <p:nvPr/>
        </p:nvSpPr>
        <p:spPr>
          <a:xfrm>
            <a:off x="548640" y="3520440"/>
            <a:ext cx="6400800" cy="868680"/>
          </a:xfrm>
          <a:prstGeom prst="roundRect">
            <a:avLst>
              <a:gd name="adj" fmla="val 12632"/>
            </a:avLst>
          </a:prstGeom>
          <a:solidFill>
            <a:srgbClr val="1F2B28"/>
          </a:solidFill>
          <a:ln w="12700">
            <a:solidFill>
              <a:srgbClr val="1F2B28"/>
            </a:solidFill>
            <a:prstDash val="solid"/>
          </a:ln>
        </p:spPr>
      </p:sp>
      <p:sp>
        <p:nvSpPr>
          <p:cNvPr id="11" name="Text 7"/>
          <p:cNvSpPr/>
          <p:nvPr/>
        </p:nvSpPr>
        <p:spPr>
          <a:xfrm>
            <a:off x="822960" y="3657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3931920"/>
            <a:ext cx="585216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before</a:t>
            </a:r>
            <a:endParaRPr lang="en-US" sz="2000" dirty="0"/>
          </a:p>
        </p:txBody>
      </p:sp>
      <p:sp>
        <p:nvSpPr>
          <p:cNvPr id="13" name="Shape 9"/>
          <p:cNvSpPr/>
          <p:nvPr/>
        </p:nvSpPr>
        <p:spPr>
          <a:xfrm>
            <a:off x="548640" y="4526280"/>
            <a:ext cx="6400800" cy="1508760"/>
          </a:xfrm>
          <a:prstGeom prst="roundRect">
            <a:avLst>
              <a:gd name="adj" fmla="val 7273"/>
            </a:avLst>
          </a:prstGeom>
          <a:solidFill>
            <a:srgbClr val="1F2B28"/>
          </a:solidFill>
          <a:ln w="12700">
            <a:solidFill>
              <a:srgbClr val="1F2B28"/>
            </a:solidFill>
            <a:prstDash val="solid"/>
          </a:ln>
        </p:spPr>
      </p:sp>
      <p:sp>
        <p:nvSpPr>
          <p:cNvPr id="14" name="Text 10"/>
          <p:cNvSpPr/>
          <p:nvPr/>
        </p:nvSpPr>
        <p:spPr>
          <a:xfrm>
            <a:off x="822960" y="466344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JAVA SAYS</a:t>
            </a:r>
            <a:endParaRPr lang="en-US" sz="1050" dirty="0"/>
          </a:p>
        </p:txBody>
      </p:sp>
      <p:sp>
        <p:nvSpPr>
          <p:cNvPr id="15" name="Text 11"/>
          <p:cNvSpPr/>
          <p:nvPr/>
        </p:nvSpPr>
        <p:spPr>
          <a:xfrm>
            <a:off x="822960" y="4965192"/>
            <a:ext cx="5852160" cy="978408"/>
          </a:xfrm>
          <a:prstGeom prst="rect">
            <a:avLst/>
          </a:prstGeom>
          <a:noFill/>
          <a:ln/>
        </p:spPr>
        <p:txBody>
          <a:bodyPr wrap="square" lIns="0" tIns="0" rIns="0" bIns="0" rtlCol="0" anchor="t"/>
          <a:lstStyle/>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400" dirty="0"/>
          </a:p>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java.lang.NullPointerException: Cannot invoke</a:t>
            </a:r>
            <a:endParaRPr lang="en-US" sz="1400" dirty="0"/>
          </a:p>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"String.length()" because "&lt;local1&gt;" is null</a:t>
            </a:r>
            <a:endParaRPr lang="en-US" sz="1400" dirty="0"/>
          </a:p>
        </p:txBody>
      </p:sp>
      <p:sp>
        <p:nvSpPr>
          <p:cNvPr id="16" name="Shape 12"/>
          <p:cNvSpPr/>
          <p:nvPr/>
        </p:nvSpPr>
        <p:spPr>
          <a:xfrm>
            <a:off x="7223760" y="1554480"/>
            <a:ext cx="4416552" cy="4480560"/>
          </a:xfrm>
          <a:prstGeom prst="roundRect">
            <a:avLst>
              <a:gd name="adj" fmla="val 4141"/>
            </a:avLst>
          </a:prstGeom>
          <a:solidFill>
            <a:srgbClr val="FFF1DD"/>
          </a:solidFill>
          <a:ln w="12700">
            <a:solidFill>
              <a:srgbClr val="FFF1DD"/>
            </a:solidFill>
            <a:prstDash val="solid"/>
          </a:ln>
        </p:spPr>
      </p:sp>
      <p:pic>
        <p:nvPicPr>
          <p:cNvPr id="17"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7498080" y="1810512"/>
            <a:ext cx="566928" cy="566928"/>
          </a:xfrm>
          <a:prstGeom prst="rect">
            <a:avLst/>
          </a:prstGeom>
        </p:spPr>
      </p:pic>
      <p:sp>
        <p:nvSpPr>
          <p:cNvPr id="18" name="Text 13"/>
          <p:cNvSpPr/>
          <p:nvPr/>
        </p:nvSpPr>
        <p:spPr>
          <a:xfrm>
            <a:off x="8275320" y="1691640"/>
            <a:ext cx="3090672" cy="4206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method call on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null</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reference results in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NullPointerException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It compiles, then crashes while running.</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Compile error or crash?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3291840"/>
                <a:gridCol w="3291840"/>
                <a:gridCol w="4510735"/>
              </a:tblGrid>
              <a:tr h="65836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Code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When it fails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5836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city.length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D4F9E"/>
                          </a:solidFill>
                          <a:latin typeface="Atkinson Hyperlegible Next" pitchFamily="34" charset="0"/>
                          <a:ea typeface="Atkinson Hyperlegible Next" pitchFamily="34" charset="-122"/>
                          <a:cs typeface="Atkinson Hyperlegible Next" pitchFamily="34" charset="-120"/>
                        </a:rPr>
                        <a:t>compile time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missing (): length is a method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String.length()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D4F9E"/>
                          </a:solidFill>
                          <a:latin typeface="Atkinson Hyperlegible Next" pitchFamily="34" charset="0"/>
                          <a:ea typeface="Atkinson Hyperlegible Next" pitchFamily="34" charset="-122"/>
                          <a:cs typeface="Atkinson Hyperlegible Next" pitchFamily="34" charset="-120"/>
                        </a:rPr>
                        <a:t>compile time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 object before the dot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city.indexOf(4.5)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D4F9E"/>
                          </a:solidFill>
                          <a:latin typeface="Atkinson Hyperlegible Next" pitchFamily="34" charset="0"/>
                          <a:ea typeface="Atkinson Hyperlegible Next" pitchFamily="34" charset="-122"/>
                          <a:cs typeface="Atkinson Hyperlegible Next" pitchFamily="34" charset="-120"/>
                        </a:rPr>
                        <a:t>compile time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indexOf has no double version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5836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city.length()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run time, if city is null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 object to ask</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5120640"/>
            <a:ext cx="11094415" cy="914400"/>
          </a:xfrm>
          <a:prstGeom prst="roundRect">
            <a:avLst>
              <a:gd name="adj" fmla="val 20000"/>
            </a:avLst>
          </a:prstGeom>
          <a:solidFill>
            <a:srgbClr val="E3F0FF"/>
          </a:solidFill>
          <a:ln w="12700">
            <a:solidFill>
              <a:srgbClr val="E3F0FF"/>
            </a:solidFill>
            <a:prstDash val="solid"/>
          </a:ln>
        </p:spPr>
      </p:sp>
      <p:sp>
        <p:nvSpPr>
          <p:cNvPr id="10" name="Text 5"/>
          <p:cNvSpPr/>
          <p:nvPr/>
        </p:nvSpPr>
        <p:spPr>
          <a:xfrm>
            <a:off x="868680" y="5257800"/>
            <a:ext cx="1050005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Compiles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does not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mean it works. The compiler checks types; only running shows what a variable holds.</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Print it, or crash?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one: what prints, or does it crash?</a:t>
            </a:r>
            <a:endParaRPr lang="en-US" sz="2200" dirty="0"/>
          </a:p>
        </p:txBody>
      </p:sp>
      <p:sp>
        <p:nvSpPr>
          <p:cNvPr id="12" name="Shape 8"/>
          <p:cNvSpPr/>
          <p:nvPr/>
        </p:nvSpPr>
        <p:spPr>
          <a:xfrm>
            <a:off x="868680" y="2971800"/>
            <a:ext cx="548640" cy="548640"/>
          </a:xfrm>
          <a:prstGeom prst="roundRect">
            <a:avLst>
              <a:gd name="adj" fmla="val 16667"/>
            </a:avLst>
          </a:prstGeom>
          <a:solidFill>
            <a:srgbClr val="F2B705"/>
          </a:solidFill>
          <a:ln w="12700">
            <a:solidFill>
              <a:srgbClr val="F2B705"/>
            </a:solidFill>
            <a:prstDash val="solid"/>
          </a:ln>
        </p:spPr>
      </p:sp>
      <p:sp>
        <p:nvSpPr>
          <p:cNvPr id="13" name="Text 9"/>
          <p:cNvSpPr/>
          <p:nvPr/>
        </p:nvSpPr>
        <p:spPr>
          <a:xfrm>
            <a:off x="868680" y="29718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4" name="Shape 10"/>
          <p:cNvSpPr/>
          <p:nvPr/>
        </p:nvSpPr>
        <p:spPr>
          <a:xfrm>
            <a:off x="1600200" y="2971800"/>
            <a:ext cx="4343400" cy="1234440"/>
          </a:xfrm>
          <a:prstGeom prst="roundRect">
            <a:avLst>
              <a:gd name="adj" fmla="val 8889"/>
            </a:avLst>
          </a:prstGeom>
          <a:solidFill>
            <a:srgbClr val="FFFFFF"/>
          </a:solidFill>
          <a:ln w="12700">
            <a:solidFill>
              <a:srgbClr val="FFFFFF"/>
            </a:solidFill>
            <a:prstDash val="solid"/>
          </a:ln>
        </p:spPr>
      </p:sp>
      <p:sp>
        <p:nvSpPr>
          <p:cNvPr id="15" name="Text 11"/>
          <p:cNvSpPr/>
          <p:nvPr/>
        </p:nvSpPr>
        <p:spPr>
          <a:xfrm>
            <a:off x="1783080" y="2971800"/>
            <a:ext cx="4069080" cy="12344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s = null;</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a:t>
            </a:r>
            <a:endParaRPr lang="en-US" sz="1500" dirty="0"/>
          </a:p>
        </p:txBody>
      </p:sp>
      <p:sp>
        <p:nvSpPr>
          <p:cNvPr id="16" name="Shape 12"/>
          <p:cNvSpPr/>
          <p:nvPr/>
        </p:nvSpPr>
        <p:spPr>
          <a:xfrm>
            <a:off x="6217920" y="2971800"/>
            <a:ext cx="548640" cy="548640"/>
          </a:xfrm>
          <a:prstGeom prst="roundRect">
            <a:avLst>
              <a:gd name="adj" fmla="val 16667"/>
            </a:avLst>
          </a:prstGeom>
          <a:solidFill>
            <a:srgbClr val="F2B705"/>
          </a:solidFill>
          <a:ln w="12700">
            <a:solidFill>
              <a:srgbClr val="F2B705"/>
            </a:solidFill>
            <a:prstDash val="solid"/>
          </a:ln>
        </p:spPr>
      </p:sp>
      <p:sp>
        <p:nvSpPr>
          <p:cNvPr id="17" name="Text 13"/>
          <p:cNvSpPr/>
          <p:nvPr/>
        </p:nvSpPr>
        <p:spPr>
          <a:xfrm>
            <a:off x="6217920" y="29718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8" name="Shape 14"/>
          <p:cNvSpPr/>
          <p:nvPr/>
        </p:nvSpPr>
        <p:spPr>
          <a:xfrm>
            <a:off x="6949440" y="2971800"/>
            <a:ext cx="4343400" cy="1234440"/>
          </a:xfrm>
          <a:prstGeom prst="roundRect">
            <a:avLst>
              <a:gd name="adj" fmla="val 8889"/>
            </a:avLst>
          </a:prstGeom>
          <a:solidFill>
            <a:srgbClr val="FFFFFF"/>
          </a:solidFill>
          <a:ln w="12700">
            <a:solidFill>
              <a:srgbClr val="FFFFFF"/>
            </a:solidFill>
            <a:prstDash val="solid"/>
          </a:ln>
        </p:spPr>
      </p:sp>
      <p:sp>
        <p:nvSpPr>
          <p:cNvPr id="19" name="Text 15"/>
          <p:cNvSpPr/>
          <p:nvPr/>
        </p:nvSpPr>
        <p:spPr>
          <a:xfrm>
            <a:off x="7132320" y="2971800"/>
            <a:ext cx="4069080" cy="12344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s = null;</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System.out.println(s.length());</a:t>
            </a:r>
            <a:endParaRPr lang="en-US" sz="1500" dirty="0"/>
          </a:p>
        </p:txBody>
      </p:sp>
      <p:sp>
        <p:nvSpPr>
          <p:cNvPr id="20" name="Shape 16"/>
          <p:cNvSpPr/>
          <p:nvPr/>
        </p:nvSpPr>
        <p:spPr>
          <a:xfrm>
            <a:off x="868680" y="4434840"/>
            <a:ext cx="548640" cy="548640"/>
          </a:xfrm>
          <a:prstGeom prst="roundRect">
            <a:avLst>
              <a:gd name="adj" fmla="val 16667"/>
            </a:avLst>
          </a:prstGeom>
          <a:solidFill>
            <a:srgbClr val="F2B705"/>
          </a:solidFill>
          <a:ln w="12700">
            <a:solidFill>
              <a:srgbClr val="F2B705"/>
            </a:solidFill>
            <a:prstDash val="solid"/>
          </a:ln>
        </p:spPr>
      </p:sp>
      <p:sp>
        <p:nvSpPr>
          <p:cNvPr id="21" name="Text 17"/>
          <p:cNvSpPr/>
          <p:nvPr/>
        </p:nvSpPr>
        <p:spPr>
          <a:xfrm>
            <a:off x="868680" y="443484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2" name="Shape 18"/>
          <p:cNvSpPr/>
          <p:nvPr/>
        </p:nvSpPr>
        <p:spPr>
          <a:xfrm>
            <a:off x="1600200" y="4434840"/>
            <a:ext cx="4343400" cy="1234440"/>
          </a:xfrm>
          <a:prstGeom prst="roundRect">
            <a:avLst>
              <a:gd name="adj" fmla="val 8889"/>
            </a:avLst>
          </a:prstGeom>
          <a:solidFill>
            <a:srgbClr val="FFFFFF"/>
          </a:solidFill>
          <a:ln w="12700">
            <a:solidFill>
              <a:srgbClr val="FFFFFF"/>
            </a:solidFill>
            <a:prstDash val="solid"/>
          </a:ln>
        </p:spPr>
      </p:sp>
      <p:sp>
        <p:nvSpPr>
          <p:cNvPr id="23" name="Text 19"/>
          <p:cNvSpPr/>
          <p:nvPr/>
        </p:nvSpPr>
        <p:spPr>
          <a:xfrm>
            <a:off x="1783080" y="4434840"/>
            <a:ext cx="4069080" cy="12344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s = new String();</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System.out.println(s.length());</a:t>
            </a:r>
            <a:endParaRPr lang="en-US" sz="1500" dirty="0"/>
          </a:p>
        </p:txBody>
      </p:sp>
      <p:sp>
        <p:nvSpPr>
          <p:cNvPr id="24" name="Shape 20"/>
          <p:cNvSpPr/>
          <p:nvPr/>
        </p:nvSpPr>
        <p:spPr>
          <a:xfrm>
            <a:off x="6217920" y="4434840"/>
            <a:ext cx="548640" cy="548640"/>
          </a:xfrm>
          <a:prstGeom prst="roundRect">
            <a:avLst>
              <a:gd name="adj" fmla="val 16667"/>
            </a:avLst>
          </a:prstGeom>
          <a:solidFill>
            <a:srgbClr val="F2B705"/>
          </a:solidFill>
          <a:ln w="12700">
            <a:solidFill>
              <a:srgbClr val="F2B705"/>
            </a:solidFill>
            <a:prstDash val="solid"/>
          </a:ln>
        </p:spPr>
      </p:sp>
      <p:sp>
        <p:nvSpPr>
          <p:cNvPr id="25" name="Text 21"/>
          <p:cNvSpPr/>
          <p:nvPr/>
        </p:nvSpPr>
        <p:spPr>
          <a:xfrm>
            <a:off x="6217920" y="443484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6" name="Shape 22"/>
          <p:cNvSpPr/>
          <p:nvPr/>
        </p:nvSpPr>
        <p:spPr>
          <a:xfrm>
            <a:off x="6949440" y="4434840"/>
            <a:ext cx="4343400" cy="1234440"/>
          </a:xfrm>
          <a:prstGeom prst="roundRect">
            <a:avLst>
              <a:gd name="adj" fmla="val 8889"/>
            </a:avLst>
          </a:prstGeom>
          <a:solidFill>
            <a:srgbClr val="FFFFFF"/>
          </a:solidFill>
          <a:ln w="12700">
            <a:solidFill>
              <a:srgbClr val="FFFFFF"/>
            </a:solidFill>
            <a:prstDash val="solid"/>
          </a:ln>
        </p:spPr>
      </p:sp>
      <p:sp>
        <p:nvSpPr>
          <p:cNvPr id="27" name="Text 23"/>
          <p:cNvSpPr/>
          <p:nvPr/>
        </p:nvSpPr>
        <p:spPr>
          <a:xfrm>
            <a:off x="7132320" y="4434840"/>
            <a:ext cx="4069080" cy="12344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Scoreboard b = null;</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b.addPoints(1);</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Putting it together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objects, three calls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6949440" cy="2743200"/>
          </a:xfrm>
          <a:prstGeom prst="roundRect">
            <a:avLst>
              <a:gd name="adj" fmla="val 4000"/>
            </a:avLst>
          </a:prstGeom>
          <a:solidFill>
            <a:srgbClr val="EEF3F1"/>
          </a:solidFill>
          <a:ln w="12700">
            <a:solidFill>
              <a:srgbClr val="E6E1D6"/>
            </a:solidFill>
            <a:prstDash val="solid"/>
          </a:ln>
        </p:spPr>
      </p:sp>
      <p:sp>
        <p:nvSpPr>
          <p:cNvPr id="9" name="Text 5"/>
          <p:cNvSpPr/>
          <p:nvPr/>
        </p:nvSpPr>
        <p:spPr>
          <a:xfrm>
            <a:off x="822960" y="1737360"/>
            <a:ext cx="6400800" cy="2377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Scanner console = new Scanner(System.in);</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word = console.next();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size = word.length();</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firstE = word.indexOf("e");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System.out.println(size);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System.out.println(firstE);</a:t>
            </a:r>
            <a:endParaRPr lang="en-US" sz="1700" dirty="0"/>
          </a:p>
        </p:txBody>
      </p:sp>
      <p:sp>
        <p:nvSpPr>
          <p:cNvPr id="10" name="Shape 6"/>
          <p:cNvSpPr/>
          <p:nvPr/>
        </p:nvSpPr>
        <p:spPr>
          <a:xfrm>
            <a:off x="548640" y="4480560"/>
            <a:ext cx="3291840" cy="1554480"/>
          </a:xfrm>
          <a:prstGeom prst="roundRect">
            <a:avLst>
              <a:gd name="adj" fmla="val 7059"/>
            </a:avLst>
          </a:prstGeom>
          <a:solidFill>
            <a:srgbClr val="F4F1EA"/>
          </a:solidFill>
          <a:ln w="12700">
            <a:solidFill>
              <a:srgbClr val="E6E1D6"/>
            </a:solidFill>
            <a:prstDash val="solid"/>
          </a:ln>
        </p:spPr>
      </p:sp>
      <p:sp>
        <p:nvSpPr>
          <p:cNvPr id="11" name="Text 7"/>
          <p:cNvSpPr/>
          <p:nvPr/>
        </p:nvSpPr>
        <p:spPr>
          <a:xfrm>
            <a:off x="822960" y="461772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USER TYPES</a:t>
            </a:r>
            <a:endParaRPr lang="en-US" sz="1050" dirty="0"/>
          </a:p>
        </p:txBody>
      </p:sp>
      <p:sp>
        <p:nvSpPr>
          <p:cNvPr id="12" name="Text 8"/>
          <p:cNvSpPr/>
          <p:nvPr/>
        </p:nvSpPr>
        <p:spPr>
          <a:xfrm>
            <a:off x="822960" y="4937760"/>
            <a:ext cx="27432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breeze</a:t>
            </a:r>
            <a:endParaRPr lang="en-US" sz="2000" dirty="0"/>
          </a:p>
        </p:txBody>
      </p:sp>
      <p:sp>
        <p:nvSpPr>
          <p:cNvPr id="13" name="Shape 9"/>
          <p:cNvSpPr/>
          <p:nvPr/>
        </p:nvSpPr>
        <p:spPr>
          <a:xfrm>
            <a:off x="4069080" y="4480560"/>
            <a:ext cx="3429000" cy="1554480"/>
          </a:xfrm>
          <a:prstGeom prst="roundRect">
            <a:avLst>
              <a:gd name="adj" fmla="val 7059"/>
            </a:avLst>
          </a:prstGeom>
          <a:solidFill>
            <a:srgbClr val="1F2B28"/>
          </a:solidFill>
          <a:ln w="12700">
            <a:solidFill>
              <a:srgbClr val="1F2B28"/>
            </a:solidFill>
            <a:prstDash val="solid"/>
          </a:ln>
        </p:spPr>
      </p:sp>
      <p:sp>
        <p:nvSpPr>
          <p:cNvPr id="14" name="Text 10"/>
          <p:cNvSpPr/>
          <p:nvPr/>
        </p:nvSpPr>
        <p:spPr>
          <a:xfrm>
            <a:off x="4343400" y="46177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1"/>
          <p:cNvSpPr/>
          <p:nvPr/>
        </p:nvSpPr>
        <p:spPr>
          <a:xfrm>
            <a:off x="4343400" y="4892040"/>
            <a:ext cx="2880360" cy="10515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7772400" y="1554480"/>
          <a:ext cx="3867912" cy="914400"/>
        </p:xfrm>
        <a:graphic>
          <a:graphicData uri="http://schemas.openxmlformats.org/drawingml/2006/table">
            <a:tbl>
              <a:tblPr/>
              <a:tblGrid>
                <a:gridCol w="2286000"/>
                <a:gridCol w="1581912"/>
              </a:tblGrid>
              <a:tr h="64008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Object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console.next()</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Scanner</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word.length()</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String</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word.indexOf("e")</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String</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bugs, two lines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This program does not compile. Find and fix the two mistakes.</a:t>
            </a:r>
            <a:endParaRPr lang="en-US" sz="2200" dirty="0"/>
          </a:p>
        </p:txBody>
      </p:sp>
      <p:sp>
        <p:nvSpPr>
          <p:cNvPr id="12" name="Shape 8"/>
          <p:cNvSpPr/>
          <p:nvPr/>
        </p:nvSpPr>
        <p:spPr>
          <a:xfrm>
            <a:off x="868680" y="2971800"/>
            <a:ext cx="6949440" cy="2377440"/>
          </a:xfrm>
          <a:prstGeom prst="roundRect">
            <a:avLst>
              <a:gd name="adj" fmla="val 4615"/>
            </a:avLst>
          </a:prstGeom>
          <a:solidFill>
            <a:srgbClr val="EEF3F1"/>
          </a:solidFill>
          <a:ln w="12700">
            <a:solidFill>
              <a:srgbClr val="E6E1D6"/>
            </a:solidFill>
            <a:prstDash val="solid"/>
          </a:ln>
        </p:spPr>
      </p:sp>
      <p:sp>
        <p:nvSpPr>
          <p:cNvPr id="13" name="Text 9"/>
          <p:cNvSpPr/>
          <p:nvPr/>
        </p:nvSpPr>
        <p:spPr>
          <a:xfrm>
            <a:off x="1143000" y="3154680"/>
            <a:ext cx="6400800" cy="201168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1  Scanner console = new Scanner(System.in);</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2  String word = console.next;</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3  int size = length(word);</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4  System.out.println(size);</a:t>
            </a:r>
            <a:endParaRPr lang="en-US" sz="1800" dirty="0"/>
          </a:p>
        </p:txBody>
      </p:sp>
      <p:sp>
        <p:nvSpPr>
          <p:cNvPr id="14" name="Shape 10"/>
          <p:cNvSpPr/>
          <p:nvPr/>
        </p:nvSpPr>
        <p:spPr>
          <a:xfrm>
            <a:off x="8092440" y="2971800"/>
            <a:ext cx="3227832" cy="2377440"/>
          </a:xfrm>
          <a:prstGeom prst="roundRect">
            <a:avLst>
              <a:gd name="adj" fmla="val 5769"/>
            </a:avLst>
          </a:prstGeom>
          <a:solidFill>
            <a:srgbClr val="FFFFFF"/>
          </a:solidFill>
          <a:ln w="12700">
            <a:solidFill>
              <a:srgbClr val="FFFFFF"/>
            </a:solidFill>
            <a:prstDash val="solid"/>
          </a:ln>
        </p:spPr>
      </p:sp>
      <p:sp>
        <p:nvSpPr>
          <p:cNvPr id="15" name="Text 11"/>
          <p:cNvSpPr/>
          <p:nvPr/>
        </p:nvSpPr>
        <p:spPr>
          <a:xfrm>
            <a:off x="8366760" y="3154680"/>
            <a:ext cx="2743200" cy="20116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It should print the length of the word the user types.</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28800"/>
            <a:ext cx="2926080" cy="68580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method</a:t>
            </a:r>
            <a:endParaRPr lang="en-US" sz="2100" dirty="0"/>
          </a:p>
        </p:txBody>
      </p:sp>
      <p:sp>
        <p:nvSpPr>
          <p:cNvPr id="10" name="Text 6"/>
          <p:cNvSpPr/>
          <p:nvPr/>
        </p:nvSpPr>
        <p:spPr>
          <a:xfrm>
            <a:off x="868680" y="256032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method called on an object of its class.</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28800"/>
            <a:ext cx="2926080" cy="68580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Dot operator</a:t>
            </a:r>
            <a:endParaRPr lang="en-US" sz="2100" dirty="0"/>
          </a:p>
        </p:txBody>
      </p:sp>
      <p:sp>
        <p:nvSpPr>
          <p:cNvPr id="13" name="Text 9"/>
          <p:cNvSpPr/>
          <p:nvPr/>
        </p:nvSpPr>
        <p:spPr>
          <a:xfrm>
            <a:off x="4617720" y="256032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Joins an object's name to the method being called.</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28800"/>
            <a:ext cx="2926080" cy="68580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Object reference</a:t>
            </a:r>
            <a:endParaRPr lang="en-US" sz="2100" dirty="0"/>
          </a:p>
        </p:txBody>
      </p:sp>
      <p:sp>
        <p:nvSpPr>
          <p:cNvPr id="16" name="Text 12"/>
          <p:cNvSpPr/>
          <p:nvPr/>
        </p:nvSpPr>
        <p:spPr>
          <a:xfrm>
            <a:off x="8366760" y="256032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What a variable holds: which object to use.</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069080"/>
            <a:ext cx="2926080" cy="68580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null</a:t>
            </a:r>
            <a:endParaRPr lang="en-US" sz="2100" dirty="0"/>
          </a:p>
        </p:txBody>
      </p:sp>
      <p:sp>
        <p:nvSpPr>
          <p:cNvPr id="19" name="Text 15"/>
          <p:cNvSpPr/>
          <p:nvPr/>
        </p:nvSpPr>
        <p:spPr>
          <a:xfrm>
            <a:off x="868680" y="480060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reference that points to no object at all.</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069080"/>
            <a:ext cx="2926080"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NullPointerException</a:t>
            </a:r>
            <a:endParaRPr lang="en-US" sz="1800" dirty="0"/>
          </a:p>
        </p:txBody>
      </p:sp>
      <p:sp>
        <p:nvSpPr>
          <p:cNvPr id="22" name="Text 18"/>
          <p:cNvSpPr/>
          <p:nvPr/>
        </p:nvSpPr>
        <p:spPr>
          <a:xfrm>
            <a:off x="4617720" y="480060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crash when a method is called on null.</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069080"/>
            <a:ext cx="2926080" cy="68580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Return value</a:t>
            </a:r>
            <a:endParaRPr lang="en-US" sz="2100" dirty="0"/>
          </a:p>
        </p:txBody>
      </p:sp>
      <p:sp>
        <p:nvSpPr>
          <p:cNvPr id="25" name="Text 21"/>
          <p:cNvSpPr/>
          <p:nvPr/>
        </p:nvSpPr>
        <p:spPr>
          <a:xfrm>
            <a:off x="8366760" y="480060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What a non-void call gives back to store or use.</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are you asking?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1.14 Calling Instance Methods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what the object before the dot does, and what goes wrong when it is null.</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The object before the dot ______, so when the variable is null,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Ask the Object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1.14: Calling Instance Methods</dc:title>
  <dc:subject>PptxGenJS Presentation</dc:subject>
  <dc:creator>Hopper</dc:creator>
  <cp:lastModifiedBy>Hopper</cp:lastModifiedBy>
  <cp:revision>1</cp:revision>
  <dcterms:created xsi:type="dcterms:W3CDTF">2026-10-16T21:42:05Z</dcterms:created>
  <dcterms:modified xsi:type="dcterms:W3CDTF">2026-10-16T21:42:05Z</dcterms:modified>
</cp:coreProperties>
</file>