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1.13. In Topic 1.12 students met classes as blueprints and objects as instances. Today they learn how an object actually gets built: the keyword new and a constructor. Running examples are String and Scanner, plus small made-up classes (Ticket, Lamp, Pizza) whose constructors we only read. Students write their own classes in Unit 3. Students already know method signatures, overloading, arguments, and call by value from Topic 1.9; today they apply the same ideas to constructors. Calling methods on objects comes next, in Topic 1.14.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Collect guesses for each word. Typical guesses: Scanner is the type, console is the name, new makes something, System.in is the keyboard. Do not correct yet; today explains every piece, and the guesses are mostly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Goals 3 and 4 reuse words students met for methods in Topic 1.9 (signature, overloaded, argument), now applied to constructors.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 is a blueprint. Today: how a program asks Java to build an object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left to right through the line. Java does the right side first: new builds the object, the constructor gives it its starting characters, and the result is a reference that = stores in greeting. A constructor always has the same name as its class. Creating an object is called instantiation.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column. The variable type matches the class after new. System.in stands for the keyboard; creating the Scanner only sets it up to read, nothing is typed yet. Scanner(String) is a second Scanner constructor that reads from text instead of the keyboard; it is handy for examples because the output never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new, Java reads String("Good morning") as a call to a method named String, and there is no such method. The compiler message names it: method String(String). The fix is one word. This is the most common error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hands back a reference. Where does it go, and what if there is no object?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has no new, so it builds nothing: = copies the reference already in city. Both variables lead to the same object, so both lines print Denver. Count the news to count the objects: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seem to mean "nothing," but new String() builds a real object with zero characters; null means the variable refers to no object at all. Printing shows the difference: nothing between the brackets versus the word null. null fits only reference types; an int always holds a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compiles (a String may hold null). B does not: double is primitive, so it cannot hold null. C compiles: the type matches the class after new. D does not: a String variable cannot hold a Scanner reference (incompatible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know what to put in the parentheses? Read the constructor header in the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Ticket is a made-up class we only read; you will write classes in Unit 3. A constructor header has no return type. The signature drops the parameter names and keeps the types in order. Order counts: Ticket(int, String, double) would be a different signature. It is the same rule as for method signatures in Topic 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Lamp has three constructors with one name: they are overloaded. Java compares the call's arguments with each parameter list: how many, what types, in what order. A class can never have two constructors with the same signature, or Java could not choose. String is overloaded too: String() and String(String).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runs Pizza(String, int). B does not compile: 2 goes to String size (incompatible types: int cannot be converted to String). C does not compile: there is no constructor with no parameters (no suitable constructor found for Pizza(no arguments)). D runs Pizza(String).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exactly counts as a match, and what happens when the constructor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pairs arguments with parameters by position. An int converts to a double automatically (Topic 1.5), so 12 becomes 12.0. A double never converts to an int on its own, because the decimal part could be lost. Each error message below is from a real compile.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with the class: A prints, then the call jumps into the constructor: B, then seat becomes 114 and prints. The constructor ends, control returns to just after the call, and C prints. mySeat is still 14: the parameter seat got a copy (call by value). The constructor sits lower in the file but runs when the call reaches it. The word public in the main header is explained in a later topic; static marks main as a class method, as in Topic 1.10.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Output: Line up / Ticket 5 / Buy popcorn / Ticket 6 / Find seats. Each new jumps into the constructor and comes back before the next line of main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the warm-up line using the sentence starter; cold-call two pairs. Listen for: Scanner is the variable type, console holds a reference, new builds the object, and Scanner(InputStream) is the constructor that runs because System.in is passed. Then hand out the Under Construction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1.13</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Under Construction</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Object creation and storage (instantiation)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1.13</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 have typed this line for weeks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do you think each part of this line does?</a:t>
            </a:r>
            <a:endParaRPr lang="en-US" sz="2200" dirty="0"/>
          </a:p>
        </p:txBody>
      </p:sp>
      <p:sp>
        <p:nvSpPr>
          <p:cNvPr id="12" name="Shape 8"/>
          <p:cNvSpPr/>
          <p:nvPr/>
        </p:nvSpPr>
        <p:spPr>
          <a:xfrm>
            <a:off x="868680" y="2971800"/>
            <a:ext cx="10454335" cy="1188720"/>
          </a:xfrm>
          <a:prstGeom prst="roundRect">
            <a:avLst>
              <a:gd name="adj" fmla="val 11538"/>
            </a:avLst>
          </a:prstGeom>
          <a:solidFill>
            <a:srgbClr val="FFFFFF"/>
          </a:solidFill>
          <a:ln w="12700">
            <a:solidFill>
              <a:srgbClr val="FFFFFF"/>
            </a:solidFill>
            <a:prstDash val="solid"/>
          </a:ln>
        </p:spPr>
      </p:sp>
      <p:sp>
        <p:nvSpPr>
          <p:cNvPr id="13" name="Text 9"/>
          <p:cNvSpPr/>
          <p:nvPr/>
        </p:nvSpPr>
        <p:spPr>
          <a:xfrm>
            <a:off x="1188720" y="2971800"/>
            <a:ext cx="9814255" cy="1188720"/>
          </a:xfrm>
          <a:prstGeom prst="rect">
            <a:avLst/>
          </a:prstGeom>
          <a:noFill/>
          <a:ln/>
        </p:spPr>
        <p:txBody>
          <a:bodyPr wrap="square" lIns="0" tIns="0" rIns="0" bIns="0" rtlCol="0" anchor="ctr"/>
          <a:lstStyle/>
          <a:p>
            <a:pPr indent="0" marL="0">
              <a:buNone/>
            </a:pPr>
            <a:r>
              <a:rPr lang="en-US" sz="2600" dirty="0">
                <a:solidFill>
                  <a:srgbClr val="1F2B28"/>
                </a:solidFill>
                <a:latin typeface="Atkinson Hyperlegible Mono" pitchFamily="34" charset="0"/>
                <a:ea typeface="Atkinson Hyperlegible Mono" pitchFamily="34" charset="-122"/>
                <a:cs typeface="Atkinson Hyperlegible Mono" pitchFamily="34" charset="-120"/>
              </a:rPr>
              <a:t>Scanner console = new Scanner(System.in);</a:t>
            </a:r>
            <a:endParaRPr lang="en-US" sz="2600" dirty="0"/>
          </a:p>
        </p:txBody>
      </p:sp>
      <p:sp>
        <p:nvSpPr>
          <p:cNvPr id="14" name="Shape 10"/>
          <p:cNvSpPr/>
          <p:nvPr/>
        </p:nvSpPr>
        <p:spPr>
          <a:xfrm>
            <a:off x="868680" y="4434840"/>
            <a:ext cx="2423160" cy="1005840"/>
          </a:xfrm>
          <a:prstGeom prst="roundRect">
            <a:avLst>
              <a:gd name="adj" fmla="val 10909"/>
            </a:avLst>
          </a:prstGeom>
          <a:solidFill>
            <a:srgbClr val="FFFFFF"/>
          </a:solidFill>
          <a:ln w="12700">
            <a:solidFill>
              <a:srgbClr val="E6E1D6"/>
            </a:solidFill>
            <a:prstDash val="solid"/>
          </a:ln>
        </p:spPr>
      </p:sp>
      <p:sp>
        <p:nvSpPr>
          <p:cNvPr id="15" name="Text 11"/>
          <p:cNvSpPr/>
          <p:nvPr/>
        </p:nvSpPr>
        <p:spPr>
          <a:xfrm>
            <a:off x="868680" y="4480560"/>
            <a:ext cx="2423160" cy="411480"/>
          </a:xfrm>
          <a:prstGeom prst="rect">
            <a:avLst/>
          </a:prstGeom>
          <a:noFill/>
          <a:ln/>
        </p:spPr>
        <p:txBody>
          <a:bodyPr wrap="square" lIns="0" tIns="0" rIns="0" bIns="0" rtlCol="0" anchor="ctr"/>
          <a:lstStyle/>
          <a:p>
            <a:pPr algn="ct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Scanner</a:t>
            </a:r>
            <a:endParaRPr lang="en-US" sz="1600" dirty="0"/>
          </a:p>
        </p:txBody>
      </p:sp>
      <p:sp>
        <p:nvSpPr>
          <p:cNvPr id="16" name="Text 12"/>
          <p:cNvSpPr/>
          <p:nvPr/>
        </p:nvSpPr>
        <p:spPr>
          <a:xfrm>
            <a:off x="868680" y="4892040"/>
            <a:ext cx="2423160" cy="457200"/>
          </a:xfrm>
          <a:prstGeom prst="rect">
            <a:avLst/>
          </a:prstGeom>
          <a:noFill/>
          <a:ln/>
        </p:spPr>
        <p:txBody>
          <a:bodyPr wrap="square" lIns="0" tIns="0" rIns="0" bIns="0" rtlCol="0" anchor="ctr"/>
          <a:lstStyle/>
          <a:p>
            <a:pPr algn="ctr" indent="0" marL="0">
              <a:buNone/>
            </a:pPr>
            <a:r>
              <a:rPr lang="en-US" sz="2200" dirty="0">
                <a:solidFill>
                  <a:srgbClr val="4F5D5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17" name="Shape 13"/>
          <p:cNvSpPr/>
          <p:nvPr/>
        </p:nvSpPr>
        <p:spPr>
          <a:xfrm>
            <a:off x="3520440" y="4434840"/>
            <a:ext cx="2423160" cy="1005840"/>
          </a:xfrm>
          <a:prstGeom prst="roundRect">
            <a:avLst>
              <a:gd name="adj" fmla="val 10909"/>
            </a:avLst>
          </a:prstGeom>
          <a:solidFill>
            <a:srgbClr val="FFFFFF"/>
          </a:solidFill>
          <a:ln w="12700">
            <a:solidFill>
              <a:srgbClr val="E6E1D6"/>
            </a:solidFill>
            <a:prstDash val="solid"/>
          </a:ln>
        </p:spPr>
      </p:sp>
      <p:sp>
        <p:nvSpPr>
          <p:cNvPr id="18" name="Text 14"/>
          <p:cNvSpPr/>
          <p:nvPr/>
        </p:nvSpPr>
        <p:spPr>
          <a:xfrm>
            <a:off x="3520440" y="4480560"/>
            <a:ext cx="2423160" cy="411480"/>
          </a:xfrm>
          <a:prstGeom prst="rect">
            <a:avLst/>
          </a:prstGeom>
          <a:noFill/>
          <a:ln/>
        </p:spPr>
        <p:txBody>
          <a:bodyPr wrap="square" lIns="0" tIns="0" rIns="0" bIns="0" rtlCol="0" anchor="ctr"/>
          <a:lstStyle/>
          <a:p>
            <a:pPr algn="ct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console</a:t>
            </a:r>
            <a:endParaRPr lang="en-US" sz="1600" dirty="0"/>
          </a:p>
        </p:txBody>
      </p:sp>
      <p:sp>
        <p:nvSpPr>
          <p:cNvPr id="19" name="Text 15"/>
          <p:cNvSpPr/>
          <p:nvPr/>
        </p:nvSpPr>
        <p:spPr>
          <a:xfrm>
            <a:off x="3520440" y="4892040"/>
            <a:ext cx="2423160" cy="457200"/>
          </a:xfrm>
          <a:prstGeom prst="rect">
            <a:avLst/>
          </a:prstGeom>
          <a:noFill/>
          <a:ln/>
        </p:spPr>
        <p:txBody>
          <a:bodyPr wrap="square" lIns="0" tIns="0" rIns="0" bIns="0" rtlCol="0" anchor="ctr"/>
          <a:lstStyle/>
          <a:p>
            <a:pPr algn="ctr" indent="0" marL="0">
              <a:buNone/>
            </a:pPr>
            <a:r>
              <a:rPr lang="en-US" sz="2200" dirty="0">
                <a:solidFill>
                  <a:srgbClr val="4F5D5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20" name="Shape 16"/>
          <p:cNvSpPr/>
          <p:nvPr/>
        </p:nvSpPr>
        <p:spPr>
          <a:xfrm>
            <a:off x="6172200" y="4434840"/>
            <a:ext cx="2423160" cy="1005840"/>
          </a:xfrm>
          <a:prstGeom prst="roundRect">
            <a:avLst>
              <a:gd name="adj" fmla="val 10909"/>
            </a:avLst>
          </a:prstGeom>
          <a:solidFill>
            <a:srgbClr val="FFFFFF"/>
          </a:solidFill>
          <a:ln w="12700">
            <a:solidFill>
              <a:srgbClr val="E6E1D6"/>
            </a:solidFill>
            <a:prstDash val="solid"/>
          </a:ln>
        </p:spPr>
      </p:sp>
      <p:sp>
        <p:nvSpPr>
          <p:cNvPr id="21" name="Text 17"/>
          <p:cNvSpPr/>
          <p:nvPr/>
        </p:nvSpPr>
        <p:spPr>
          <a:xfrm>
            <a:off x="6172200" y="4480560"/>
            <a:ext cx="2423160" cy="411480"/>
          </a:xfrm>
          <a:prstGeom prst="rect">
            <a:avLst/>
          </a:prstGeom>
          <a:noFill/>
          <a:ln/>
        </p:spPr>
        <p:txBody>
          <a:bodyPr wrap="square" lIns="0" tIns="0" rIns="0" bIns="0" rtlCol="0" anchor="ctr"/>
          <a:lstStyle/>
          <a:p>
            <a:pPr algn="ct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new</a:t>
            </a:r>
            <a:endParaRPr lang="en-US" sz="1600" dirty="0"/>
          </a:p>
        </p:txBody>
      </p:sp>
      <p:sp>
        <p:nvSpPr>
          <p:cNvPr id="22" name="Text 18"/>
          <p:cNvSpPr/>
          <p:nvPr/>
        </p:nvSpPr>
        <p:spPr>
          <a:xfrm>
            <a:off x="6172200" y="4892040"/>
            <a:ext cx="2423160" cy="457200"/>
          </a:xfrm>
          <a:prstGeom prst="rect">
            <a:avLst/>
          </a:prstGeom>
          <a:noFill/>
          <a:ln/>
        </p:spPr>
        <p:txBody>
          <a:bodyPr wrap="square" lIns="0" tIns="0" rIns="0" bIns="0" rtlCol="0" anchor="ctr"/>
          <a:lstStyle/>
          <a:p>
            <a:pPr algn="ctr" indent="0" marL="0">
              <a:buNone/>
            </a:pPr>
            <a:r>
              <a:rPr lang="en-US" sz="2200" dirty="0">
                <a:solidFill>
                  <a:srgbClr val="4F5D5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
        <p:nvSpPr>
          <p:cNvPr id="23" name="Shape 19"/>
          <p:cNvSpPr/>
          <p:nvPr/>
        </p:nvSpPr>
        <p:spPr>
          <a:xfrm>
            <a:off x="8823960" y="4434840"/>
            <a:ext cx="2423160" cy="1005840"/>
          </a:xfrm>
          <a:prstGeom prst="roundRect">
            <a:avLst>
              <a:gd name="adj" fmla="val 10909"/>
            </a:avLst>
          </a:prstGeom>
          <a:solidFill>
            <a:srgbClr val="FFFFFF"/>
          </a:solidFill>
          <a:ln w="12700">
            <a:solidFill>
              <a:srgbClr val="E6E1D6"/>
            </a:solidFill>
            <a:prstDash val="solid"/>
          </a:ln>
        </p:spPr>
      </p:sp>
      <p:sp>
        <p:nvSpPr>
          <p:cNvPr id="24" name="Text 20"/>
          <p:cNvSpPr/>
          <p:nvPr/>
        </p:nvSpPr>
        <p:spPr>
          <a:xfrm>
            <a:off x="8823960" y="4480560"/>
            <a:ext cx="2423160" cy="411480"/>
          </a:xfrm>
          <a:prstGeom prst="rect">
            <a:avLst/>
          </a:prstGeom>
          <a:noFill/>
          <a:ln/>
        </p:spPr>
        <p:txBody>
          <a:bodyPr wrap="square" lIns="0" tIns="0" rIns="0" bIns="0" rtlCol="0" anchor="ctr"/>
          <a:lstStyle/>
          <a:p>
            <a:pPr algn="ct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Scanner(System.in)</a:t>
            </a:r>
            <a:endParaRPr lang="en-US" sz="1600" dirty="0"/>
          </a:p>
        </p:txBody>
      </p:sp>
      <p:sp>
        <p:nvSpPr>
          <p:cNvPr id="25" name="Text 21"/>
          <p:cNvSpPr/>
          <p:nvPr/>
        </p:nvSpPr>
        <p:spPr>
          <a:xfrm>
            <a:off x="8823960" y="4892040"/>
            <a:ext cx="2423160" cy="457200"/>
          </a:xfrm>
          <a:prstGeom prst="rect">
            <a:avLst/>
          </a:prstGeom>
          <a:noFill/>
          <a:ln/>
        </p:spPr>
        <p:txBody>
          <a:bodyPr wrap="square" lIns="0" tIns="0" rIns="0" bIns="0" rtlCol="0" anchor="ctr"/>
          <a:lstStyle/>
          <a:p>
            <a:pPr algn="ctr" indent="0" marL="0">
              <a:buNone/>
            </a:pPr>
            <a:r>
              <a:rPr lang="en-US" sz="2200" dirty="0">
                <a:solidFill>
                  <a:srgbClr val="4F5D58"/>
                </a:solidFill>
                <a:latin typeface="Atkinson Hyperlegible Next ExtraBold" pitchFamily="34" charset="0"/>
                <a:ea typeface="Atkinson Hyperlegible Next ExtraBold" pitchFamily="34" charset="-122"/>
                <a:cs typeface="Atkinson Hyperlegible Next ExtraBold" pitchFamily="34" charset="-120"/>
              </a:rPr>
              <a:t>?</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Create an object with new and a call to one of the class's constructors.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Declare a variable of the right type to hold a reference, or null when there is no object.</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a constructor header and write its signature.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Decide which overloaded constructor a call runs, and whether the arguments match.</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constructor call: copied argument values, the jump in, and the return.</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new and constructors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Building an object takes new and a constructor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05840"/>
          </a:xfrm>
          <a:prstGeom prst="roundRect">
            <a:avLst>
              <a:gd name="adj" fmla="val 13636"/>
            </a:avLst>
          </a:prstGeom>
          <a:solidFill>
            <a:srgbClr val="EEF3F1"/>
          </a:solidFill>
          <a:ln w="12700">
            <a:solidFill>
              <a:srgbClr val="E6E1D6"/>
            </a:solidFill>
            <a:prstDash val="solid"/>
          </a:ln>
        </p:spPr>
      </p:sp>
      <p:sp>
        <p:nvSpPr>
          <p:cNvPr id="9" name="Text 5"/>
          <p:cNvSpPr/>
          <p:nvPr/>
        </p:nvSpPr>
        <p:spPr>
          <a:xfrm>
            <a:off x="868680" y="1554480"/>
            <a:ext cx="10454335" cy="10058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String greeting = new String("Good morning");</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6766560" cy="914400"/>
        </p:xfrm>
        <a:graphic>
          <a:graphicData uri="http://schemas.openxmlformats.org/drawingml/2006/table">
            <a:tbl>
              <a:tblPr/>
              <a:tblGrid>
                <a:gridCol w="2377440"/>
                <a:gridCol w="438912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Piece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is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String greeting</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Declares a variable that can hold a reference to a String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new</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Asks Java to build a brand-new object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String(...)</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constructor call: same name as the class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"Good morning"</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 passed in: the new object's starting characters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Shape 6"/>
          <p:cNvSpPr/>
          <p:nvPr/>
        </p:nvSpPr>
        <p:spPr>
          <a:xfrm>
            <a:off x="7589520" y="2788920"/>
            <a:ext cx="4050792" cy="2743200"/>
          </a:xfrm>
          <a:prstGeom prst="roundRect">
            <a:avLst>
              <a:gd name="adj" fmla="val 6667"/>
            </a:avLst>
          </a:prstGeom>
          <a:solidFill>
            <a:srgbClr val="E3F0FF"/>
          </a:solidFill>
          <a:ln w="12700">
            <a:solidFill>
              <a:srgbClr val="E3F0FF"/>
            </a:solidFill>
            <a:prstDash val="solid"/>
          </a:ln>
        </p:spPr>
      </p:sp>
      <p:pic>
        <p:nvPicPr>
          <p:cNvPr id="1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7863840" y="3044952"/>
            <a:ext cx="566928" cy="566928"/>
          </a:xfrm>
          <a:prstGeom prst="rect">
            <a:avLst/>
          </a:prstGeom>
        </p:spPr>
      </p:pic>
      <p:sp>
        <p:nvSpPr>
          <p:cNvPr id="13" name="Text 7"/>
          <p:cNvSpPr/>
          <p:nvPr/>
        </p:nvSpPr>
        <p:spPr>
          <a:xfrm>
            <a:off x="8641080" y="2926080"/>
            <a:ext cx="2724912" cy="24688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constructor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code in a class that builds a new object. It has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the same name as its class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Creating an object is called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instantiation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shape, different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1645920"/>
                <a:gridCol w="1737360"/>
                <a:gridCol w="548640"/>
                <a:gridCol w="914400"/>
                <a:gridCol w="6248095"/>
              </a:tblGrid>
              <a:tr h="6400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Type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Name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new</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Constructor 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String</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greeting</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String("Good morning");</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Scanner</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console</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Scanner(System.in);</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Scanner</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reader</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Scanner("85 92");</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434840"/>
            <a:ext cx="11094415" cy="1463040"/>
          </a:xfrm>
          <a:prstGeom prst="roundRect">
            <a:avLst>
              <a:gd name="adj" fmla="val 12500"/>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690872"/>
            <a:ext cx="566928" cy="566928"/>
          </a:xfrm>
          <a:prstGeom prst="rect">
            <a:avLst/>
          </a:prstGeom>
        </p:spPr>
      </p:pic>
      <p:sp>
        <p:nvSpPr>
          <p:cNvPr id="11" name="Text 5"/>
          <p:cNvSpPr/>
          <p:nvPr/>
        </p:nvSpPr>
        <p:spPr>
          <a:xfrm>
            <a:off x="1600200" y="4572000"/>
            <a:ext cx="9768535" cy="11887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pattern never changes: </a:t>
            </a:r>
            <a:pPr indent="0" marL="0">
              <a:buNone/>
            </a:pPr>
            <a:r>
              <a:rPr lang="en-US" sz="1800" b="1" dirty="0">
                <a:solidFill>
                  <a:srgbClr val="1F2B28"/>
                </a:solidFill>
                <a:latin typeface="Atkinson Hyperlegible Mono" pitchFamily="34" charset="0"/>
                <a:ea typeface="Atkinson Hyperlegible Mono" pitchFamily="34" charset="-122"/>
                <a:cs typeface="Atkinson Hyperlegible Mono" pitchFamily="34" charset="-120"/>
              </a:rPr>
              <a:t>Type name = new Type(...);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variable's type matches the class you are building.</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Forgetting new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constructor only builds an object when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new</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comes right before it.</a:t>
            </a:r>
            <a:endParaRPr lang="en-US" sz="1800" dirty="0"/>
          </a:p>
        </p:txBody>
      </p:sp>
      <p:sp>
        <p:nvSpPr>
          <p:cNvPr id="11" name="Shape 6"/>
          <p:cNvSpPr/>
          <p:nvPr/>
        </p:nvSpPr>
        <p:spPr>
          <a:xfrm>
            <a:off x="548640" y="2788920"/>
            <a:ext cx="5943600" cy="1463040"/>
          </a:xfrm>
          <a:prstGeom prst="roundRect">
            <a:avLst>
              <a:gd name="adj" fmla="val 7500"/>
            </a:avLst>
          </a:prstGeom>
          <a:solidFill>
            <a:srgbClr val="EEF3F1"/>
          </a:solidFill>
          <a:ln w="12700">
            <a:solidFill>
              <a:srgbClr val="E6E1D6"/>
            </a:solidFill>
            <a:prstDash val="solid"/>
          </a:ln>
        </p:spPr>
      </p:sp>
      <p:sp>
        <p:nvSpPr>
          <p:cNvPr id="12" name="Text 7"/>
          <p:cNvSpPr/>
          <p:nvPr/>
        </p:nvSpPr>
        <p:spPr>
          <a:xfrm>
            <a:off x="822960" y="2971800"/>
            <a:ext cx="53949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5394960" cy="7772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greeting = String("Good morning");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System.out.println(greeting);</a:t>
            </a:r>
            <a:endParaRPr lang="en-US" sz="1600" dirty="0"/>
          </a:p>
        </p:txBody>
      </p:sp>
      <p:sp>
        <p:nvSpPr>
          <p:cNvPr id="14" name="Shape 9"/>
          <p:cNvSpPr/>
          <p:nvPr/>
        </p:nvSpPr>
        <p:spPr>
          <a:xfrm>
            <a:off x="548640" y="4434840"/>
            <a:ext cx="5943600" cy="1554480"/>
          </a:xfrm>
          <a:prstGeom prst="roundRect">
            <a:avLst>
              <a:gd name="adj" fmla="val 7059"/>
            </a:avLst>
          </a:prstGeom>
          <a:solidFill>
            <a:srgbClr val="1F2B28"/>
          </a:solidFill>
          <a:ln w="12700">
            <a:solidFill>
              <a:srgbClr val="1F2B28"/>
            </a:solidFill>
            <a:prstDash val="solid"/>
          </a:ln>
        </p:spPr>
      </p:sp>
      <p:sp>
        <p:nvSpPr>
          <p:cNvPr id="15" name="Text 10"/>
          <p:cNvSpPr/>
          <p:nvPr/>
        </p:nvSpPr>
        <p:spPr>
          <a:xfrm>
            <a:off x="822960" y="457200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4892040"/>
            <a:ext cx="5943600" cy="914400"/>
          </a:xfrm>
          <a:prstGeom prst="rect">
            <a:avLst/>
          </a:prstGeom>
          <a:noFill/>
          <a:ln/>
        </p:spPr>
        <p:txBody>
          <a:bodyPr wrap="square" lIns="0" tIns="0" rIns="0" bIns="0" rtlCol="0" anchor="t"/>
          <a:lstStyle/>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error: cannot find symbol</a:t>
            </a:r>
            <a:endParaRPr lang="en-US" sz="1700" dirty="0"/>
          </a:p>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  symbol:   method String(String)</a:t>
            </a:r>
            <a:endParaRPr lang="en-US" sz="1700" dirty="0"/>
          </a:p>
        </p:txBody>
      </p:sp>
      <p:sp>
        <p:nvSpPr>
          <p:cNvPr id="17" name="Shape 12"/>
          <p:cNvSpPr/>
          <p:nvPr/>
        </p:nvSpPr>
        <p:spPr>
          <a:xfrm>
            <a:off x="6720840" y="2788920"/>
            <a:ext cx="4919472" cy="1463040"/>
          </a:xfrm>
          <a:prstGeom prst="roundRect">
            <a:avLst>
              <a:gd name="adj" fmla="val 7500"/>
            </a:avLst>
          </a:prstGeom>
          <a:solidFill>
            <a:srgbClr val="EEF3F1"/>
          </a:solidFill>
          <a:ln w="12700">
            <a:solidFill>
              <a:srgbClr val="E6E1D6"/>
            </a:solidFill>
            <a:prstDash val="solid"/>
          </a:ln>
        </p:spPr>
      </p:sp>
      <p:sp>
        <p:nvSpPr>
          <p:cNvPr id="18" name="Text 13"/>
          <p:cNvSpPr/>
          <p:nvPr/>
        </p:nvSpPr>
        <p:spPr>
          <a:xfrm>
            <a:off x="6995160" y="2971800"/>
            <a:ext cx="43708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a:t>
            </a:r>
            <a:endParaRPr lang="en-US" sz="1050" dirty="0"/>
          </a:p>
        </p:txBody>
      </p:sp>
      <p:sp>
        <p:nvSpPr>
          <p:cNvPr id="19" name="Text 14"/>
          <p:cNvSpPr/>
          <p:nvPr/>
        </p:nvSpPr>
        <p:spPr>
          <a:xfrm>
            <a:off x="6995160" y="3291840"/>
            <a:ext cx="4370832" cy="7772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greeting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new String("Good morning");</a:t>
            </a:r>
            <a:endParaRPr lang="en-US" sz="1700" dirty="0"/>
          </a:p>
        </p:txBody>
      </p:sp>
      <p:sp>
        <p:nvSpPr>
          <p:cNvPr id="20" name="Shape 15"/>
          <p:cNvSpPr/>
          <p:nvPr/>
        </p:nvSpPr>
        <p:spPr>
          <a:xfrm>
            <a:off x="6720840" y="4434840"/>
            <a:ext cx="4919472" cy="914400"/>
          </a:xfrm>
          <a:prstGeom prst="roundRect">
            <a:avLst>
              <a:gd name="adj" fmla="val 12000"/>
            </a:avLst>
          </a:prstGeom>
          <a:solidFill>
            <a:srgbClr val="1F2B28"/>
          </a:solidFill>
          <a:ln w="12700">
            <a:solidFill>
              <a:srgbClr val="1F2B28"/>
            </a:solidFill>
            <a:prstDash val="solid"/>
          </a:ln>
        </p:spPr>
      </p:sp>
      <p:sp>
        <p:nvSpPr>
          <p:cNvPr id="21" name="Text 16"/>
          <p:cNvSpPr/>
          <p:nvPr/>
        </p:nvSpPr>
        <p:spPr>
          <a:xfrm>
            <a:off x="6995160" y="45720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995160" y="4846320"/>
            <a:ext cx="4370832"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Good morning</a:t>
            </a:r>
            <a:endParaRPr lang="en-US"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Where the object lives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variables, one object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035040" cy="2103120"/>
          </a:xfrm>
          <a:prstGeom prst="roundRect">
            <a:avLst>
              <a:gd name="adj" fmla="val 5217"/>
            </a:avLst>
          </a:prstGeom>
          <a:solidFill>
            <a:srgbClr val="EEF3F1"/>
          </a:solidFill>
          <a:ln w="12700">
            <a:solidFill>
              <a:srgbClr val="E6E1D6"/>
            </a:solidFill>
            <a:prstDash val="solid"/>
          </a:ln>
        </p:spPr>
      </p:sp>
      <p:sp>
        <p:nvSpPr>
          <p:cNvPr id="9" name="Text 5"/>
          <p:cNvSpPr/>
          <p:nvPr/>
        </p:nvSpPr>
        <p:spPr>
          <a:xfrm>
            <a:off x="822960" y="1737360"/>
            <a:ext cx="5486400" cy="17373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city = new String("Denver");</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sameCity = city;</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System.out.println(city);</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System.out.println(sameCity);</a:t>
            </a:r>
            <a:endParaRPr lang="en-US" sz="1700" dirty="0"/>
          </a:p>
        </p:txBody>
      </p:sp>
      <p:sp>
        <p:nvSpPr>
          <p:cNvPr id="10" name="Shape 6"/>
          <p:cNvSpPr/>
          <p:nvPr/>
        </p:nvSpPr>
        <p:spPr>
          <a:xfrm>
            <a:off x="548640" y="3840480"/>
            <a:ext cx="603504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22960" y="3977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251960"/>
            <a:ext cx="54864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Denver</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Denver</a:t>
            </a:r>
            <a:endParaRPr lang="en-US" sz="2000" dirty="0"/>
          </a:p>
        </p:txBody>
      </p:sp>
      <p:sp>
        <p:nvSpPr>
          <p:cNvPr id="13" name="Text 9"/>
          <p:cNvSpPr/>
          <p:nvPr/>
        </p:nvSpPr>
        <p:spPr>
          <a:xfrm>
            <a:off x="7040880" y="1828800"/>
            <a:ext cx="1371600" cy="640080"/>
          </a:xfrm>
          <a:prstGeom prst="rect">
            <a:avLst/>
          </a:prstGeom>
          <a:noFill/>
          <a:ln/>
        </p:spPr>
        <p:txBody>
          <a:bodyPr wrap="square" lIns="0" tIns="0" rIns="0" bIns="0" rtlCol="0" anchor="ctr"/>
          <a:lstStyle/>
          <a:p>
            <a:pPr algn="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city</a:t>
            </a:r>
            <a:endParaRPr lang="en-US" sz="1600" dirty="0"/>
          </a:p>
        </p:txBody>
      </p:sp>
      <p:sp>
        <p:nvSpPr>
          <p:cNvPr id="14" name="Shape 10"/>
          <p:cNvSpPr/>
          <p:nvPr/>
        </p:nvSpPr>
        <p:spPr>
          <a:xfrm>
            <a:off x="8503920" y="1828800"/>
            <a:ext cx="822960" cy="640080"/>
          </a:xfrm>
          <a:prstGeom prst="roundRect">
            <a:avLst>
              <a:gd name="adj" fmla="val 11429"/>
            </a:avLst>
          </a:prstGeom>
          <a:solidFill>
            <a:srgbClr val="FFFFFF"/>
          </a:solidFill>
          <a:ln w="15875">
            <a:solidFill>
              <a:srgbClr val="868F8A"/>
            </a:solidFill>
            <a:prstDash val="solid"/>
          </a:ln>
        </p:spPr>
      </p:sp>
      <p:sp>
        <p:nvSpPr>
          <p:cNvPr id="15" name="Shape 11"/>
          <p:cNvSpPr/>
          <p:nvPr/>
        </p:nvSpPr>
        <p:spPr>
          <a:xfrm>
            <a:off x="8823960" y="2057400"/>
            <a:ext cx="182880" cy="182880"/>
          </a:xfrm>
          <a:prstGeom prst="ellipse">
            <a:avLst/>
          </a:prstGeom>
          <a:solidFill>
            <a:srgbClr val="1F2B28"/>
          </a:solidFill>
          <a:ln w="12700">
            <a:solidFill>
              <a:srgbClr val="1F2B28"/>
            </a:solidFill>
            <a:prstDash val="solid"/>
          </a:ln>
        </p:spPr>
      </p:sp>
      <p:sp>
        <p:nvSpPr>
          <p:cNvPr id="16" name="Text 12"/>
          <p:cNvSpPr/>
          <p:nvPr/>
        </p:nvSpPr>
        <p:spPr>
          <a:xfrm>
            <a:off x="7040880" y="3291840"/>
            <a:ext cx="1371600" cy="640080"/>
          </a:xfrm>
          <a:prstGeom prst="rect">
            <a:avLst/>
          </a:prstGeom>
          <a:noFill/>
          <a:ln/>
        </p:spPr>
        <p:txBody>
          <a:bodyPr wrap="square" lIns="0" tIns="0" rIns="0" bIns="0" rtlCol="0" anchor="ctr"/>
          <a:lstStyle/>
          <a:p>
            <a:pPr algn="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sameCity</a:t>
            </a:r>
            <a:endParaRPr lang="en-US" sz="1600" dirty="0"/>
          </a:p>
        </p:txBody>
      </p:sp>
      <p:sp>
        <p:nvSpPr>
          <p:cNvPr id="17" name="Shape 13"/>
          <p:cNvSpPr/>
          <p:nvPr/>
        </p:nvSpPr>
        <p:spPr>
          <a:xfrm>
            <a:off x="8503920" y="3291840"/>
            <a:ext cx="822960" cy="640080"/>
          </a:xfrm>
          <a:prstGeom prst="roundRect">
            <a:avLst>
              <a:gd name="adj" fmla="val 11429"/>
            </a:avLst>
          </a:prstGeom>
          <a:solidFill>
            <a:srgbClr val="FFFFFF"/>
          </a:solidFill>
          <a:ln w="15875">
            <a:solidFill>
              <a:srgbClr val="868F8A"/>
            </a:solidFill>
            <a:prstDash val="solid"/>
          </a:ln>
        </p:spPr>
      </p:sp>
      <p:sp>
        <p:nvSpPr>
          <p:cNvPr id="18" name="Shape 14"/>
          <p:cNvSpPr/>
          <p:nvPr/>
        </p:nvSpPr>
        <p:spPr>
          <a:xfrm>
            <a:off x="8823960" y="3520440"/>
            <a:ext cx="182880" cy="182880"/>
          </a:xfrm>
          <a:prstGeom prst="ellipse">
            <a:avLst/>
          </a:prstGeom>
          <a:solidFill>
            <a:srgbClr val="1F2B28"/>
          </a:solidFill>
          <a:ln w="12700">
            <a:solidFill>
              <a:srgbClr val="1F2B28"/>
            </a:solidFill>
            <a:prstDash val="solid"/>
          </a:ln>
        </p:spPr>
      </p:sp>
      <p:sp>
        <p:nvSpPr>
          <p:cNvPr id="19" name="Shape 15"/>
          <p:cNvSpPr/>
          <p:nvPr/>
        </p:nvSpPr>
        <p:spPr>
          <a:xfrm>
            <a:off x="10058400" y="2331720"/>
            <a:ext cx="1554480" cy="1097280"/>
          </a:xfrm>
          <a:prstGeom prst="roundRect">
            <a:avLst>
              <a:gd name="adj" fmla="val 10000"/>
            </a:avLst>
          </a:prstGeom>
          <a:solidFill>
            <a:srgbClr val="DDF5EE"/>
          </a:solidFill>
          <a:ln w="19050">
            <a:solidFill>
              <a:srgbClr val="0E7C6B"/>
            </a:solidFill>
            <a:prstDash val="solid"/>
          </a:ln>
        </p:spPr>
      </p:sp>
      <p:sp>
        <p:nvSpPr>
          <p:cNvPr id="20" name="Text 16"/>
          <p:cNvSpPr/>
          <p:nvPr/>
        </p:nvSpPr>
        <p:spPr>
          <a:xfrm>
            <a:off x="10058400" y="2331720"/>
            <a:ext cx="1554480" cy="1097280"/>
          </a:xfrm>
          <a:prstGeom prst="rect">
            <a:avLst/>
          </a:prstGeom>
          <a:noFill/>
          <a:ln/>
        </p:spPr>
        <p:txBody>
          <a:bodyPr wrap="square" lIns="0" tIns="0" rIns="0" bIns="0" rtlCol="0" anchor="ctr"/>
          <a:lstStyle/>
          <a:p>
            <a:pPr algn="ctr" indent="0" marL="0">
              <a:buNone/>
            </a:pPr>
            <a:r>
              <a:rPr lang="en-US" sz="1200" b="1" dirty="0">
                <a:solidFill>
                  <a:srgbClr val="0B5A4D"/>
                </a:solidFill>
                <a:latin typeface="Atkinson Hyperlegible Mono" pitchFamily="34" charset="0"/>
                <a:ea typeface="Atkinson Hyperlegible Mono" pitchFamily="34" charset="-122"/>
                <a:cs typeface="Atkinson Hyperlegible Mono" pitchFamily="34" charset="-120"/>
              </a:rPr>
              <a:t>String</a:t>
            </a:r>
            <a:endParaRPr lang="en-US" sz="1600" dirty="0"/>
          </a:p>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"Denver"</a:t>
            </a:r>
            <a:endParaRPr lang="en-US" sz="1600" dirty="0"/>
          </a:p>
        </p:txBody>
      </p:sp>
      <p:sp>
        <p:nvSpPr>
          <p:cNvPr id="21" name="Shape 17"/>
          <p:cNvSpPr/>
          <p:nvPr/>
        </p:nvSpPr>
        <p:spPr>
          <a:xfrm>
            <a:off x="9006840" y="2148840"/>
            <a:ext cx="1051560" cy="548640"/>
          </a:xfrm>
          <a:prstGeom prst="line">
            <a:avLst/>
          </a:prstGeom>
          <a:noFill/>
          <a:ln w="19050">
            <a:solidFill>
              <a:srgbClr val="1F2B28"/>
            </a:solidFill>
            <a:prstDash val="solid"/>
            <a:tailEnd type="triangle"/>
          </a:ln>
        </p:spPr>
      </p:sp>
      <p:sp>
        <p:nvSpPr>
          <p:cNvPr id="22" name="Shape 18"/>
          <p:cNvSpPr/>
          <p:nvPr/>
        </p:nvSpPr>
        <p:spPr>
          <a:xfrm flipV="1">
            <a:off x="9006840" y="3063240"/>
            <a:ext cx="1051560" cy="548640"/>
          </a:xfrm>
          <a:prstGeom prst="line">
            <a:avLst/>
          </a:prstGeom>
          <a:noFill/>
          <a:ln w="19050">
            <a:solidFill>
              <a:srgbClr val="1F2B28"/>
            </a:solidFill>
            <a:prstDash val="solid"/>
            <a:tailEnd type="triangle"/>
          </a:ln>
        </p:spPr>
      </p:sp>
      <p:sp>
        <p:nvSpPr>
          <p:cNvPr id="23" name="Text 19"/>
          <p:cNvSpPr/>
          <p:nvPr/>
        </p:nvSpPr>
        <p:spPr>
          <a:xfrm>
            <a:off x="8412480" y="4114800"/>
            <a:ext cx="3200400" cy="365760"/>
          </a:xfrm>
          <a:prstGeom prst="rect">
            <a:avLst/>
          </a:prstGeom>
          <a:noFill/>
          <a:ln/>
        </p:spPr>
        <p:txBody>
          <a:bodyPr wrap="square" lIns="0" tIns="0" rIns="0" bIns="0" rtlCol="0" anchor="ctr"/>
          <a:lstStyle/>
          <a:p>
            <a:pPr algn="r" indent="0" marL="0">
              <a:buNone/>
            </a:pPr>
            <a:r>
              <a:rPr lang="en-US" sz="1500" i="1" dirty="0">
                <a:solidFill>
                  <a:srgbClr val="4F5D58"/>
                </a:solidFill>
                <a:latin typeface="Atkinson Hyperlegible Next" pitchFamily="34" charset="0"/>
                <a:ea typeface="Atkinson Hyperlegible Next" pitchFamily="34" charset="-122"/>
                <a:cs typeface="Atkinson Hyperlegible Next" pitchFamily="34" charset="-120"/>
              </a:rPr>
              <a:t>one object, two arrows</a:t>
            </a:r>
            <a:endParaRPr lang="en-US" sz="1500" dirty="0"/>
          </a:p>
        </p:txBody>
      </p:sp>
      <p:sp>
        <p:nvSpPr>
          <p:cNvPr id="24" name="Shape 20"/>
          <p:cNvSpPr/>
          <p:nvPr/>
        </p:nvSpPr>
        <p:spPr>
          <a:xfrm>
            <a:off x="548640" y="5212080"/>
            <a:ext cx="11094415" cy="822960"/>
          </a:xfrm>
          <a:prstGeom prst="roundRect">
            <a:avLst>
              <a:gd name="adj" fmla="val 22222"/>
            </a:avLst>
          </a:prstGeom>
          <a:solidFill>
            <a:srgbClr val="E3F0FF"/>
          </a:solidFill>
          <a:ln w="12700">
            <a:solidFill>
              <a:srgbClr val="E3F0FF"/>
            </a:solidFill>
            <a:prstDash val="solid"/>
          </a:ln>
        </p:spPr>
      </p:sp>
      <p:sp>
        <p:nvSpPr>
          <p:cNvPr id="25" name="Text 21"/>
          <p:cNvSpPr/>
          <p:nvPr/>
        </p:nvSpPr>
        <p:spPr>
          <a:xfrm>
            <a:off x="868680" y="5349240"/>
            <a:ext cx="10500055" cy="5486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reference variable holds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reference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(think: the object's address), not the object. Count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new</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 to count the objects.</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empty object is not null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5669280" cy="2971800"/>
          </a:xfrm>
          <a:prstGeom prst="roundRect">
            <a:avLst>
              <a:gd name="adj" fmla="val 3692"/>
            </a:avLst>
          </a:prstGeom>
          <a:solidFill>
            <a:srgbClr val="EEF3F1"/>
          </a:solidFill>
          <a:ln w="12700">
            <a:solidFill>
              <a:srgbClr val="E6E1D6"/>
            </a:solidFill>
            <a:prstDash val="solid"/>
          </a:ln>
        </p:spPr>
      </p:sp>
      <p:sp>
        <p:nvSpPr>
          <p:cNvPr id="9" name="Text 5"/>
          <p:cNvSpPr/>
          <p:nvPr/>
        </p:nvSpPr>
        <p:spPr>
          <a:xfrm>
            <a:off x="822960" y="1737360"/>
            <a:ext cx="5120640" cy="26060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empty = new String();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missing = null;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System.out.print(empty);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System.out.print(missing);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a:t>
            </a:r>
            <a:endParaRPr lang="en-US" sz="1600" dirty="0"/>
          </a:p>
        </p:txBody>
      </p:sp>
      <p:sp>
        <p:nvSpPr>
          <p:cNvPr id="10" name="Shape 6"/>
          <p:cNvSpPr/>
          <p:nvPr/>
        </p:nvSpPr>
        <p:spPr>
          <a:xfrm>
            <a:off x="548640" y="4663440"/>
            <a:ext cx="5669280" cy="1325880"/>
          </a:xfrm>
          <a:prstGeom prst="roundRect">
            <a:avLst>
              <a:gd name="adj" fmla="val 8276"/>
            </a:avLst>
          </a:prstGeom>
          <a:solidFill>
            <a:srgbClr val="1F2B28"/>
          </a:solidFill>
          <a:ln w="12700">
            <a:solidFill>
              <a:srgbClr val="1F2B28"/>
            </a:solidFill>
            <a:prstDash val="solid"/>
          </a:ln>
        </p:spPr>
      </p:sp>
      <p:sp>
        <p:nvSpPr>
          <p:cNvPr id="11" name="Text 7"/>
          <p:cNvSpPr/>
          <p:nvPr/>
        </p:nvSpPr>
        <p:spPr>
          <a:xfrm>
            <a:off x="822960" y="48006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074920"/>
            <a:ext cx="5120640" cy="8229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[null]</a:t>
            </a:r>
            <a:endParaRPr lang="en-US" sz="2000" dirty="0"/>
          </a:p>
        </p:txBody>
      </p:sp>
      <p:sp>
        <p:nvSpPr>
          <p:cNvPr id="13" name="Shape 9"/>
          <p:cNvSpPr/>
          <p:nvPr/>
        </p:nvSpPr>
        <p:spPr>
          <a:xfrm>
            <a:off x="6492240" y="1554480"/>
            <a:ext cx="5148072" cy="1920240"/>
          </a:xfrm>
          <a:prstGeom prst="roundRect">
            <a:avLst>
              <a:gd name="adj" fmla="val 9524"/>
            </a:avLst>
          </a:prstGeom>
          <a:solidFill>
            <a:srgbClr val="FFF1DD"/>
          </a:solidFill>
          <a:ln w="12700">
            <a:solidFill>
              <a:srgbClr val="FFF1DD"/>
            </a:solidFill>
            <a:prstDash val="solid"/>
          </a:ln>
        </p:spPr>
      </p:sp>
      <p:pic>
        <p:nvPicPr>
          <p:cNvPr id="14"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6766560" y="1810512"/>
            <a:ext cx="566928" cy="566928"/>
          </a:xfrm>
          <a:prstGeom prst="rect">
            <a:avLst/>
          </a:prstGeom>
        </p:spPr>
      </p:pic>
      <p:sp>
        <p:nvSpPr>
          <p:cNvPr id="15" name="Text 10"/>
          <p:cNvSpPr/>
          <p:nvPr/>
        </p:nvSpPr>
        <p:spPr>
          <a:xfrm>
            <a:off x="7543800" y="1691640"/>
            <a:ext cx="3822192" cy="164592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new String()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an object with no characters.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null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means there is no object, and no constructor ran.</a:t>
            </a:r>
            <a:endParaRPr lang="en-US" sz="1700" dirty="0"/>
          </a:p>
        </p:txBody>
      </p:sp>
      <p:sp>
        <p:nvSpPr>
          <p:cNvPr id="16" name="Shape 11"/>
          <p:cNvSpPr/>
          <p:nvPr/>
        </p:nvSpPr>
        <p:spPr>
          <a:xfrm>
            <a:off x="6492240" y="3703320"/>
            <a:ext cx="5148072" cy="1005840"/>
          </a:xfrm>
          <a:prstGeom prst="roundRect">
            <a:avLst>
              <a:gd name="adj" fmla="val 10909"/>
            </a:avLst>
          </a:prstGeom>
          <a:solidFill>
            <a:srgbClr val="EEF3F1"/>
          </a:solidFill>
          <a:ln w="12700">
            <a:solidFill>
              <a:srgbClr val="E6E1D6"/>
            </a:solidFill>
            <a:prstDash val="solid"/>
          </a:ln>
        </p:spPr>
      </p:sp>
      <p:sp>
        <p:nvSpPr>
          <p:cNvPr id="17" name="Text 12"/>
          <p:cNvSpPr/>
          <p:nvPr/>
        </p:nvSpPr>
        <p:spPr>
          <a:xfrm>
            <a:off x="6766560" y="3886200"/>
            <a:ext cx="459943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8" name="Text 13"/>
          <p:cNvSpPr/>
          <p:nvPr/>
        </p:nvSpPr>
        <p:spPr>
          <a:xfrm>
            <a:off x="6766560" y="4206240"/>
            <a:ext cx="4599432" cy="320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count = null;</a:t>
            </a:r>
            <a:endParaRPr lang="en-US" sz="1700" dirty="0"/>
          </a:p>
        </p:txBody>
      </p:sp>
      <p:sp>
        <p:nvSpPr>
          <p:cNvPr id="19" name="Text 14"/>
          <p:cNvSpPr/>
          <p:nvPr/>
        </p:nvSpPr>
        <p:spPr>
          <a:xfrm>
            <a:off x="6492240" y="4892040"/>
            <a:ext cx="5148072" cy="822960"/>
          </a:xfrm>
          <a:prstGeom prst="rect">
            <a:avLst/>
          </a:prstGeom>
          <a:noFill/>
          <a:ln/>
        </p:spPr>
        <p:txBody>
          <a:bodyPr wrap="square" lIns="0" tIns="0" rIns="0" bIns="0" rtlCol="0" anchor="t"/>
          <a:lstStyle/>
          <a:p>
            <a:pPr indent="0" marL="0">
              <a:buNone/>
            </a:pPr>
            <a:r>
              <a:rPr lang="en-US" sz="1500" dirty="0">
                <a:solidFill>
                  <a:srgbClr val="8A4B0F"/>
                </a:solidFill>
                <a:latin typeface="Atkinson Hyperlegible Mono" pitchFamily="34" charset="0"/>
                <a:ea typeface="Atkinson Hyperlegible Mono" pitchFamily="34" charset="-122"/>
                <a:cs typeface="Atkinson Hyperlegible Mono" pitchFamily="34" charset="-120"/>
              </a:rPr>
              <a:t>incompatible types: &lt;null&gt; cannot be converted to int</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ones compile?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Assume import java.util.Scanner; is at the top. Which declarations compile?</a:t>
            </a:r>
            <a:endParaRPr lang="en-US" sz="2200" dirty="0"/>
          </a:p>
        </p:txBody>
      </p:sp>
      <p:sp>
        <p:nvSpPr>
          <p:cNvPr id="12" name="Shape 8"/>
          <p:cNvSpPr/>
          <p:nvPr/>
        </p:nvSpPr>
        <p:spPr>
          <a:xfrm>
            <a:off x="868680" y="2971800"/>
            <a:ext cx="548640" cy="548640"/>
          </a:xfrm>
          <a:prstGeom prst="roundRect">
            <a:avLst>
              <a:gd name="adj" fmla="val 16667"/>
            </a:avLst>
          </a:prstGeom>
          <a:solidFill>
            <a:srgbClr val="F2B705"/>
          </a:solidFill>
          <a:ln w="12700">
            <a:solidFill>
              <a:srgbClr val="F2B705"/>
            </a:solidFill>
            <a:prstDash val="solid"/>
          </a:ln>
        </p:spPr>
      </p:sp>
      <p:sp>
        <p:nvSpPr>
          <p:cNvPr id="13" name="Text 9"/>
          <p:cNvSpPr/>
          <p:nvPr/>
        </p:nvSpPr>
        <p:spPr>
          <a:xfrm>
            <a:off x="868680" y="29718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4" name="Text 10"/>
          <p:cNvSpPr/>
          <p:nvPr/>
        </p:nvSpPr>
        <p:spPr>
          <a:xfrm>
            <a:off x="1645920" y="2971800"/>
            <a:ext cx="914400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Mono" pitchFamily="34" charset="0"/>
                <a:ea typeface="Atkinson Hyperlegible Mono" pitchFamily="34" charset="-122"/>
                <a:cs typeface="Atkinson Hyperlegible Mono" pitchFamily="34" charset="-120"/>
              </a:rPr>
              <a:t>String title = null;</a:t>
            </a:r>
            <a:endParaRPr lang="en-US" sz="2100" dirty="0"/>
          </a:p>
        </p:txBody>
      </p:sp>
      <p:sp>
        <p:nvSpPr>
          <p:cNvPr id="15" name="Shape 11"/>
          <p:cNvSpPr/>
          <p:nvPr/>
        </p:nvSpPr>
        <p:spPr>
          <a:xfrm>
            <a:off x="868680" y="3685032"/>
            <a:ext cx="548640" cy="548640"/>
          </a:xfrm>
          <a:prstGeom prst="roundRect">
            <a:avLst>
              <a:gd name="adj" fmla="val 16667"/>
            </a:avLst>
          </a:prstGeom>
          <a:solidFill>
            <a:srgbClr val="F2B705"/>
          </a:solidFill>
          <a:ln w="12700">
            <a:solidFill>
              <a:srgbClr val="F2B705"/>
            </a:solidFill>
            <a:prstDash val="solid"/>
          </a:ln>
        </p:spPr>
      </p:sp>
      <p:sp>
        <p:nvSpPr>
          <p:cNvPr id="16" name="Text 12"/>
          <p:cNvSpPr/>
          <p:nvPr/>
        </p:nvSpPr>
        <p:spPr>
          <a:xfrm>
            <a:off x="868680" y="3685032"/>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17" name="Text 13"/>
          <p:cNvSpPr/>
          <p:nvPr/>
        </p:nvSpPr>
        <p:spPr>
          <a:xfrm>
            <a:off x="1645920" y="3685032"/>
            <a:ext cx="914400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Mono" pitchFamily="34" charset="0"/>
                <a:ea typeface="Atkinson Hyperlegible Mono" pitchFamily="34" charset="-122"/>
                <a:cs typeface="Atkinson Hyperlegible Mono" pitchFamily="34" charset="-120"/>
              </a:rPr>
              <a:t>double price = null;</a:t>
            </a:r>
            <a:endParaRPr lang="en-US" sz="2100" dirty="0"/>
          </a:p>
        </p:txBody>
      </p:sp>
      <p:sp>
        <p:nvSpPr>
          <p:cNvPr id="18" name="Shape 14"/>
          <p:cNvSpPr/>
          <p:nvPr/>
        </p:nvSpPr>
        <p:spPr>
          <a:xfrm>
            <a:off x="868680" y="4398264"/>
            <a:ext cx="548640" cy="548640"/>
          </a:xfrm>
          <a:prstGeom prst="roundRect">
            <a:avLst>
              <a:gd name="adj" fmla="val 16667"/>
            </a:avLst>
          </a:prstGeom>
          <a:solidFill>
            <a:srgbClr val="F2B705"/>
          </a:solidFill>
          <a:ln w="12700">
            <a:solidFill>
              <a:srgbClr val="F2B705"/>
            </a:solidFill>
            <a:prstDash val="solid"/>
          </a:ln>
        </p:spPr>
      </p:sp>
      <p:sp>
        <p:nvSpPr>
          <p:cNvPr id="19" name="Text 15"/>
          <p:cNvSpPr/>
          <p:nvPr/>
        </p:nvSpPr>
        <p:spPr>
          <a:xfrm>
            <a:off x="868680" y="4398264"/>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0" name="Text 16"/>
          <p:cNvSpPr/>
          <p:nvPr/>
        </p:nvSpPr>
        <p:spPr>
          <a:xfrm>
            <a:off x="1645920" y="4398264"/>
            <a:ext cx="914400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Mono" pitchFamily="34" charset="0"/>
                <a:ea typeface="Atkinson Hyperlegible Mono" pitchFamily="34" charset="-122"/>
                <a:cs typeface="Atkinson Hyperlegible Mono" pitchFamily="34" charset="-120"/>
              </a:rPr>
              <a:t>Scanner in = new Scanner(System.in);</a:t>
            </a:r>
            <a:endParaRPr lang="en-US" sz="2100" dirty="0"/>
          </a:p>
        </p:txBody>
      </p:sp>
      <p:sp>
        <p:nvSpPr>
          <p:cNvPr id="21" name="Shape 17"/>
          <p:cNvSpPr/>
          <p:nvPr/>
        </p:nvSpPr>
        <p:spPr>
          <a:xfrm>
            <a:off x="868680" y="5111496"/>
            <a:ext cx="548640" cy="548640"/>
          </a:xfrm>
          <a:prstGeom prst="roundRect">
            <a:avLst>
              <a:gd name="adj" fmla="val 16667"/>
            </a:avLst>
          </a:prstGeom>
          <a:solidFill>
            <a:srgbClr val="F2B705"/>
          </a:solidFill>
          <a:ln w="12700">
            <a:solidFill>
              <a:srgbClr val="F2B705"/>
            </a:solidFill>
            <a:prstDash val="solid"/>
          </a:ln>
        </p:spPr>
      </p:sp>
      <p:sp>
        <p:nvSpPr>
          <p:cNvPr id="22" name="Text 18"/>
          <p:cNvSpPr/>
          <p:nvPr/>
        </p:nvSpPr>
        <p:spPr>
          <a:xfrm>
            <a:off x="868680" y="5111496"/>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3" name="Text 19"/>
          <p:cNvSpPr/>
          <p:nvPr/>
        </p:nvSpPr>
        <p:spPr>
          <a:xfrm>
            <a:off x="1645920" y="5111496"/>
            <a:ext cx="9144000" cy="54864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Mono" pitchFamily="34" charset="0"/>
                <a:ea typeface="Atkinson Hyperlegible Mono" pitchFamily="34" charset="-122"/>
                <a:cs typeface="Atkinson Hyperlegible Mono" pitchFamily="34" charset="-120"/>
              </a:rPr>
              <a:t>String reader = new Scanner(System.in);</a:t>
            </a:r>
            <a:endParaRPr lang="en-US" sz="2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Signatures and overloading</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a constructor header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914400"/>
          </a:xfrm>
          <a:prstGeom prst="roundRect">
            <a:avLst>
              <a:gd name="adj" fmla="val 15000"/>
            </a:avLst>
          </a:prstGeom>
          <a:solidFill>
            <a:srgbClr val="EEF3F1"/>
          </a:solidFill>
          <a:ln w="12700">
            <a:solidFill>
              <a:srgbClr val="E6E1D6"/>
            </a:solidFill>
            <a:prstDash val="solid"/>
          </a:ln>
        </p:spPr>
      </p:sp>
      <p:sp>
        <p:nvSpPr>
          <p:cNvPr id="9" name="Text 5"/>
          <p:cNvSpPr/>
          <p:nvPr/>
        </p:nvSpPr>
        <p:spPr>
          <a:xfrm>
            <a:off x="868680" y="1554480"/>
            <a:ext cx="10454335" cy="91440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Ticket(String movie, int seat, double price)</a:t>
            </a:r>
            <a:endParaRPr lang="en-US" sz="28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2697480"/>
          <a:ext cx="6766560" cy="914400"/>
        </p:xfrm>
        <a:graphic>
          <a:graphicData uri="http://schemas.openxmlformats.org/drawingml/2006/table">
            <a:tbl>
              <a:tblPr/>
              <a:tblGrid>
                <a:gridCol w="2103120"/>
                <a:gridCol w="4663440"/>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Piece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Meaning</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Ticket</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name as the class, so it is a constructor</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String movie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1st value: a String, called movie inside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int seat</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2nd value: an int, called seat inside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double price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3rd value: a double, called price inside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Shape 6"/>
          <p:cNvSpPr/>
          <p:nvPr/>
        </p:nvSpPr>
        <p:spPr>
          <a:xfrm>
            <a:off x="7589520" y="2697480"/>
            <a:ext cx="4050792" cy="1371600"/>
          </a:xfrm>
          <a:prstGeom prst="roundRect">
            <a:avLst>
              <a:gd name="adj" fmla="val 10000"/>
            </a:avLst>
          </a:prstGeom>
          <a:solidFill>
            <a:srgbClr val="DDF5EE"/>
          </a:solidFill>
          <a:ln w="12700">
            <a:solidFill>
              <a:srgbClr val="DDF5EE"/>
            </a:solidFill>
            <a:prstDash val="solid"/>
          </a:ln>
        </p:spPr>
      </p:sp>
      <p:sp>
        <p:nvSpPr>
          <p:cNvPr id="12" name="Text 7"/>
          <p:cNvSpPr/>
          <p:nvPr/>
        </p:nvSpPr>
        <p:spPr>
          <a:xfrm>
            <a:off x="7863840" y="283464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SIGNATURE</a:t>
            </a:r>
            <a:endParaRPr lang="en-US" sz="1050" dirty="0"/>
          </a:p>
        </p:txBody>
      </p:sp>
      <p:sp>
        <p:nvSpPr>
          <p:cNvPr id="13" name="Text 8"/>
          <p:cNvSpPr/>
          <p:nvPr/>
        </p:nvSpPr>
        <p:spPr>
          <a:xfrm>
            <a:off x="7863840" y="3154680"/>
            <a:ext cx="3657600" cy="73152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Mono" pitchFamily="34" charset="0"/>
                <a:ea typeface="Atkinson Hyperlegible Mono" pitchFamily="34" charset="-122"/>
                <a:cs typeface="Atkinson Hyperlegible Mono" pitchFamily="34" charset="-120"/>
              </a:rPr>
              <a:t>Ticket(String, int, double)</a:t>
            </a:r>
            <a:endParaRPr lang="en-US" sz="1600" dirty="0"/>
          </a:p>
        </p:txBody>
      </p:sp>
      <p:sp>
        <p:nvSpPr>
          <p:cNvPr id="14" name="Shape 9"/>
          <p:cNvSpPr/>
          <p:nvPr/>
        </p:nvSpPr>
        <p:spPr>
          <a:xfrm>
            <a:off x="7589520" y="4251960"/>
            <a:ext cx="4050792" cy="1783080"/>
          </a:xfrm>
          <a:prstGeom prst="roundRect">
            <a:avLst>
              <a:gd name="adj" fmla="val 10256"/>
            </a:avLst>
          </a:prstGeom>
          <a:solidFill>
            <a:srgbClr val="E3F0FF"/>
          </a:solidFill>
          <a:ln w="12700">
            <a:solidFill>
              <a:srgbClr val="E3F0FF"/>
            </a:solidFill>
            <a:prstDash val="solid"/>
          </a:ln>
        </p:spPr>
      </p:sp>
      <p:sp>
        <p:nvSpPr>
          <p:cNvPr id="15" name="Text 10"/>
          <p:cNvSpPr/>
          <p:nvPr/>
        </p:nvSpPr>
        <p:spPr>
          <a:xfrm>
            <a:off x="7909560" y="4389120"/>
            <a:ext cx="3456432" cy="15087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Signature = name +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ordered list of parameter types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Parameter names are not part of it. A constructor header has no return type.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Lamp constructor runs?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5760720" cy="1737360"/>
          </a:xfrm>
          <a:prstGeom prst="roundRect">
            <a:avLst>
              <a:gd name="adj" fmla="val 6316"/>
            </a:avLst>
          </a:prstGeom>
          <a:solidFill>
            <a:srgbClr val="EEF3F1"/>
          </a:solidFill>
          <a:ln w="12700">
            <a:solidFill>
              <a:srgbClr val="E6E1D6"/>
            </a:solidFill>
            <a:prstDash val="solid"/>
          </a:ln>
        </p:spPr>
      </p:sp>
      <p:sp>
        <p:nvSpPr>
          <p:cNvPr id="9" name="Text 5"/>
          <p:cNvSpPr/>
          <p:nvPr/>
        </p:nvSpPr>
        <p:spPr>
          <a:xfrm>
            <a:off x="822960" y="1737360"/>
            <a:ext cx="52120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THREE CONSTRUCTORS</a:t>
            </a:r>
            <a:endParaRPr lang="en-US" sz="1050" dirty="0"/>
          </a:p>
        </p:txBody>
      </p:sp>
      <p:sp>
        <p:nvSpPr>
          <p:cNvPr id="10" name="Text 6"/>
          <p:cNvSpPr/>
          <p:nvPr/>
        </p:nvSpPr>
        <p:spPr>
          <a:xfrm>
            <a:off x="822960" y="2057400"/>
            <a:ext cx="5212080" cy="10515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Lamp()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Lamp(int brightness)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Lamp(String color, int brightness)</a:t>
            </a:r>
            <a:endParaRPr lang="en-US" sz="1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3520440"/>
          <a:ext cx="11094415" cy="914400"/>
        </p:xfrm>
        <a:graphic>
          <a:graphicData uri="http://schemas.openxmlformats.org/drawingml/2006/table">
            <a:tbl>
              <a:tblPr/>
              <a:tblGrid>
                <a:gridCol w="3566160"/>
                <a:gridCol w="3566160"/>
                <a:gridCol w="3962095"/>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Arguments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Runs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 Lamp()</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none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Lamp()</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 Lamp(75)</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int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Lamp(int)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new Lamp("red", 40)</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String, then an int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Lamp(String, int)</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6583680" y="1554480"/>
            <a:ext cx="5056632" cy="1737360"/>
          </a:xfrm>
          <a:prstGeom prst="roundRect">
            <a:avLst>
              <a:gd name="adj" fmla="val 10526"/>
            </a:avLst>
          </a:prstGeom>
          <a:solidFill>
            <a:srgbClr val="E3F0FF"/>
          </a:solidFill>
          <a:ln w="12700">
            <a:solidFill>
              <a:srgbClr val="E3F0FF"/>
            </a:solidFill>
            <a:prstDash val="solid"/>
          </a:ln>
        </p:spPr>
      </p:sp>
      <p:pic>
        <p:nvPicPr>
          <p:cNvPr id="1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858000" y="1810512"/>
            <a:ext cx="566928" cy="566928"/>
          </a:xfrm>
          <a:prstGeom prst="rect">
            <a:avLst/>
          </a:prstGeom>
        </p:spPr>
      </p:pic>
      <p:sp>
        <p:nvSpPr>
          <p:cNvPr id="14" name="Text 8"/>
          <p:cNvSpPr/>
          <p:nvPr/>
        </p:nvSpPr>
        <p:spPr>
          <a:xfrm>
            <a:off x="7635240" y="1691640"/>
            <a:ext cx="3730752" cy="14630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Constructors are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overloaded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when one class has several with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different signatures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arguments pick which one runs.</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Pick the constructor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constructor does each call run? Write "none" if it does not compile.</a:t>
            </a:r>
            <a:endParaRPr lang="en-US" sz="2200" dirty="0"/>
          </a:p>
        </p:txBody>
      </p:sp>
      <p:sp>
        <p:nvSpPr>
          <p:cNvPr id="12" name="Shape 8"/>
          <p:cNvSpPr/>
          <p:nvPr/>
        </p:nvSpPr>
        <p:spPr>
          <a:xfrm>
            <a:off x="868680" y="2971800"/>
            <a:ext cx="5120640" cy="1554480"/>
          </a:xfrm>
          <a:prstGeom prst="roundRect">
            <a:avLst>
              <a:gd name="adj" fmla="val 7059"/>
            </a:avLst>
          </a:prstGeom>
          <a:solidFill>
            <a:srgbClr val="EEF3F1"/>
          </a:solidFill>
          <a:ln w="12700">
            <a:solidFill>
              <a:srgbClr val="E6E1D6"/>
            </a:solidFill>
            <a:prstDash val="solid"/>
          </a:ln>
        </p:spPr>
      </p:sp>
      <p:sp>
        <p:nvSpPr>
          <p:cNvPr id="13" name="Text 9"/>
          <p:cNvSpPr/>
          <p:nvPr/>
        </p:nvSpPr>
        <p:spPr>
          <a:xfrm>
            <a:off x="114300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PIZZA HAS ONLY THESE</a:t>
            </a:r>
            <a:endParaRPr lang="en-US" sz="1050" dirty="0"/>
          </a:p>
        </p:txBody>
      </p:sp>
      <p:sp>
        <p:nvSpPr>
          <p:cNvPr id="14" name="Text 10"/>
          <p:cNvSpPr/>
          <p:nvPr/>
        </p:nvSpPr>
        <p:spPr>
          <a:xfrm>
            <a:off x="1143000" y="3474720"/>
            <a:ext cx="4572000" cy="8686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Pizza(String size)</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Pizza(String size, int toppings)</a:t>
            </a:r>
            <a:endParaRPr lang="en-US" sz="1700" dirty="0"/>
          </a:p>
        </p:txBody>
      </p:sp>
      <p:sp>
        <p:nvSpPr>
          <p:cNvPr id="15" name="Shape 11"/>
          <p:cNvSpPr/>
          <p:nvPr/>
        </p:nvSpPr>
        <p:spPr>
          <a:xfrm>
            <a:off x="6309360" y="2971800"/>
            <a:ext cx="548640" cy="548640"/>
          </a:xfrm>
          <a:prstGeom prst="roundRect">
            <a:avLst>
              <a:gd name="adj" fmla="val 16667"/>
            </a:avLst>
          </a:prstGeom>
          <a:solidFill>
            <a:srgbClr val="F2B705"/>
          </a:solidFill>
          <a:ln w="12700">
            <a:solidFill>
              <a:srgbClr val="F2B705"/>
            </a:solidFill>
            <a:prstDash val="solid"/>
          </a:ln>
        </p:spPr>
      </p:sp>
      <p:sp>
        <p:nvSpPr>
          <p:cNvPr id="16" name="Text 12"/>
          <p:cNvSpPr/>
          <p:nvPr/>
        </p:nvSpPr>
        <p:spPr>
          <a:xfrm>
            <a:off x="6309360" y="2971800"/>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a:t>
            </a:r>
            <a:endParaRPr lang="en-US" sz="2000" dirty="0"/>
          </a:p>
        </p:txBody>
      </p:sp>
      <p:sp>
        <p:nvSpPr>
          <p:cNvPr id="17" name="Text 13"/>
          <p:cNvSpPr/>
          <p:nvPr/>
        </p:nvSpPr>
        <p:spPr>
          <a:xfrm>
            <a:off x="7040880" y="2971800"/>
            <a:ext cx="448056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new Pizza("large", 2)</a:t>
            </a:r>
            <a:endParaRPr lang="en-US" sz="2000" dirty="0"/>
          </a:p>
        </p:txBody>
      </p:sp>
      <p:sp>
        <p:nvSpPr>
          <p:cNvPr id="18" name="Shape 14"/>
          <p:cNvSpPr/>
          <p:nvPr/>
        </p:nvSpPr>
        <p:spPr>
          <a:xfrm>
            <a:off x="6309360" y="3685032"/>
            <a:ext cx="548640" cy="548640"/>
          </a:xfrm>
          <a:prstGeom prst="roundRect">
            <a:avLst>
              <a:gd name="adj" fmla="val 16667"/>
            </a:avLst>
          </a:prstGeom>
          <a:solidFill>
            <a:srgbClr val="F2B705"/>
          </a:solidFill>
          <a:ln w="12700">
            <a:solidFill>
              <a:srgbClr val="F2B705"/>
            </a:solidFill>
            <a:prstDash val="solid"/>
          </a:ln>
        </p:spPr>
      </p:sp>
      <p:sp>
        <p:nvSpPr>
          <p:cNvPr id="19" name="Text 15"/>
          <p:cNvSpPr/>
          <p:nvPr/>
        </p:nvSpPr>
        <p:spPr>
          <a:xfrm>
            <a:off x="6309360" y="3685032"/>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t>
            </a:r>
            <a:endParaRPr lang="en-US" sz="2000" dirty="0"/>
          </a:p>
        </p:txBody>
      </p:sp>
      <p:sp>
        <p:nvSpPr>
          <p:cNvPr id="20" name="Text 16"/>
          <p:cNvSpPr/>
          <p:nvPr/>
        </p:nvSpPr>
        <p:spPr>
          <a:xfrm>
            <a:off x="7040880" y="3685032"/>
            <a:ext cx="448056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new Pizza(2, "large")</a:t>
            </a:r>
            <a:endParaRPr lang="en-US" sz="2000" dirty="0"/>
          </a:p>
        </p:txBody>
      </p:sp>
      <p:sp>
        <p:nvSpPr>
          <p:cNvPr id="21" name="Shape 17"/>
          <p:cNvSpPr/>
          <p:nvPr/>
        </p:nvSpPr>
        <p:spPr>
          <a:xfrm>
            <a:off x="6309360" y="4398264"/>
            <a:ext cx="548640" cy="548640"/>
          </a:xfrm>
          <a:prstGeom prst="roundRect">
            <a:avLst>
              <a:gd name="adj" fmla="val 16667"/>
            </a:avLst>
          </a:prstGeom>
          <a:solidFill>
            <a:srgbClr val="F2B705"/>
          </a:solidFill>
          <a:ln w="12700">
            <a:solidFill>
              <a:srgbClr val="F2B705"/>
            </a:solidFill>
            <a:prstDash val="solid"/>
          </a:ln>
        </p:spPr>
      </p:sp>
      <p:sp>
        <p:nvSpPr>
          <p:cNvPr id="22" name="Text 18"/>
          <p:cNvSpPr/>
          <p:nvPr/>
        </p:nvSpPr>
        <p:spPr>
          <a:xfrm>
            <a:off x="6309360" y="4398264"/>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t>
            </a:r>
            <a:endParaRPr lang="en-US" sz="2000" dirty="0"/>
          </a:p>
        </p:txBody>
      </p:sp>
      <p:sp>
        <p:nvSpPr>
          <p:cNvPr id="23" name="Text 19"/>
          <p:cNvSpPr/>
          <p:nvPr/>
        </p:nvSpPr>
        <p:spPr>
          <a:xfrm>
            <a:off x="7040880" y="4398264"/>
            <a:ext cx="448056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new Pizza()</a:t>
            </a:r>
            <a:endParaRPr lang="en-US" sz="2000" dirty="0"/>
          </a:p>
        </p:txBody>
      </p:sp>
      <p:sp>
        <p:nvSpPr>
          <p:cNvPr id="24" name="Shape 20"/>
          <p:cNvSpPr/>
          <p:nvPr/>
        </p:nvSpPr>
        <p:spPr>
          <a:xfrm>
            <a:off x="6309360" y="5111496"/>
            <a:ext cx="548640" cy="548640"/>
          </a:xfrm>
          <a:prstGeom prst="roundRect">
            <a:avLst>
              <a:gd name="adj" fmla="val 16667"/>
            </a:avLst>
          </a:prstGeom>
          <a:solidFill>
            <a:srgbClr val="F2B705"/>
          </a:solidFill>
          <a:ln w="12700">
            <a:solidFill>
              <a:srgbClr val="F2B705"/>
            </a:solidFill>
            <a:prstDash val="solid"/>
          </a:ln>
        </p:spPr>
      </p:sp>
      <p:sp>
        <p:nvSpPr>
          <p:cNvPr id="25" name="Text 21"/>
          <p:cNvSpPr/>
          <p:nvPr/>
        </p:nvSpPr>
        <p:spPr>
          <a:xfrm>
            <a:off x="6309360" y="5111496"/>
            <a:ext cx="54864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
            </a:r>
            <a:endParaRPr lang="en-US" sz="2000" dirty="0"/>
          </a:p>
        </p:txBody>
      </p:sp>
      <p:sp>
        <p:nvSpPr>
          <p:cNvPr id="26" name="Text 22"/>
          <p:cNvSpPr/>
          <p:nvPr/>
        </p:nvSpPr>
        <p:spPr>
          <a:xfrm>
            <a:off x="7040880" y="5111496"/>
            <a:ext cx="448056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new Pizza("small")</a:t>
            </a:r>
            <a:endParaRPr lang="en-US" sz="2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Arguments, copies, and the jump</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Arguments must match: number, order, type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11094415" cy="868680"/>
          </a:xfrm>
          <a:prstGeom prst="roundRect">
            <a:avLst>
              <a:gd name="adj" fmla="val 12632"/>
            </a:avLst>
          </a:prstGeom>
          <a:solidFill>
            <a:srgbClr val="EEF3F1"/>
          </a:solidFill>
          <a:ln w="12700">
            <a:solidFill>
              <a:srgbClr val="E6E1D6"/>
            </a:solidFill>
            <a:prstDash val="solid"/>
          </a:ln>
        </p:spPr>
      </p:sp>
      <p:sp>
        <p:nvSpPr>
          <p:cNvPr id="9" name="Text 5"/>
          <p:cNvSpPr/>
          <p:nvPr/>
        </p:nvSpPr>
        <p:spPr>
          <a:xfrm>
            <a:off x="822960" y="1737360"/>
            <a:ext cx="10545775" cy="502920"/>
          </a:xfrm>
          <a:prstGeom prst="rect">
            <a:avLst/>
          </a:prstGeom>
          <a:noFill/>
          <a:ln/>
        </p:spPr>
        <p:txBody>
          <a:bodyPr wrap="square" lIns="0" tIns="0" rIns="0" bIns="0" rtlCol="0" anchor="t"/>
          <a:lstStyle/>
          <a:p>
            <a:pPr indent="0" marL="0">
              <a:lnSpc>
                <a:spcPct val="115000"/>
              </a:lnSpc>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Ticket(String movie, int seat, double price)</a:t>
            </a:r>
            <a:endParaRPr lang="en-US" sz="20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2651760"/>
          <a:ext cx="11094415" cy="914400"/>
        </p:xfrm>
        <a:graphic>
          <a:graphicData uri="http://schemas.openxmlformats.org/drawingml/2006/table">
            <a:tbl>
              <a:tblPr/>
              <a:tblGrid>
                <a:gridCol w="3931920"/>
                <a:gridCol w="2377440"/>
                <a:gridCol w="4785055"/>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Problem</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Compiler says (gist)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new Ticket("Dune", 14, 12)</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Next" pitchFamily="34" charset="0"/>
                          <a:ea typeface="Atkinson Hyperlegible Next" pitchFamily="34" charset="-122"/>
                          <a:cs typeface="Atkinson Hyperlegible Next" pitchFamily="34" charset="-120"/>
                        </a:rPr>
                        <a:t>none: 12 becomes 12.0</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compiles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new Ticket(14, "Dune", 12.5)</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order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int cannot be converted to String</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new Ticket("Dune", 14)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number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argument lists differ in length</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new Ticket("Dune", 12.5, 14)</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type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lossy conversion from double to int</a:t>
                      </a:r>
                      <a:endParaRPr lang="en-US" sz="14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Text 6"/>
          <p:cNvSpPr/>
          <p:nvPr/>
        </p:nvSpPr>
        <p:spPr>
          <a:xfrm>
            <a:off x="548640" y="5623560"/>
            <a:ext cx="11094415"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int may go to a double. A double may not go to an int.</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jump in, the copy, the return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667512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691640"/>
            <a:ext cx="6126480" cy="4160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SeatCopy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static void main(String[] args)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mySeat = 14;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System.out.println("A: main starts");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 t = new Ticket(mySeat);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System.out.println("C: back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System.out.println(mySeat);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Ticket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Ticket(int seat)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System.out.println("B: constructor");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seat = seat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System.out.println(seat);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7452360" y="1508760"/>
            <a:ext cx="4187952" cy="2240280"/>
          </a:xfrm>
          <a:prstGeom prst="roundRect">
            <a:avLst>
              <a:gd name="adj" fmla="val 4898"/>
            </a:avLst>
          </a:prstGeom>
          <a:solidFill>
            <a:srgbClr val="1F2B28"/>
          </a:solidFill>
          <a:ln w="12700">
            <a:solidFill>
              <a:srgbClr val="1F2B28"/>
            </a:solidFill>
            <a:prstDash val="solid"/>
          </a:ln>
        </p:spPr>
      </p:sp>
      <p:sp>
        <p:nvSpPr>
          <p:cNvPr id="11" name="Text 7"/>
          <p:cNvSpPr/>
          <p:nvPr/>
        </p:nvSpPr>
        <p:spPr>
          <a:xfrm>
            <a:off x="7726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7726680" y="1920240"/>
            <a:ext cx="3639312" cy="17373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 main starts</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 constructor</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114</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C: back in main</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14</a:t>
            </a:r>
            <a:endParaRPr lang="en-US" sz="2000" dirty="0"/>
          </a:p>
        </p:txBody>
      </p:sp>
      <p:sp>
        <p:nvSpPr>
          <p:cNvPr id="13" name="Shape 9"/>
          <p:cNvSpPr/>
          <p:nvPr/>
        </p:nvSpPr>
        <p:spPr>
          <a:xfrm>
            <a:off x="7452360" y="3931920"/>
            <a:ext cx="4187952" cy="2103120"/>
          </a:xfrm>
          <a:prstGeom prst="roundRect">
            <a:avLst>
              <a:gd name="adj" fmla="val 8696"/>
            </a:avLst>
          </a:prstGeom>
          <a:solidFill>
            <a:srgbClr val="E3F0FF"/>
          </a:solidFill>
          <a:ln w="12700">
            <a:solidFill>
              <a:srgbClr val="E3F0FF"/>
            </a:solidFill>
            <a:prstDash val="solid"/>
          </a:ln>
        </p:spPr>
      </p:sp>
      <p:sp>
        <p:nvSpPr>
          <p:cNvPr id="14" name="Text 10"/>
          <p:cNvSpPr/>
          <p:nvPr/>
        </p:nvSpPr>
        <p:spPr>
          <a:xfrm>
            <a:off x="7772400" y="4069080"/>
            <a:ext cx="3593592" cy="182880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Call by value: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parameter gets a copy, so mySeat stays 14.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Flow of control:</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 whole constructor runs, then main picks up right after the call.</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Line up at the movies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one line at a time.</a:t>
            </a:r>
            <a:endParaRPr lang="en-US" sz="2200" dirty="0"/>
          </a:p>
        </p:txBody>
      </p:sp>
      <p:sp>
        <p:nvSpPr>
          <p:cNvPr id="12" name="Shape 8"/>
          <p:cNvSpPr/>
          <p:nvPr/>
        </p:nvSpPr>
        <p:spPr>
          <a:xfrm>
            <a:off x="868680" y="2971800"/>
            <a:ext cx="5120640" cy="2651760"/>
          </a:xfrm>
          <a:prstGeom prst="roundRect">
            <a:avLst>
              <a:gd name="adj" fmla="val 4138"/>
            </a:avLst>
          </a:prstGeom>
          <a:solidFill>
            <a:srgbClr val="EEF3F1"/>
          </a:solidFill>
          <a:ln w="12700">
            <a:solidFill>
              <a:srgbClr val="E6E1D6"/>
            </a:solidFill>
            <a:prstDash val="solid"/>
          </a:ln>
        </p:spPr>
      </p:sp>
      <p:sp>
        <p:nvSpPr>
          <p:cNvPr id="13" name="Text 9"/>
          <p:cNvSpPr/>
          <p:nvPr/>
        </p:nvSpPr>
        <p:spPr>
          <a:xfrm>
            <a:off x="114300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 MAIN</a:t>
            </a:r>
            <a:endParaRPr lang="en-US" sz="1050" dirty="0"/>
          </a:p>
        </p:txBody>
      </p:sp>
      <p:sp>
        <p:nvSpPr>
          <p:cNvPr id="14" name="Text 10"/>
          <p:cNvSpPr/>
          <p:nvPr/>
        </p:nvSpPr>
        <p:spPr>
          <a:xfrm>
            <a:off x="1143000" y="3474720"/>
            <a:ext cx="4572000" cy="1965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System.out.println("Line up");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Ticket a = new Ticket(5);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System.out.println("Buy popcorn");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Ticket b = new Ticket(6);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System.out.println("Find seats");</a:t>
            </a:r>
            <a:endParaRPr lang="en-US" sz="1500" dirty="0"/>
          </a:p>
        </p:txBody>
      </p:sp>
      <p:sp>
        <p:nvSpPr>
          <p:cNvPr id="15" name="Shape 11"/>
          <p:cNvSpPr/>
          <p:nvPr/>
        </p:nvSpPr>
        <p:spPr>
          <a:xfrm>
            <a:off x="6217920" y="2971800"/>
            <a:ext cx="5102352" cy="2651760"/>
          </a:xfrm>
          <a:prstGeom prst="roundRect">
            <a:avLst>
              <a:gd name="adj" fmla="val 4138"/>
            </a:avLst>
          </a:prstGeom>
          <a:solidFill>
            <a:srgbClr val="EEF3F1"/>
          </a:solidFill>
          <a:ln w="12700">
            <a:solidFill>
              <a:srgbClr val="E6E1D6"/>
            </a:solidFill>
            <a:prstDash val="solid"/>
          </a:ln>
        </p:spPr>
      </p:sp>
      <p:sp>
        <p:nvSpPr>
          <p:cNvPr id="16" name="Text 12"/>
          <p:cNvSpPr/>
          <p:nvPr/>
        </p:nvSpPr>
        <p:spPr>
          <a:xfrm>
            <a:off x="6492240" y="3154680"/>
            <a:ext cx="455371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CLASS</a:t>
            </a:r>
            <a:endParaRPr lang="en-US" sz="1050" dirty="0"/>
          </a:p>
        </p:txBody>
      </p:sp>
      <p:sp>
        <p:nvSpPr>
          <p:cNvPr id="17" name="Text 13"/>
          <p:cNvSpPr/>
          <p:nvPr/>
        </p:nvSpPr>
        <p:spPr>
          <a:xfrm>
            <a:off x="6492240" y="3474720"/>
            <a:ext cx="4553712" cy="1965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class Ticket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Ticket(int number)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System.out.print("Ticket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System.out.println(number);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Constructor</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Code with the class's name that builds a new object.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new</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keyword before a constructor call that creates an object.</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1DD"/>
          </a:solidFill>
          <a:ln w="12700">
            <a:solidFill>
              <a:srgbClr val="FFF1DD"/>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null</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a reference variable holds when there is no object.</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Signature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name plus the ordered list of parameter types.</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Overloaded</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Several constructors, one name, different signatures.</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Call by value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parameter starts as a copy of its argument.</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Back to the warm-up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1.13 Object Creation and Storage (Instantiation)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5486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every part of this line to your partner:</a:t>
            </a:r>
            <a:endParaRPr lang="en-US" sz="2400" dirty="0"/>
          </a:p>
        </p:txBody>
      </p:sp>
      <p:sp>
        <p:nvSpPr>
          <p:cNvPr id="11" name="Text 6"/>
          <p:cNvSpPr/>
          <p:nvPr/>
        </p:nvSpPr>
        <p:spPr>
          <a:xfrm>
            <a:off x="1783080" y="2468880"/>
            <a:ext cx="9418320" cy="548640"/>
          </a:xfrm>
          <a:prstGeom prst="rect">
            <a:avLst/>
          </a:prstGeom>
          <a:noFill/>
          <a:ln/>
        </p:spPr>
        <p:txBody>
          <a:bodyPr wrap="square" lIns="0" tIns="0" rIns="0" bIns="0" rtlCol="0" anchor="ctr"/>
          <a:lstStyle/>
          <a:p>
            <a:pPr indent="0" marL="0">
              <a:buNone/>
            </a:pPr>
            <a:r>
              <a:rPr lang="en-US" sz="2400" b="1" dirty="0">
                <a:solidFill>
                  <a:srgbClr val="0B5A4D"/>
                </a:solidFill>
                <a:latin typeface="Atkinson Hyperlegible Mono" pitchFamily="34" charset="0"/>
                <a:ea typeface="Atkinson Hyperlegible Mono" pitchFamily="34" charset="-122"/>
                <a:cs typeface="Atkinson Hyperlegible Mono" pitchFamily="34" charset="-120"/>
              </a:rPr>
              <a:t>Scanner console = new Scanner(System.in);</a:t>
            </a:r>
            <a:endParaRPr lang="en-US" sz="2400" dirty="0"/>
          </a:p>
        </p:txBody>
      </p:sp>
      <p:sp>
        <p:nvSpPr>
          <p:cNvPr id="12" name="Text 7"/>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3" name="Shape 8"/>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4" name="Text 9"/>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The word new ______, the constructor ______, and console holds ______.</a:t>
            </a:r>
            <a:endParaRPr lang="en-US" sz="2100" dirty="0"/>
          </a:p>
        </p:txBody>
      </p:sp>
      <p:sp>
        <p:nvSpPr>
          <p:cNvPr id="15" name="Text 10"/>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Under Construction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1.13: Object Creation and Storage (Instantiation)</dc:title>
  <dc:subject>PptxGenJS Presentation</dc:subject>
  <dc:creator>Hopper</dc:creator>
  <cp:lastModifiedBy>Hopper</cp:lastModifiedBy>
  <cp:revision>1</cp:revision>
  <dcterms:created xsi:type="dcterms:W3CDTF">2026-10-16T21:39:46Z</dcterms:created>
  <dcterms:modified xsi:type="dcterms:W3CDTF">2026-10-16T21:39:46Z</dcterms:modified>
</cp:coreProperties>
</file>