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notesMasterIdLst>
    <p:notesMasterId r:id="rId2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Topic 1.12 (College Board CED numbering). Students learn what a class and an object are, how class hierarchies and inheritance work (reading them only; designing them is outside the AP course), that every class is a subclass of Object, and that a reference variable holds a reference to an object, not the object. String is the running example. Students already know method signatures (1.9) and calling class methods such as Math.sqrt (1.10, 1.11). Creating objects with new in general is the next topic, 1.13; calls on objects like name.length() appear today with the note that calling instance methods is taught fully in Topic 1.14.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students 2 minutes with a partner. The cutter is not a cookie: it is the plan for a shape. One cutter can make any number of cookies. Every cookie has the same shape, but each is its own thing, so one can have sprinkles and another chocolate chips. That is exactly the class and object relationship: one blueprint, many instances, each with its own values.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goals aloud. Goals 1 and 2 are about classes and objects, 3 and 4 about hierarchies, and 5 about what a variable of a class type really holds.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cookie cutter, in Java.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class is the formal blueprint of the attributes and behaviors of a kind of object. An object is one specific instance of a class with its own attribute values. Every object of a class has the same kinds of attributes and the same behaviors, but its own values. One limit of the cookie analogy: an object can only have what its class defines.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String objects from one class. All three have the behavior length(), because all come from String. Each answers differently because each has its own characters: the space in "Jo Ann" counts, so it has 6. Read first.length() as "ask the object first refers to for its length"; calling methods on objects is taught fully in Topic 1.14.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say "String is an object." It is not; String is the class. The which-one test: if you can ask "which one?", you are talking about an object. Objects of the same class are not identical either: they share kinds of attributes and behaviors, but each holds its own values.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Scanner is a class. "pizza" is an object (a String instance). String is a class. What new Scanner(System.in) creates is an object, a Scanner instance. "" (an empty string) is an object too: it is a String with zero characters. Use the which-one test for each.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Write what related classes share once, in one place.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rental company needs Car and Truck. Both need a license plate, miles driven, and a record-a-trip behavior. Write those once in a superclass, Vehicle. Car and Truck are subclasses that extend Vehicle: they draw on its attributes and behaviors without repeating them, and add their own. This is inheritance, and the set of linked classes is a class hierarchy. The arrows point from each subclass up to its superclass. Students read hierarchies; designing them is outside the AP course.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1: start at Truck: cargo capacity and load cargo. Step 2: climb up to Vehicle and add license plate, miles driven, and record a trip. A Truck object has three attributes and two behaviors, though the Truck class wrote only one of each. Then the payoff: add fuel level to Vehicle only, and every Car and Truck object gets it with no edits to Car or Truck.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reason "Truck has cargo capacity and Truck is related to Vehicle, so a Vehicle has cargo capacity." It does not. A superclass gets nothing from its subclasses, and siblings get nothing from each other: a Car has no cargo capacity because Car and Truck only share Vehicle. Start at the class you are asked about and move up, never down or sideways.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Java has a class named Object, capital O, at the top of every hierarchy. If a class names no superclass, Java makes Object its superclass; otherwise Object is still above it, one or more levels up. Point back to the String documentation from Topic 1.7: the two indented lines show String under Object. Object (a class name) is not the same word as object (any instance); Java is case-sensitive.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(1) A DVD object has run time (from DVD), title, due date, and check out (from Item), and the behaviors Object defines. (2) No: run time is in DVD, and Book and DVD are siblings. (3) Item names no superclass, so its superclass is Object, and Book is a subclass of Item and, two levels up, of Object.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a variable of a class type actually hold?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primitive variable holds its value in its own box: seats holds 30. A variable of a reference type, like String, holds an object reference, which you can picture as the memory address of the object. The address #4410 is made up; Java picks real addresses and you never write them. println follows the reference and shows the text, which is why the output says Hawks, not an address. Phone-contact analogy: your contacts list holds a number, not your friend.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Line 2 copies the reference in home, so trip and home refer to the same "Reno" object; there is still only one "Reno". Line 3 gives home a new reference to "Tulsa". Only home's box changes; trip still refers to "Reno". Variation: swap lines 2 and 3, and both print Tulsa, because the copy takes whatever home holds at that moment.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learning that two variables can refer to the same object, students conclude the variables are linked forever. They are not. Each variable has its own box. trip = home copied a reference once. Reassigning home later replaces only home's reference. Sticky-note analogy: copy an address onto a second note, then write a new address on the first note; the second note still has the old address, and the house is still standing.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dog, emu, cat. After line 3, z refers to "cat" (copied from x). Line 4: x gets a copy of y's reference, so x and y both refer to "dog". Line 5: y gets a new reference to "emu"; x still refers to "dog". z never changed. Have students fill the trace table: after each line, what does each variable refer 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 check: point to a card and ask for an example from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Pairs explain using the sentence starter; cold-call two pairs. Listen for: a class is the blueprint; each object is an instance with its own values; a String variable holds a reference to the object, not the object itself. Then hand out the Blueprints and Instances puzzle worksheet.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slideLayout" Target="../slideLayouts/slideLayout1.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slideLayout" Target="../slideLayouts/slideLayout1.xml"/><Relationship Id="rId4"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DDF5EE"/>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2-1.png">    </p:cNvPr>
          <p:cNvPicPr>
            <a:picLocks noChangeAspect="1"/>
          </p:cNvPicPr>
          <p:nvPr/>
        </p:nvPicPr>
        <p:blipFill>
          <a:blip r:embed="rId1"/>
          <a:stretch>
            <a:fillRect/>
          </a:stretch>
        </p:blipFill>
        <p:spPr>
          <a:xfrm>
            <a:off x="548640" y="457200"/>
            <a:ext cx="1463040" cy="365760"/>
          </a:xfrm>
          <a:prstGeom prst="rect">
            <a:avLst/>
          </a:prstGeom>
        </p:spPr>
      </p:pic>
      <p:sp>
        <p:nvSpPr>
          <p:cNvPr id="3" name="Text 0"/>
          <p:cNvSpPr/>
          <p:nvPr/>
        </p:nvSpPr>
        <p:spPr>
          <a:xfrm>
            <a:off x="548640" y="2011680"/>
            <a:ext cx="7315200" cy="320040"/>
          </a:xfrm>
          <a:prstGeom prst="rect">
            <a:avLst/>
          </a:prstGeom>
          <a:noFill/>
          <a:ln/>
        </p:spPr>
        <p:txBody>
          <a:bodyPr wrap="square" lIns="0" tIns="0" rIns="0" bIns="0" rtlCol="0" anchor="ctr"/>
          <a:lstStyle/>
          <a:p>
            <a:pPr indent="0" marL="0">
              <a:buNone/>
            </a:pPr>
            <a:r>
              <a:rPr lang="en-US" sz="1200" b="1" spc="300" kern="0" dirty="0">
                <a:solidFill>
                  <a:srgbClr val="0B5A4D"/>
                </a:solidFill>
                <a:latin typeface="Atkinson Hyperlegible Next" pitchFamily="34" charset="0"/>
                <a:ea typeface="Atkinson Hyperlegible Next" pitchFamily="34" charset="-122"/>
                <a:cs typeface="Atkinson Hyperlegible Next" pitchFamily="34" charset="-120"/>
              </a:rPr>
              <a:t>AP CSA  ·  UNIT 1  ·  TOPIC 1.12</a:t>
            </a:r>
            <a:endParaRPr lang="en-US" sz="1200" dirty="0"/>
          </a:p>
        </p:txBody>
      </p:sp>
      <p:sp>
        <p:nvSpPr>
          <p:cNvPr id="4" name="Text 1"/>
          <p:cNvSpPr/>
          <p:nvPr/>
        </p:nvSpPr>
        <p:spPr>
          <a:xfrm>
            <a:off x="548640" y="2377440"/>
            <a:ext cx="7498080" cy="1097280"/>
          </a:xfrm>
          <a:prstGeom prst="rect">
            <a:avLst/>
          </a:prstGeom>
          <a:noFill/>
          <a:ln/>
        </p:spPr>
        <p:txBody>
          <a:bodyPr wrap="square" lIns="0" tIns="0" rIns="0" bIns="0" rtlCol="0" anchor="ctr"/>
          <a:lstStyle/>
          <a:p>
            <a:pPr indent="0" marL="0">
              <a:buNone/>
            </a:pPr>
            <a:r>
              <a:rPr lang="en-US" sz="4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Blueprints and Instances</a:t>
            </a:r>
            <a:endParaRPr lang="en-US" sz="4200" dirty="0"/>
          </a:p>
        </p:txBody>
      </p:sp>
      <p:sp>
        <p:nvSpPr>
          <p:cNvPr id="5" name="Text 2"/>
          <p:cNvSpPr/>
          <p:nvPr/>
        </p:nvSpPr>
        <p:spPr>
          <a:xfrm>
            <a:off x="548640" y="3611880"/>
            <a:ext cx="6858000" cy="45720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Objects: instances of classes</a:t>
            </a:r>
            <a:endParaRPr lang="en-US" sz="2000" dirty="0"/>
          </a:p>
        </p:txBody>
      </p:sp>
      <p:sp>
        <p:nvSpPr>
          <p:cNvPr id="6" name="Shape 3"/>
          <p:cNvSpPr/>
          <p:nvPr/>
        </p:nvSpPr>
        <p:spPr>
          <a:xfrm rot="240000">
            <a:off x="8138160" y="1417320"/>
            <a:ext cx="3017520" cy="2148840"/>
          </a:xfrm>
          <a:prstGeom prst="roundRect">
            <a:avLst>
              <a:gd name="adj" fmla="val 12766"/>
            </a:avLst>
          </a:prstGeom>
          <a:solidFill>
            <a:srgbClr val="0E7C6B"/>
          </a:solidFill>
          <a:ln w="12700">
            <a:solidFill>
              <a:srgbClr val="0E7C6B"/>
            </a:solidFill>
            <a:prstDash val="solid"/>
          </a:ln>
        </p:spPr>
      </p:sp>
      <p:sp>
        <p:nvSpPr>
          <p:cNvPr id="7" name="Text 4"/>
          <p:cNvSpPr/>
          <p:nvPr/>
        </p:nvSpPr>
        <p:spPr>
          <a:xfrm rot="240000">
            <a:off x="8458200" y="1600200"/>
            <a:ext cx="2468880" cy="1783080"/>
          </a:xfrm>
          <a:prstGeom prst="rect">
            <a:avLst/>
          </a:prstGeom>
          <a:noFill/>
          <a:ln/>
        </p:spPr>
        <p:txBody>
          <a:bodyPr wrap="square" lIns="0" tIns="0" rIns="0" bIns="0" rtlCol="0" anchor="ctr"/>
          <a:lstStyle/>
          <a:p>
            <a:pPr indent="0" marL="0">
              <a:buNone/>
            </a:pPr>
            <a:r>
              <a:rPr lang="en-US" sz="1200" b="1" spc="300" kern="0" dirty="0">
                <a:solidFill>
                  <a:srgbClr val="E9F7F2"/>
                </a:solidFill>
                <a:latin typeface="Atkinson Hyperlegible Next" pitchFamily="34" charset="0"/>
                <a:ea typeface="Atkinson Hyperlegible Next" pitchFamily="34" charset="-122"/>
                <a:cs typeface="Atkinson Hyperlegible Next" pitchFamily="34" charset="-120"/>
              </a:rPr>
              <a:t>TOPIC</a:t>
            </a:r>
            <a:endParaRPr lang="en-US" sz="1200" dirty="0"/>
          </a:p>
          <a:p>
            <a:pPr indent="0" marL="0">
              <a:buNone/>
            </a:pPr>
            <a:r>
              <a:rPr lang="en-US" sz="64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1.12</a:t>
            </a:r>
            <a:endParaRPr lang="en-US" sz="1200" dirty="0"/>
          </a:p>
        </p:txBody>
      </p:sp>
      <p:sp>
        <p:nvSpPr>
          <p:cNvPr id="8" name="Shape 5"/>
          <p:cNvSpPr/>
          <p:nvPr/>
        </p:nvSpPr>
        <p:spPr>
          <a:xfrm>
            <a:off x="7818120" y="4069080"/>
            <a:ext cx="502920" cy="502920"/>
          </a:xfrm>
          <a:prstGeom prst="ellipse">
            <a:avLst/>
          </a:prstGeom>
          <a:solidFill>
            <a:srgbClr val="2F6FD0"/>
          </a:solidFill>
          <a:ln w="12700">
            <a:solidFill>
              <a:srgbClr val="2F6FD0"/>
            </a:solidFill>
            <a:prstDash val="solid"/>
          </a:ln>
        </p:spPr>
      </p:sp>
      <p:sp>
        <p:nvSpPr>
          <p:cNvPr id="9" name="Shape 6"/>
          <p:cNvSpPr/>
          <p:nvPr/>
        </p:nvSpPr>
        <p:spPr>
          <a:xfrm rot="-300000">
            <a:off x="8778240" y="3977640"/>
            <a:ext cx="1371600" cy="1097280"/>
          </a:xfrm>
          <a:prstGeom prst="roundRect">
            <a:avLst>
              <a:gd name="adj" fmla="val 16667"/>
            </a:avLst>
          </a:prstGeom>
          <a:solidFill>
            <a:srgbClr val="F2B705"/>
          </a:solidFill>
          <a:ln w="12700">
            <a:solidFill>
              <a:srgbClr val="F2B705"/>
            </a:solidFill>
            <a:prstDash val="solid"/>
          </a:ln>
        </p:spPr>
      </p:sp>
      <p:sp>
        <p:nvSpPr>
          <p:cNvPr id="10" name="Shape 7"/>
          <p:cNvSpPr/>
          <p:nvPr/>
        </p:nvSpPr>
        <p:spPr>
          <a:xfrm rot="480000">
            <a:off x="10332720" y="3749040"/>
            <a:ext cx="914400" cy="868680"/>
          </a:xfrm>
          <a:prstGeom prst="roundRect">
            <a:avLst>
              <a:gd name="adj" fmla="val 18947"/>
            </a:avLst>
          </a:prstGeom>
          <a:solidFill>
            <a:srgbClr val="7A5AF5"/>
          </a:solidFill>
          <a:ln w="12700">
            <a:solidFill>
              <a:srgbClr val="7A5AF5"/>
            </a:solidFill>
            <a:prstDash val="soli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WARM-UP</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Is the cookie cutter a cookie?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1.12 Objects: Instances of Classes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Talk with a partner about one cookie cutter and a tray of cookies.</a:t>
            </a:r>
            <a:endParaRPr lang="en-US" sz="2200" dirty="0"/>
          </a:p>
        </p:txBody>
      </p:sp>
      <p:sp>
        <p:nvSpPr>
          <p:cNvPr id="12" name="Shape 8"/>
          <p:cNvSpPr/>
          <p:nvPr/>
        </p:nvSpPr>
        <p:spPr>
          <a:xfrm>
            <a:off x="868680" y="2971800"/>
            <a:ext cx="5074920" cy="1188720"/>
          </a:xfrm>
          <a:prstGeom prst="roundRect">
            <a:avLst>
              <a:gd name="adj" fmla="val 11538"/>
            </a:avLst>
          </a:prstGeom>
          <a:solidFill>
            <a:srgbClr val="FFFFFF"/>
          </a:solidFill>
          <a:ln w="12700">
            <a:solidFill>
              <a:srgbClr val="FFFFFF"/>
            </a:solidFill>
            <a:prstDash val="solid"/>
          </a:ln>
        </p:spPr>
      </p:sp>
      <p:sp>
        <p:nvSpPr>
          <p:cNvPr id="13" name="Text 9"/>
          <p:cNvSpPr/>
          <p:nvPr/>
        </p:nvSpPr>
        <p:spPr>
          <a:xfrm>
            <a:off x="1143000" y="2971800"/>
            <a:ext cx="4572000" cy="118872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Is the cookie cutter a cookie?</a:t>
            </a:r>
            <a:endParaRPr lang="en-US" sz="2000" dirty="0"/>
          </a:p>
        </p:txBody>
      </p:sp>
      <p:sp>
        <p:nvSpPr>
          <p:cNvPr id="14" name="Shape 10"/>
          <p:cNvSpPr/>
          <p:nvPr/>
        </p:nvSpPr>
        <p:spPr>
          <a:xfrm>
            <a:off x="6172200" y="2971800"/>
            <a:ext cx="5074920" cy="1188720"/>
          </a:xfrm>
          <a:prstGeom prst="roundRect">
            <a:avLst>
              <a:gd name="adj" fmla="val 11538"/>
            </a:avLst>
          </a:prstGeom>
          <a:solidFill>
            <a:srgbClr val="FFFFFF"/>
          </a:solidFill>
          <a:ln w="12700">
            <a:solidFill>
              <a:srgbClr val="FFFFFF"/>
            </a:solidFill>
            <a:prstDash val="solid"/>
          </a:ln>
        </p:spPr>
      </p:sp>
      <p:sp>
        <p:nvSpPr>
          <p:cNvPr id="15" name="Text 11"/>
          <p:cNvSpPr/>
          <p:nvPr/>
        </p:nvSpPr>
        <p:spPr>
          <a:xfrm>
            <a:off x="6446520" y="2971800"/>
            <a:ext cx="4572000" cy="118872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How many cookies can one cutter make?</a:t>
            </a:r>
            <a:endParaRPr lang="en-US" sz="2000" dirty="0"/>
          </a:p>
        </p:txBody>
      </p:sp>
      <p:sp>
        <p:nvSpPr>
          <p:cNvPr id="16" name="Shape 12"/>
          <p:cNvSpPr/>
          <p:nvPr/>
        </p:nvSpPr>
        <p:spPr>
          <a:xfrm>
            <a:off x="868680" y="4343400"/>
            <a:ext cx="5074920" cy="1188720"/>
          </a:xfrm>
          <a:prstGeom prst="roundRect">
            <a:avLst>
              <a:gd name="adj" fmla="val 11538"/>
            </a:avLst>
          </a:prstGeom>
          <a:solidFill>
            <a:srgbClr val="FFFFFF"/>
          </a:solidFill>
          <a:ln w="12700">
            <a:solidFill>
              <a:srgbClr val="FFFFFF"/>
            </a:solidFill>
            <a:prstDash val="solid"/>
          </a:ln>
        </p:spPr>
      </p:sp>
      <p:sp>
        <p:nvSpPr>
          <p:cNvPr id="17" name="Text 13"/>
          <p:cNvSpPr/>
          <p:nvPr/>
        </p:nvSpPr>
        <p:spPr>
          <a:xfrm>
            <a:off x="1143000" y="4343400"/>
            <a:ext cx="4572000" cy="118872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Do all the cookies have the same shape?</a:t>
            </a:r>
            <a:endParaRPr lang="en-US" sz="2000" dirty="0"/>
          </a:p>
        </p:txBody>
      </p:sp>
      <p:sp>
        <p:nvSpPr>
          <p:cNvPr id="18" name="Shape 14"/>
          <p:cNvSpPr/>
          <p:nvPr/>
        </p:nvSpPr>
        <p:spPr>
          <a:xfrm>
            <a:off x="6172200" y="4343400"/>
            <a:ext cx="5074920" cy="1188720"/>
          </a:xfrm>
          <a:prstGeom prst="roundRect">
            <a:avLst>
              <a:gd name="adj" fmla="val 11538"/>
            </a:avLst>
          </a:prstGeom>
          <a:solidFill>
            <a:srgbClr val="FFFFFF"/>
          </a:solidFill>
          <a:ln w="12700">
            <a:solidFill>
              <a:srgbClr val="FFFFFF"/>
            </a:solidFill>
            <a:prstDash val="solid"/>
          </a:ln>
        </p:spPr>
      </p:sp>
      <p:sp>
        <p:nvSpPr>
          <p:cNvPr id="19" name="Text 15"/>
          <p:cNvSpPr/>
          <p:nvPr/>
        </p:nvSpPr>
        <p:spPr>
          <a:xfrm>
            <a:off x="6446520" y="4343400"/>
            <a:ext cx="4572000" cy="118872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Can two cookies still be different? How?</a:t>
            </a:r>
            <a:endParaRPr lang="en-US"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TODAY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By the end of class you can...</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1.12 Objects: Instances of Classes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3</a:t>
            </a:r>
            <a:endParaRPr lang="en-US" sz="1000" dirty="0"/>
          </a:p>
        </p:txBody>
      </p:sp>
      <p:sp>
        <p:nvSpPr>
          <p:cNvPr id="8" name="Shape 4"/>
          <p:cNvSpPr/>
          <p:nvPr/>
        </p:nvSpPr>
        <p:spPr>
          <a:xfrm>
            <a:off x="548640" y="1600200"/>
            <a:ext cx="640080" cy="640080"/>
          </a:xfrm>
          <a:prstGeom prst="roundRect">
            <a:avLst>
              <a:gd name="adj" fmla="val 17143"/>
            </a:avLst>
          </a:prstGeom>
          <a:solidFill>
            <a:srgbClr val="0E7C6B"/>
          </a:solidFill>
          <a:ln w="12700">
            <a:solidFill>
              <a:srgbClr val="0E7C6B"/>
            </a:solidFill>
            <a:prstDash val="solid"/>
          </a:ln>
        </p:spPr>
      </p:sp>
      <p:sp>
        <p:nvSpPr>
          <p:cNvPr id="9" name="Text 5"/>
          <p:cNvSpPr/>
          <p:nvPr/>
        </p:nvSpPr>
        <p:spPr>
          <a:xfrm>
            <a:off x="548640" y="160020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1</a:t>
            </a:r>
            <a:endParaRPr lang="en-US" sz="2200" dirty="0"/>
          </a:p>
        </p:txBody>
      </p:sp>
      <p:sp>
        <p:nvSpPr>
          <p:cNvPr id="10" name="Text 6"/>
          <p:cNvSpPr/>
          <p:nvPr/>
        </p:nvSpPr>
        <p:spPr>
          <a:xfrm>
            <a:off x="1417320" y="160020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Explain how a class and an object are related, using String.</a:t>
            </a:r>
            <a:endParaRPr lang="en-US" sz="2000" dirty="0"/>
          </a:p>
        </p:txBody>
      </p:sp>
      <p:sp>
        <p:nvSpPr>
          <p:cNvPr id="11" name="Shape 7"/>
          <p:cNvSpPr/>
          <p:nvPr/>
        </p:nvSpPr>
        <p:spPr>
          <a:xfrm>
            <a:off x="548640" y="2468880"/>
            <a:ext cx="640080" cy="640080"/>
          </a:xfrm>
          <a:prstGeom prst="roundRect">
            <a:avLst>
              <a:gd name="adj" fmla="val 17143"/>
            </a:avLst>
          </a:prstGeom>
          <a:solidFill>
            <a:srgbClr val="0E7C6B"/>
          </a:solidFill>
          <a:ln w="12700">
            <a:solidFill>
              <a:srgbClr val="0E7C6B"/>
            </a:solidFill>
            <a:prstDash val="solid"/>
          </a:ln>
        </p:spPr>
      </p:sp>
      <p:sp>
        <p:nvSpPr>
          <p:cNvPr id="12" name="Text 8"/>
          <p:cNvSpPr/>
          <p:nvPr/>
        </p:nvSpPr>
        <p:spPr>
          <a:xfrm>
            <a:off x="548640" y="246888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2</a:t>
            </a:r>
            <a:endParaRPr lang="en-US" sz="2200" dirty="0"/>
          </a:p>
        </p:txBody>
      </p:sp>
      <p:sp>
        <p:nvSpPr>
          <p:cNvPr id="13" name="Text 9"/>
          <p:cNvSpPr/>
          <p:nvPr/>
        </p:nvSpPr>
        <p:spPr>
          <a:xfrm>
            <a:off x="1417320" y="246888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Tell what every object of a class shares from what each one has on its own.</a:t>
            </a:r>
            <a:endParaRPr lang="en-US" sz="2000" dirty="0"/>
          </a:p>
        </p:txBody>
      </p:sp>
      <p:sp>
        <p:nvSpPr>
          <p:cNvPr id="14" name="Shape 10"/>
          <p:cNvSpPr/>
          <p:nvPr/>
        </p:nvSpPr>
        <p:spPr>
          <a:xfrm>
            <a:off x="548640" y="3337560"/>
            <a:ext cx="640080" cy="640080"/>
          </a:xfrm>
          <a:prstGeom prst="roundRect">
            <a:avLst>
              <a:gd name="adj" fmla="val 17143"/>
            </a:avLst>
          </a:prstGeom>
          <a:solidFill>
            <a:srgbClr val="0E7C6B"/>
          </a:solidFill>
          <a:ln w="12700">
            <a:solidFill>
              <a:srgbClr val="0E7C6B"/>
            </a:solidFill>
            <a:prstDash val="solid"/>
          </a:ln>
        </p:spPr>
      </p:sp>
      <p:sp>
        <p:nvSpPr>
          <p:cNvPr id="15" name="Text 11"/>
          <p:cNvSpPr/>
          <p:nvPr/>
        </p:nvSpPr>
        <p:spPr>
          <a:xfrm>
            <a:off x="548640" y="333756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3</a:t>
            </a:r>
            <a:endParaRPr lang="en-US" sz="2200" dirty="0"/>
          </a:p>
        </p:txBody>
      </p:sp>
      <p:sp>
        <p:nvSpPr>
          <p:cNvPr id="16" name="Text 12"/>
          <p:cNvSpPr/>
          <p:nvPr/>
        </p:nvSpPr>
        <p:spPr>
          <a:xfrm>
            <a:off x="1417320" y="333756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Read a class hierarchy and list what a subclass gets from its superclass.</a:t>
            </a:r>
            <a:endParaRPr lang="en-US" sz="2000" dirty="0"/>
          </a:p>
        </p:txBody>
      </p:sp>
      <p:sp>
        <p:nvSpPr>
          <p:cNvPr id="17" name="Shape 13"/>
          <p:cNvSpPr/>
          <p:nvPr/>
        </p:nvSpPr>
        <p:spPr>
          <a:xfrm>
            <a:off x="548640" y="4206240"/>
            <a:ext cx="640080" cy="640080"/>
          </a:xfrm>
          <a:prstGeom prst="roundRect">
            <a:avLst>
              <a:gd name="adj" fmla="val 17143"/>
            </a:avLst>
          </a:prstGeom>
          <a:solidFill>
            <a:srgbClr val="0E7C6B"/>
          </a:solidFill>
          <a:ln w="12700">
            <a:solidFill>
              <a:srgbClr val="0E7C6B"/>
            </a:solidFill>
            <a:prstDash val="solid"/>
          </a:ln>
        </p:spPr>
      </p:sp>
      <p:sp>
        <p:nvSpPr>
          <p:cNvPr id="18" name="Text 14"/>
          <p:cNvSpPr/>
          <p:nvPr/>
        </p:nvSpPr>
        <p:spPr>
          <a:xfrm>
            <a:off x="548640" y="420624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4</a:t>
            </a:r>
            <a:endParaRPr lang="en-US" sz="2200" dirty="0"/>
          </a:p>
        </p:txBody>
      </p:sp>
      <p:sp>
        <p:nvSpPr>
          <p:cNvPr id="19" name="Text 15"/>
          <p:cNvSpPr/>
          <p:nvPr/>
        </p:nvSpPr>
        <p:spPr>
          <a:xfrm>
            <a:off x="1417320" y="420624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Explain why every class in Java is a subclass of Object.</a:t>
            </a:r>
            <a:endParaRPr lang="en-US" sz="2000" dirty="0"/>
          </a:p>
        </p:txBody>
      </p:sp>
      <p:sp>
        <p:nvSpPr>
          <p:cNvPr id="20" name="Shape 16"/>
          <p:cNvSpPr/>
          <p:nvPr/>
        </p:nvSpPr>
        <p:spPr>
          <a:xfrm>
            <a:off x="548640" y="5074920"/>
            <a:ext cx="640080" cy="640080"/>
          </a:xfrm>
          <a:prstGeom prst="roundRect">
            <a:avLst>
              <a:gd name="adj" fmla="val 17143"/>
            </a:avLst>
          </a:prstGeom>
          <a:solidFill>
            <a:srgbClr val="0E7C6B"/>
          </a:solidFill>
          <a:ln w="12700">
            <a:solidFill>
              <a:srgbClr val="0E7C6B"/>
            </a:solidFill>
            <a:prstDash val="solid"/>
          </a:ln>
        </p:spPr>
      </p:sp>
      <p:sp>
        <p:nvSpPr>
          <p:cNvPr id="21" name="Text 17"/>
          <p:cNvSpPr/>
          <p:nvPr/>
        </p:nvSpPr>
        <p:spPr>
          <a:xfrm>
            <a:off x="548640" y="507492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5</a:t>
            </a:r>
            <a:endParaRPr lang="en-US" sz="2200" dirty="0"/>
          </a:p>
        </p:txBody>
      </p:sp>
      <p:sp>
        <p:nvSpPr>
          <p:cNvPr id="22" name="Text 18"/>
          <p:cNvSpPr/>
          <p:nvPr/>
        </p:nvSpPr>
        <p:spPr>
          <a:xfrm>
            <a:off x="1417320" y="507492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Explain that a reference variable holds a reference, and trace copies and reassignments.</a:t>
            </a:r>
            <a:endParaRPr lang="en-US"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1</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1</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Classes and objects</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class is the blueprint. An object is one instance.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1.12 Objects: Instances of Classes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5</a:t>
            </a:r>
            <a:endParaRPr lang="en-US" sz="1000" dirty="0"/>
          </a:p>
        </p:txBody>
      </p:sp>
      <p:sp>
        <p:nvSpPr>
          <p:cNvPr id="8" name="Shape 4"/>
          <p:cNvSpPr/>
          <p:nvPr/>
        </p:nvSpPr>
        <p:spPr>
          <a:xfrm>
            <a:off x="548640" y="1600200"/>
            <a:ext cx="5440680" cy="3200400"/>
          </a:xfrm>
          <a:prstGeom prst="roundRect">
            <a:avLst>
              <a:gd name="adj" fmla="val 6286"/>
            </a:avLst>
          </a:prstGeom>
          <a:solidFill>
            <a:srgbClr val="DDF5EE"/>
          </a:solidFill>
          <a:ln w="12700">
            <a:solidFill>
              <a:srgbClr val="DDF5EE"/>
            </a:solidFill>
            <a:prstDash val="solid"/>
          </a:ln>
        </p:spPr>
      </p:sp>
      <p:sp>
        <p:nvSpPr>
          <p:cNvPr id="9" name="Text 5"/>
          <p:cNvSpPr/>
          <p:nvPr/>
        </p:nvSpPr>
        <p:spPr>
          <a:xfrm>
            <a:off x="868680" y="1828800"/>
            <a:ext cx="4754880" cy="548640"/>
          </a:xfrm>
          <a:prstGeom prst="rect">
            <a:avLst/>
          </a:prstGeom>
          <a:noFill/>
          <a:ln/>
        </p:spPr>
        <p:txBody>
          <a:bodyPr wrap="square" lIns="0" tIns="0" rIns="0" bIns="0" rtlCol="0" anchor="ctr"/>
          <a:lstStyle/>
          <a:p>
            <a:pPr indent="0" marL="0">
              <a:buNone/>
            </a:pPr>
            <a:r>
              <a:rPr lang="en-US" sz="26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Class</a:t>
            </a:r>
            <a:endParaRPr lang="en-US" sz="2600" dirty="0"/>
          </a:p>
        </p:txBody>
      </p:sp>
      <p:sp>
        <p:nvSpPr>
          <p:cNvPr id="10" name="Text 6"/>
          <p:cNvSpPr/>
          <p:nvPr/>
        </p:nvSpPr>
        <p:spPr>
          <a:xfrm>
            <a:off x="868680" y="2395728"/>
            <a:ext cx="475488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THE BLUEPRINT</a:t>
            </a:r>
            <a:endParaRPr lang="en-US" sz="1050" dirty="0"/>
          </a:p>
        </p:txBody>
      </p:sp>
      <p:sp>
        <p:nvSpPr>
          <p:cNvPr id="11" name="Text 7"/>
          <p:cNvSpPr/>
          <p:nvPr/>
        </p:nvSpPr>
        <p:spPr>
          <a:xfrm>
            <a:off x="868680" y="2743200"/>
            <a:ext cx="4800600" cy="914400"/>
          </a:xfrm>
          <a:prstGeom prst="rect">
            <a:avLst/>
          </a:prstGeom>
          <a:noFill/>
          <a:ln/>
        </p:spPr>
        <p:txBody>
          <a:bodyPr wrap="square" lIns="0" tIns="0" rIns="0" bIns="0" rtlCol="0" anchor="t"/>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Defines what every object of its kind knows (attributes) and can do (behaviors).</a:t>
            </a:r>
            <a:endParaRPr lang="en-US" sz="1800" dirty="0"/>
          </a:p>
        </p:txBody>
      </p:sp>
      <p:sp>
        <p:nvSpPr>
          <p:cNvPr id="12" name="Shape 8"/>
          <p:cNvSpPr/>
          <p:nvPr/>
        </p:nvSpPr>
        <p:spPr>
          <a:xfrm>
            <a:off x="822960" y="3794760"/>
            <a:ext cx="4892040" cy="777240"/>
          </a:xfrm>
          <a:prstGeom prst="roundRect">
            <a:avLst>
              <a:gd name="adj" fmla="val 14118"/>
            </a:avLst>
          </a:prstGeom>
          <a:solidFill>
            <a:srgbClr val="FFFFFF"/>
          </a:solidFill>
          <a:ln w="12700">
            <a:solidFill>
              <a:srgbClr val="FFFFFF"/>
            </a:solidFill>
            <a:prstDash val="solid"/>
          </a:ln>
        </p:spPr>
      </p:sp>
      <p:sp>
        <p:nvSpPr>
          <p:cNvPr id="13" name="Text 9"/>
          <p:cNvSpPr/>
          <p:nvPr/>
        </p:nvSpPr>
        <p:spPr>
          <a:xfrm>
            <a:off x="1005840" y="3794760"/>
            <a:ext cx="4572000" cy="77724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String</a:t>
            </a:r>
            <a:endParaRPr lang="en-US" sz="1800" dirty="0"/>
          </a:p>
        </p:txBody>
      </p:sp>
      <p:sp>
        <p:nvSpPr>
          <p:cNvPr id="14" name="Shape 10"/>
          <p:cNvSpPr/>
          <p:nvPr/>
        </p:nvSpPr>
        <p:spPr>
          <a:xfrm>
            <a:off x="6199632" y="1600200"/>
            <a:ext cx="5440680" cy="3200400"/>
          </a:xfrm>
          <a:prstGeom prst="roundRect">
            <a:avLst>
              <a:gd name="adj" fmla="val 6286"/>
            </a:avLst>
          </a:prstGeom>
          <a:solidFill>
            <a:srgbClr val="E3F0FF"/>
          </a:solidFill>
          <a:ln w="12700">
            <a:solidFill>
              <a:srgbClr val="E3F0FF"/>
            </a:solidFill>
            <a:prstDash val="solid"/>
          </a:ln>
        </p:spPr>
      </p:sp>
      <p:sp>
        <p:nvSpPr>
          <p:cNvPr id="15" name="Text 11"/>
          <p:cNvSpPr/>
          <p:nvPr/>
        </p:nvSpPr>
        <p:spPr>
          <a:xfrm>
            <a:off x="6519672" y="1828800"/>
            <a:ext cx="4754880" cy="548640"/>
          </a:xfrm>
          <a:prstGeom prst="rect">
            <a:avLst/>
          </a:prstGeom>
          <a:noFill/>
          <a:ln/>
        </p:spPr>
        <p:txBody>
          <a:bodyPr wrap="square" lIns="0" tIns="0" rIns="0" bIns="0" rtlCol="0" anchor="ctr"/>
          <a:lstStyle/>
          <a:p>
            <a:pPr indent="0" marL="0">
              <a:buNone/>
            </a:pPr>
            <a:r>
              <a:rPr lang="en-US" sz="26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Object (instance)</a:t>
            </a:r>
            <a:endParaRPr lang="en-US" sz="2600" dirty="0"/>
          </a:p>
        </p:txBody>
      </p:sp>
      <p:sp>
        <p:nvSpPr>
          <p:cNvPr id="16" name="Text 12"/>
          <p:cNvSpPr/>
          <p:nvPr/>
        </p:nvSpPr>
        <p:spPr>
          <a:xfrm>
            <a:off x="6519672" y="2395728"/>
            <a:ext cx="4754880" cy="256032"/>
          </a:xfrm>
          <a:prstGeom prst="rect">
            <a:avLst/>
          </a:prstGeom>
          <a:noFill/>
          <a:ln/>
        </p:spPr>
        <p:txBody>
          <a:bodyPr wrap="square" lIns="0" tIns="0" rIns="0" bIns="0" rtlCol="0" anchor="ctr"/>
          <a:lstStyle/>
          <a:p>
            <a:pPr indent="0" marL="0">
              <a:buNone/>
            </a:pPr>
            <a:r>
              <a:rPr lang="en-US" sz="1050" b="1" spc="300" kern="0" dirty="0">
                <a:solidFill>
                  <a:srgbClr val="1D4F9E"/>
                </a:solidFill>
                <a:latin typeface="Atkinson Hyperlegible Next" pitchFamily="34" charset="0"/>
                <a:ea typeface="Atkinson Hyperlegible Next" pitchFamily="34" charset="-122"/>
                <a:cs typeface="Atkinson Hyperlegible Next" pitchFamily="34" charset="-120"/>
              </a:rPr>
              <a:t>ONE SPECIFIC THING</a:t>
            </a:r>
            <a:endParaRPr lang="en-US" sz="1050" dirty="0"/>
          </a:p>
        </p:txBody>
      </p:sp>
      <p:sp>
        <p:nvSpPr>
          <p:cNvPr id="17" name="Text 13"/>
          <p:cNvSpPr/>
          <p:nvPr/>
        </p:nvSpPr>
        <p:spPr>
          <a:xfrm>
            <a:off x="6519672" y="2743200"/>
            <a:ext cx="4800600" cy="914400"/>
          </a:xfrm>
          <a:prstGeom prst="rect">
            <a:avLst/>
          </a:prstGeom>
          <a:noFill/>
          <a:ln/>
        </p:spPr>
        <p:txBody>
          <a:bodyPr wrap="square" lIns="0" tIns="0" rIns="0" bIns="0" rtlCol="0" anchor="t"/>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Made from a class. Has the class's attributes, with its own values.</a:t>
            </a:r>
            <a:endParaRPr lang="en-US" sz="1800" dirty="0"/>
          </a:p>
        </p:txBody>
      </p:sp>
      <p:sp>
        <p:nvSpPr>
          <p:cNvPr id="18" name="Shape 14"/>
          <p:cNvSpPr/>
          <p:nvPr/>
        </p:nvSpPr>
        <p:spPr>
          <a:xfrm>
            <a:off x="6473952" y="3794760"/>
            <a:ext cx="4892040" cy="777240"/>
          </a:xfrm>
          <a:prstGeom prst="roundRect">
            <a:avLst>
              <a:gd name="adj" fmla="val 14118"/>
            </a:avLst>
          </a:prstGeom>
          <a:solidFill>
            <a:srgbClr val="FFFFFF"/>
          </a:solidFill>
          <a:ln w="12700">
            <a:solidFill>
              <a:srgbClr val="FFFFFF"/>
            </a:solidFill>
            <a:prstDash val="solid"/>
          </a:ln>
        </p:spPr>
      </p:sp>
      <p:sp>
        <p:nvSpPr>
          <p:cNvPr id="19" name="Text 15"/>
          <p:cNvSpPr/>
          <p:nvPr/>
        </p:nvSpPr>
        <p:spPr>
          <a:xfrm>
            <a:off x="6656832" y="3794760"/>
            <a:ext cx="4572000" cy="77724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"Kai"   "Marisol"   "Jo Ann"</a:t>
            </a:r>
            <a:endParaRPr lang="en-US" sz="1800" dirty="0"/>
          </a:p>
        </p:txBody>
      </p:sp>
      <p:sp>
        <p:nvSpPr>
          <p:cNvPr id="20" name="Shape 16"/>
          <p:cNvSpPr/>
          <p:nvPr/>
        </p:nvSpPr>
        <p:spPr>
          <a:xfrm>
            <a:off x="548640" y="4983480"/>
            <a:ext cx="11094415" cy="1051560"/>
          </a:xfrm>
          <a:prstGeom prst="roundRect">
            <a:avLst>
              <a:gd name="adj" fmla="val 17391"/>
            </a:avLst>
          </a:prstGeom>
          <a:solidFill>
            <a:srgbClr val="FFF5C7"/>
          </a:solidFill>
          <a:ln w="12700">
            <a:solidFill>
              <a:srgbClr val="FFF5C7"/>
            </a:solidFill>
            <a:prstDash val="solid"/>
          </a:ln>
        </p:spPr>
      </p:sp>
      <p:pic>
        <p:nvPicPr>
          <p:cNvPr id="21"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5239512"/>
            <a:ext cx="566928" cy="566928"/>
          </a:xfrm>
          <a:prstGeom prst="rect">
            <a:avLst/>
          </a:prstGeom>
        </p:spPr>
      </p:pic>
      <p:sp>
        <p:nvSpPr>
          <p:cNvPr id="22" name="Text 17"/>
          <p:cNvSpPr/>
          <p:nvPr/>
        </p:nvSpPr>
        <p:spPr>
          <a:xfrm>
            <a:off x="1600200" y="5120640"/>
            <a:ext cx="9768535" cy="777240"/>
          </a:xfrm>
          <a:prstGeom prst="rect">
            <a:avLst/>
          </a:prstGeom>
          <a:noFill/>
          <a:ln/>
        </p:spPr>
        <p:txBody>
          <a:bodyPr wrap="square" lIns="0" tIns="0" rIns="0" bIns="0" rtlCol="0" anchor="ct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Same kinds</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of attributes and the same behaviors for every object.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Its own values</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for each one.</a:t>
            </a:r>
            <a:endParaRPr lang="en-US" sz="17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Three objects, one class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1.12 Objects: Instances of Classes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6</a:t>
            </a:r>
            <a:endParaRPr lang="en-US" sz="1000" dirty="0"/>
          </a:p>
        </p:txBody>
      </p:sp>
      <p:sp>
        <p:nvSpPr>
          <p:cNvPr id="8" name="Shape 4"/>
          <p:cNvSpPr/>
          <p:nvPr/>
        </p:nvSpPr>
        <p:spPr>
          <a:xfrm>
            <a:off x="548640" y="1554480"/>
            <a:ext cx="6035040" cy="2834640"/>
          </a:xfrm>
          <a:prstGeom prst="roundRect">
            <a:avLst>
              <a:gd name="adj" fmla="val 3871"/>
            </a:avLst>
          </a:prstGeom>
          <a:solidFill>
            <a:srgbClr val="EEF3F1"/>
          </a:solidFill>
          <a:ln w="12700">
            <a:solidFill>
              <a:srgbClr val="E6E1D6"/>
            </a:solidFill>
            <a:prstDash val="solid"/>
          </a:ln>
        </p:spPr>
      </p:sp>
      <p:sp>
        <p:nvSpPr>
          <p:cNvPr id="9" name="Text 5"/>
          <p:cNvSpPr/>
          <p:nvPr/>
        </p:nvSpPr>
        <p:spPr>
          <a:xfrm>
            <a:off x="822960" y="1737360"/>
            <a:ext cx="5486400" cy="246888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String first = "Kai";</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String second = "Marisol";</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String third = "Jo Ann";</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System.out.println(first.length());</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System.out.println(second.length());</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System.out.println(third.length());</a:t>
            </a:r>
            <a:endParaRPr lang="en-US" sz="1600" dirty="0"/>
          </a:p>
        </p:txBody>
      </p:sp>
      <p:sp>
        <p:nvSpPr>
          <p:cNvPr id="10" name="Shape 6"/>
          <p:cNvSpPr/>
          <p:nvPr/>
        </p:nvSpPr>
        <p:spPr>
          <a:xfrm>
            <a:off x="548640" y="4526280"/>
            <a:ext cx="6035040" cy="1463040"/>
          </a:xfrm>
          <a:prstGeom prst="roundRect">
            <a:avLst>
              <a:gd name="adj" fmla="val 7500"/>
            </a:avLst>
          </a:prstGeom>
          <a:solidFill>
            <a:srgbClr val="1F2B28"/>
          </a:solidFill>
          <a:ln w="12700">
            <a:solidFill>
              <a:srgbClr val="1F2B28"/>
            </a:solidFill>
            <a:prstDash val="solid"/>
          </a:ln>
        </p:spPr>
      </p:sp>
      <p:sp>
        <p:nvSpPr>
          <p:cNvPr id="11" name="Text 7"/>
          <p:cNvSpPr/>
          <p:nvPr/>
        </p:nvSpPr>
        <p:spPr>
          <a:xfrm>
            <a:off x="822960" y="46634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2" name="Text 8"/>
          <p:cNvSpPr/>
          <p:nvPr/>
        </p:nvSpPr>
        <p:spPr>
          <a:xfrm>
            <a:off x="822960" y="4937760"/>
            <a:ext cx="5486400" cy="96012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3</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7</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6</a:t>
            </a:r>
            <a:endParaRPr lang="en-US" sz="20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6858000" y="1554480"/>
          <a:ext cx="4754880" cy="914400"/>
        </p:xfrm>
        <a:graphic>
          <a:graphicData uri="http://schemas.openxmlformats.org/drawingml/2006/table">
            <a:tbl>
              <a:tblPr/>
              <a:tblGrid>
                <a:gridCol w="1554480"/>
                <a:gridCol w="1600200"/>
                <a:gridCol w="1600200"/>
              </a:tblGrid>
              <a:tr h="566928">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In the code</a:t>
                      </a:r>
                      <a:endParaRPr lang="en-US" sz="15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Class or object?</a:t>
                      </a:r>
                      <a:endParaRPr lang="en-US" sz="15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length()</a:t>
                      </a:r>
                      <a:endParaRPr lang="en-US" sz="15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66928">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String</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Class: the plan</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(not asked)</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66928">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"Kai"</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Object</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3</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66928">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"Marisol"</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Object</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7</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66928">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"Jo Ann"</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Object</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6 (the space counts)</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"String is an object"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1.12 Objects: Instances of Classes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7</a:t>
            </a:r>
            <a:endParaRPr lang="en-US" sz="1000" dirty="0"/>
          </a:p>
        </p:txBody>
      </p:sp>
      <p:sp>
        <p:nvSpPr>
          <p:cNvPr id="8" name="Shape 4"/>
          <p:cNvSpPr/>
          <p:nvPr/>
        </p:nvSpPr>
        <p:spPr>
          <a:xfrm>
            <a:off x="548640" y="1554480"/>
            <a:ext cx="11094415" cy="1005840"/>
          </a:xfrm>
          <a:prstGeom prst="roundRect">
            <a:avLst>
              <a:gd name="adj" fmla="val 18182"/>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31520"/>
          </a:xfrm>
          <a:prstGeom prst="rect">
            <a:avLst/>
          </a:prstGeom>
          <a:noFill/>
          <a:ln/>
        </p:spPr>
        <p:txBody>
          <a:bodyPr wrap="square" lIns="0" tIns="0" rIns="0" bIns="0" rtlCol="0" anchor="ctr"/>
          <a:lstStyle/>
          <a:p>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String</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is the class.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"Kai"</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is an object, one instance of String.</a:t>
            </a:r>
            <a:endParaRPr lang="en-US" sz="1800" dirty="0"/>
          </a:p>
        </p:txBody>
      </p:sp>
      <p:sp>
        <p:nvSpPr>
          <p:cNvPr id="11" name="Shape 6"/>
          <p:cNvSpPr/>
          <p:nvPr/>
        </p:nvSpPr>
        <p:spPr>
          <a:xfrm>
            <a:off x="548640" y="2788920"/>
            <a:ext cx="5394960" cy="3200400"/>
          </a:xfrm>
          <a:prstGeom prst="roundRect">
            <a:avLst>
              <a:gd name="adj" fmla="val 5714"/>
            </a:avLst>
          </a:prstGeom>
          <a:solidFill>
            <a:srgbClr val="FFFFFF"/>
          </a:solidFill>
          <a:ln w="12700">
            <a:solidFill>
              <a:srgbClr val="E6E1D6"/>
            </a:solidFill>
            <a:prstDash val="solid"/>
          </a:ln>
        </p:spPr>
      </p:sp>
      <p:sp>
        <p:nvSpPr>
          <p:cNvPr id="12" name="Text 7"/>
          <p:cNvSpPr/>
          <p:nvPr/>
        </p:nvSpPr>
        <p:spPr>
          <a:xfrm>
            <a:off x="868680" y="3017520"/>
            <a:ext cx="475488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THE WHICH-ONE TEST</a:t>
            </a:r>
            <a:endParaRPr lang="en-US" sz="1050" dirty="0"/>
          </a:p>
        </p:txBody>
      </p:sp>
      <p:sp>
        <p:nvSpPr>
          <p:cNvPr id="13" name="Text 8"/>
          <p:cNvSpPr/>
          <p:nvPr/>
        </p:nvSpPr>
        <p:spPr>
          <a:xfrm>
            <a:off x="868680" y="3429000"/>
            <a:ext cx="4754880" cy="2377440"/>
          </a:xfrm>
          <a:prstGeom prst="rect">
            <a:avLst/>
          </a:prstGeom>
          <a:noFill/>
          <a:ln/>
        </p:spPr>
        <p:txBody>
          <a:bodyPr wrap="square" lIns="0" tIns="0" rIns="0" bIns="0" rtlCol="0" anchor="t"/>
          <a:lstStyle/>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Which string? The one that says "Kai". You can ask "which one?" about objects.</a:t>
            </a:r>
            <a:endParaRPr lang="en-US" sz="1900" dirty="0"/>
          </a:p>
          <a:p>
            <a:pPr indent="0" marL="0">
              <a:buNone/>
            </a:pPr>
            <a:endParaRPr lang="en-US" sz="1900" dirty="0"/>
          </a:p>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Which String class? That question makes no sense. There is only one definition.</a:t>
            </a:r>
            <a:endParaRPr lang="en-US" sz="1900" dirty="0"/>
          </a:p>
        </p:txBody>
      </p:sp>
      <p:sp>
        <p:nvSpPr>
          <p:cNvPr id="14" name="Shape 9"/>
          <p:cNvSpPr/>
          <p:nvPr/>
        </p:nvSpPr>
        <p:spPr>
          <a:xfrm>
            <a:off x="6263640" y="2788920"/>
            <a:ext cx="5394960" cy="3200400"/>
          </a:xfrm>
          <a:prstGeom prst="roundRect">
            <a:avLst>
              <a:gd name="adj" fmla="val 5714"/>
            </a:avLst>
          </a:prstGeom>
          <a:solidFill>
            <a:srgbClr val="FFFFFF"/>
          </a:solidFill>
          <a:ln w="12700">
            <a:solidFill>
              <a:srgbClr val="E6E1D6"/>
            </a:solidFill>
            <a:prstDash val="solid"/>
          </a:ln>
        </p:spPr>
      </p:sp>
      <p:sp>
        <p:nvSpPr>
          <p:cNvPr id="15" name="Text 10"/>
          <p:cNvSpPr/>
          <p:nvPr/>
        </p:nvSpPr>
        <p:spPr>
          <a:xfrm>
            <a:off x="6583680" y="3017520"/>
            <a:ext cx="4754880" cy="256032"/>
          </a:xfrm>
          <a:prstGeom prst="rect">
            <a:avLst/>
          </a:prstGeom>
          <a:noFill/>
          <a:ln/>
        </p:spPr>
        <p:txBody>
          <a:bodyPr wrap="square" lIns="0" tIns="0" rIns="0" bIns="0" rtlCol="0" anchor="ctr"/>
          <a:lstStyle/>
          <a:p>
            <a:pP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SAME CLASS IS NOT THE SAME OBJECT</a:t>
            </a:r>
            <a:endParaRPr lang="en-US" sz="1050" dirty="0"/>
          </a:p>
        </p:txBody>
      </p:sp>
      <p:sp>
        <p:nvSpPr>
          <p:cNvPr id="16" name="Text 11"/>
          <p:cNvSpPr/>
          <p:nvPr/>
        </p:nvSpPr>
        <p:spPr>
          <a:xfrm>
            <a:off x="6583680" y="3429000"/>
            <a:ext cx="4754880" cy="2377440"/>
          </a:xfrm>
          <a:prstGeom prst="rect">
            <a:avLst/>
          </a:prstGeom>
          <a:noFill/>
          <a:ln/>
        </p:spPr>
        <p:txBody>
          <a:bodyPr wrap="square" lIns="0" tIns="0" rIns="0" bIns="0" rtlCol="0" anchor="t"/>
          <a:lstStyle/>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"Kai" and "Marisol" are both String objects.</a:t>
            </a:r>
            <a:endParaRPr lang="en-US" sz="1900" dirty="0"/>
          </a:p>
          <a:p>
            <a:pPr indent="0" marL="0">
              <a:buNone/>
            </a:pPr>
            <a:endParaRPr lang="en-US" sz="1900" dirty="0"/>
          </a:p>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Same behaviors, same kinds of attributes. Different characters, different lengths.</a:t>
            </a:r>
            <a:endParaRPr lang="en-US" sz="1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Class or object?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1.12 Objects: Instances of Classes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8</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Label each one: class or object?</a:t>
            </a:r>
            <a:endParaRPr lang="en-US" sz="2200" dirty="0"/>
          </a:p>
        </p:txBody>
      </p:sp>
      <p:sp>
        <p:nvSpPr>
          <p:cNvPr id="12" name="Shape 8"/>
          <p:cNvSpPr/>
          <p:nvPr/>
        </p:nvSpPr>
        <p:spPr>
          <a:xfrm>
            <a:off x="868680" y="2971800"/>
            <a:ext cx="6949440" cy="457200"/>
          </a:xfrm>
          <a:prstGeom prst="roundRect">
            <a:avLst>
              <a:gd name="adj" fmla="val 20000"/>
            </a:avLst>
          </a:prstGeom>
          <a:solidFill>
            <a:srgbClr val="FFFFFF"/>
          </a:solidFill>
          <a:ln w="12700">
            <a:solidFill>
              <a:srgbClr val="E6E1D6"/>
            </a:solidFill>
            <a:prstDash val="solid"/>
          </a:ln>
        </p:spPr>
      </p:sp>
      <p:sp>
        <p:nvSpPr>
          <p:cNvPr id="13" name="Text 9"/>
          <p:cNvSpPr/>
          <p:nvPr/>
        </p:nvSpPr>
        <p:spPr>
          <a:xfrm>
            <a:off x="1097280" y="2971800"/>
            <a:ext cx="6583680" cy="45720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Scanner</a:t>
            </a:r>
            <a:endParaRPr lang="en-US" sz="1700" dirty="0"/>
          </a:p>
        </p:txBody>
      </p:sp>
      <p:sp>
        <p:nvSpPr>
          <p:cNvPr id="14" name="Shape 10"/>
          <p:cNvSpPr/>
          <p:nvPr/>
        </p:nvSpPr>
        <p:spPr>
          <a:xfrm>
            <a:off x="868680" y="3502152"/>
            <a:ext cx="6949440" cy="457200"/>
          </a:xfrm>
          <a:prstGeom prst="roundRect">
            <a:avLst>
              <a:gd name="adj" fmla="val 20000"/>
            </a:avLst>
          </a:prstGeom>
          <a:solidFill>
            <a:srgbClr val="FFFFFF"/>
          </a:solidFill>
          <a:ln w="12700">
            <a:solidFill>
              <a:srgbClr val="E6E1D6"/>
            </a:solidFill>
            <a:prstDash val="solid"/>
          </a:ln>
        </p:spPr>
      </p:sp>
      <p:sp>
        <p:nvSpPr>
          <p:cNvPr id="15" name="Text 11"/>
          <p:cNvSpPr/>
          <p:nvPr/>
        </p:nvSpPr>
        <p:spPr>
          <a:xfrm>
            <a:off x="1097280" y="3502152"/>
            <a:ext cx="6583680" cy="45720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"pizza"</a:t>
            </a:r>
            <a:endParaRPr lang="en-US" sz="1700" dirty="0"/>
          </a:p>
        </p:txBody>
      </p:sp>
      <p:sp>
        <p:nvSpPr>
          <p:cNvPr id="16" name="Shape 12"/>
          <p:cNvSpPr/>
          <p:nvPr/>
        </p:nvSpPr>
        <p:spPr>
          <a:xfrm>
            <a:off x="868680" y="4032504"/>
            <a:ext cx="6949440" cy="457200"/>
          </a:xfrm>
          <a:prstGeom prst="roundRect">
            <a:avLst>
              <a:gd name="adj" fmla="val 20000"/>
            </a:avLst>
          </a:prstGeom>
          <a:solidFill>
            <a:srgbClr val="FFFFFF"/>
          </a:solidFill>
          <a:ln w="12700">
            <a:solidFill>
              <a:srgbClr val="E6E1D6"/>
            </a:solidFill>
            <a:prstDash val="solid"/>
          </a:ln>
        </p:spPr>
      </p:sp>
      <p:sp>
        <p:nvSpPr>
          <p:cNvPr id="17" name="Text 13"/>
          <p:cNvSpPr/>
          <p:nvPr/>
        </p:nvSpPr>
        <p:spPr>
          <a:xfrm>
            <a:off x="1097280" y="4032504"/>
            <a:ext cx="6583680" cy="45720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String</a:t>
            </a:r>
            <a:endParaRPr lang="en-US" sz="1700" dirty="0"/>
          </a:p>
        </p:txBody>
      </p:sp>
      <p:sp>
        <p:nvSpPr>
          <p:cNvPr id="18" name="Shape 14"/>
          <p:cNvSpPr/>
          <p:nvPr/>
        </p:nvSpPr>
        <p:spPr>
          <a:xfrm>
            <a:off x="868680" y="4562856"/>
            <a:ext cx="6949440" cy="457200"/>
          </a:xfrm>
          <a:prstGeom prst="roundRect">
            <a:avLst>
              <a:gd name="adj" fmla="val 20000"/>
            </a:avLst>
          </a:prstGeom>
          <a:solidFill>
            <a:srgbClr val="FFFFFF"/>
          </a:solidFill>
          <a:ln w="12700">
            <a:solidFill>
              <a:srgbClr val="E6E1D6"/>
            </a:solidFill>
            <a:prstDash val="solid"/>
          </a:ln>
        </p:spPr>
      </p:sp>
      <p:sp>
        <p:nvSpPr>
          <p:cNvPr id="19" name="Text 15"/>
          <p:cNvSpPr/>
          <p:nvPr/>
        </p:nvSpPr>
        <p:spPr>
          <a:xfrm>
            <a:off x="1097280" y="4562856"/>
            <a:ext cx="6583680" cy="45720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what new Scanner(System.in) creates</a:t>
            </a:r>
            <a:endParaRPr lang="en-US" sz="1700" dirty="0"/>
          </a:p>
        </p:txBody>
      </p:sp>
      <p:sp>
        <p:nvSpPr>
          <p:cNvPr id="20" name="Shape 16"/>
          <p:cNvSpPr/>
          <p:nvPr/>
        </p:nvSpPr>
        <p:spPr>
          <a:xfrm>
            <a:off x="868680" y="5093208"/>
            <a:ext cx="6949440" cy="457200"/>
          </a:xfrm>
          <a:prstGeom prst="roundRect">
            <a:avLst>
              <a:gd name="adj" fmla="val 20000"/>
            </a:avLst>
          </a:prstGeom>
          <a:solidFill>
            <a:srgbClr val="FFFFFF"/>
          </a:solidFill>
          <a:ln w="12700">
            <a:solidFill>
              <a:srgbClr val="E6E1D6"/>
            </a:solidFill>
            <a:prstDash val="solid"/>
          </a:ln>
        </p:spPr>
      </p:sp>
      <p:sp>
        <p:nvSpPr>
          <p:cNvPr id="21" name="Text 17"/>
          <p:cNvSpPr/>
          <p:nvPr/>
        </p:nvSpPr>
        <p:spPr>
          <a:xfrm>
            <a:off x="1097280" y="5093208"/>
            <a:ext cx="6583680" cy="45720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  (no characters at all)</a:t>
            </a:r>
            <a:endParaRPr lang="en-US" sz="1700" dirty="0"/>
          </a:p>
        </p:txBody>
      </p:sp>
      <p:sp>
        <p:nvSpPr>
          <p:cNvPr id="22" name="Shape 18"/>
          <p:cNvSpPr/>
          <p:nvPr/>
        </p:nvSpPr>
        <p:spPr>
          <a:xfrm>
            <a:off x="8092440" y="2971800"/>
            <a:ext cx="3246120" cy="2578608"/>
          </a:xfrm>
          <a:prstGeom prst="roundRect">
            <a:avLst>
              <a:gd name="adj" fmla="val 5319"/>
            </a:avLst>
          </a:prstGeom>
          <a:solidFill>
            <a:srgbClr val="FFFFFF"/>
          </a:solidFill>
          <a:ln w="12700">
            <a:solidFill>
              <a:srgbClr val="E6E1D6"/>
            </a:solidFill>
            <a:prstDash val="solid"/>
          </a:ln>
        </p:spPr>
      </p:sp>
      <p:sp>
        <p:nvSpPr>
          <p:cNvPr id="23" name="Text 19"/>
          <p:cNvSpPr/>
          <p:nvPr/>
        </p:nvSpPr>
        <p:spPr>
          <a:xfrm>
            <a:off x="8366760" y="3108960"/>
            <a:ext cx="2743200" cy="2286000"/>
          </a:xfrm>
          <a:prstGeom prst="rect">
            <a:avLst/>
          </a:prstGeom>
          <a:noFill/>
          <a:ln/>
        </p:spPr>
        <p:txBody>
          <a:bodyPr wrap="square" lIns="0" tIns="0" rIns="0" bIns="0" rtlCol="0" anchor="ctr"/>
          <a:lstStyle/>
          <a:p>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Test:</a:t>
            </a:r>
            <a:endParaRPr lang="en-US" sz="1800" dirty="0"/>
          </a:p>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Can you ask "which one?" Then it is an object.</a:t>
            </a:r>
            <a:endParaRPr lang="en-US" sz="1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2</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2</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Class hierarchies</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superclass holds what subclasses share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1.12 Objects: Instances of Classes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10</a:t>
            </a:r>
            <a:endParaRPr lang="en-US" sz="1000" dirty="0"/>
          </a:p>
        </p:txBody>
      </p:sp>
      <p:sp>
        <p:nvSpPr>
          <p:cNvPr id="8" name="Shape 4"/>
          <p:cNvSpPr/>
          <p:nvPr/>
        </p:nvSpPr>
        <p:spPr>
          <a:xfrm>
            <a:off x="1965960" y="1600200"/>
            <a:ext cx="3840480" cy="1143000"/>
          </a:xfrm>
          <a:prstGeom prst="roundRect">
            <a:avLst>
              <a:gd name="adj" fmla="val 6400"/>
            </a:avLst>
          </a:prstGeom>
          <a:solidFill>
            <a:srgbClr val="DDF5EE"/>
          </a:solidFill>
          <a:ln w="15875">
            <a:solidFill>
              <a:srgbClr val="0E7C6B"/>
            </a:solidFill>
            <a:prstDash val="solid"/>
          </a:ln>
        </p:spPr>
      </p:sp>
      <p:sp>
        <p:nvSpPr>
          <p:cNvPr id="9" name="Text 5"/>
          <p:cNvSpPr/>
          <p:nvPr/>
        </p:nvSpPr>
        <p:spPr>
          <a:xfrm>
            <a:off x="1965960" y="1655064"/>
            <a:ext cx="3840480" cy="365760"/>
          </a:xfrm>
          <a:prstGeom prst="rect">
            <a:avLst/>
          </a:prstGeom>
          <a:noFill/>
          <a:ln/>
        </p:spPr>
        <p:txBody>
          <a:bodyPr wrap="square" lIns="0" tIns="0" rIns="0" bIns="0" rtlCol="0" anchor="ctr"/>
          <a:lstStyle/>
          <a:p>
            <a:pPr algn="ctr" indent="0" marL="0">
              <a:buNone/>
            </a:pPr>
            <a:r>
              <a:rPr lang="en-US" sz="1600" b="1" dirty="0">
                <a:solidFill>
                  <a:srgbClr val="1F2B28"/>
                </a:solidFill>
                <a:latin typeface="Atkinson Hyperlegible Mono" pitchFamily="34" charset="0"/>
                <a:ea typeface="Atkinson Hyperlegible Mono" pitchFamily="34" charset="-122"/>
                <a:cs typeface="Atkinson Hyperlegible Mono" pitchFamily="34" charset="-120"/>
              </a:rPr>
              <a:t>Vehicle</a:t>
            </a:r>
            <a:endParaRPr lang="en-US" sz="1600" dirty="0"/>
          </a:p>
        </p:txBody>
      </p:sp>
      <p:sp>
        <p:nvSpPr>
          <p:cNvPr id="10" name="Text 6"/>
          <p:cNvSpPr/>
          <p:nvPr/>
        </p:nvSpPr>
        <p:spPr>
          <a:xfrm>
            <a:off x="2103120" y="2011680"/>
            <a:ext cx="3566160" cy="685800"/>
          </a:xfrm>
          <a:prstGeom prst="rect">
            <a:avLst/>
          </a:prstGeom>
          <a:noFill/>
          <a:ln/>
        </p:spPr>
        <p:txBody>
          <a:bodyPr wrap="square" lIns="0" tIns="0" rIns="0" bIns="0" rtlCol="0" anchor="t"/>
          <a:lstStyle/>
          <a:p>
            <a:pPr algn="ctr" indent="0" marL="0">
              <a:buNone/>
            </a:pPr>
            <a:r>
              <a:rPr lang="en-US" sz="1400" dirty="0">
                <a:solidFill>
                  <a:srgbClr val="4F5D58"/>
                </a:solidFill>
                <a:latin typeface="Atkinson Hyperlegible Next" pitchFamily="34" charset="0"/>
                <a:ea typeface="Atkinson Hyperlegible Next" pitchFamily="34" charset="-122"/>
                <a:cs typeface="Atkinson Hyperlegible Next" pitchFamily="34" charset="-120"/>
              </a:rPr>
              <a:t>license plate, miles driven</a:t>
            </a:r>
            <a:endParaRPr lang="en-US" sz="1400" dirty="0"/>
          </a:p>
          <a:p>
            <a:pPr algn="ctr" indent="0" marL="0">
              <a:buNone/>
            </a:pPr>
            <a:r>
              <a:rPr lang="en-US" sz="1400" dirty="0">
                <a:solidFill>
                  <a:srgbClr val="4F5D58"/>
                </a:solidFill>
                <a:latin typeface="Atkinson Hyperlegible Next" pitchFamily="34" charset="0"/>
                <a:ea typeface="Atkinson Hyperlegible Next" pitchFamily="34" charset="-122"/>
                <a:cs typeface="Atkinson Hyperlegible Next" pitchFamily="34" charset="-120"/>
              </a:rPr>
              <a:t>record a trip</a:t>
            </a:r>
            <a:endParaRPr lang="en-US" sz="1400" dirty="0"/>
          </a:p>
        </p:txBody>
      </p:sp>
      <p:sp>
        <p:nvSpPr>
          <p:cNvPr id="11" name="Shape 7"/>
          <p:cNvSpPr/>
          <p:nvPr/>
        </p:nvSpPr>
        <p:spPr>
          <a:xfrm>
            <a:off x="548640" y="3749040"/>
            <a:ext cx="3017520" cy="960120"/>
          </a:xfrm>
          <a:prstGeom prst="roundRect">
            <a:avLst>
              <a:gd name="adj" fmla="val 7619"/>
            </a:avLst>
          </a:prstGeom>
          <a:solidFill>
            <a:srgbClr val="FFFFFF"/>
          </a:solidFill>
          <a:ln w="15875">
            <a:solidFill>
              <a:srgbClr val="868F8A"/>
            </a:solidFill>
            <a:prstDash val="solid"/>
          </a:ln>
        </p:spPr>
      </p:sp>
      <p:sp>
        <p:nvSpPr>
          <p:cNvPr id="12" name="Text 8"/>
          <p:cNvSpPr/>
          <p:nvPr/>
        </p:nvSpPr>
        <p:spPr>
          <a:xfrm>
            <a:off x="548640" y="3803904"/>
            <a:ext cx="3017520" cy="365760"/>
          </a:xfrm>
          <a:prstGeom prst="rect">
            <a:avLst/>
          </a:prstGeom>
          <a:noFill/>
          <a:ln/>
        </p:spPr>
        <p:txBody>
          <a:bodyPr wrap="square" lIns="0" tIns="0" rIns="0" bIns="0" rtlCol="0" anchor="ctr"/>
          <a:lstStyle/>
          <a:p>
            <a:pPr algn="ctr" indent="0" marL="0">
              <a:buNone/>
            </a:pPr>
            <a:r>
              <a:rPr lang="en-US" sz="1600" b="1" dirty="0">
                <a:solidFill>
                  <a:srgbClr val="1F2B28"/>
                </a:solidFill>
                <a:latin typeface="Atkinson Hyperlegible Mono" pitchFamily="34" charset="0"/>
                <a:ea typeface="Atkinson Hyperlegible Mono" pitchFamily="34" charset="-122"/>
                <a:cs typeface="Atkinson Hyperlegible Mono" pitchFamily="34" charset="-120"/>
              </a:rPr>
              <a:t>Car</a:t>
            </a:r>
            <a:endParaRPr lang="en-US" sz="1600" dirty="0"/>
          </a:p>
        </p:txBody>
      </p:sp>
      <p:sp>
        <p:nvSpPr>
          <p:cNvPr id="13" name="Text 9"/>
          <p:cNvSpPr/>
          <p:nvPr/>
        </p:nvSpPr>
        <p:spPr>
          <a:xfrm>
            <a:off x="685800" y="4160520"/>
            <a:ext cx="2743200" cy="502920"/>
          </a:xfrm>
          <a:prstGeom prst="rect">
            <a:avLst/>
          </a:prstGeom>
          <a:noFill/>
          <a:ln/>
        </p:spPr>
        <p:txBody>
          <a:bodyPr wrap="square" lIns="0" tIns="0" rIns="0" bIns="0" rtlCol="0" anchor="t"/>
          <a:lstStyle/>
          <a:p>
            <a:pPr algn="ctr" indent="0" marL="0">
              <a:buNone/>
            </a:pPr>
            <a:r>
              <a:rPr lang="en-US" sz="1400" dirty="0">
                <a:solidFill>
                  <a:srgbClr val="4F5D58"/>
                </a:solidFill>
                <a:latin typeface="Atkinson Hyperlegible Next" pitchFamily="34" charset="0"/>
                <a:ea typeface="Atkinson Hyperlegible Next" pitchFamily="34" charset="-122"/>
                <a:cs typeface="Atkinson Hyperlegible Next" pitchFamily="34" charset="-120"/>
              </a:rPr>
              <a:t>number of seats</a:t>
            </a:r>
            <a:endParaRPr lang="en-US" sz="1400" dirty="0"/>
          </a:p>
        </p:txBody>
      </p:sp>
      <p:sp>
        <p:nvSpPr>
          <p:cNvPr id="14" name="Shape 10"/>
          <p:cNvSpPr/>
          <p:nvPr/>
        </p:nvSpPr>
        <p:spPr>
          <a:xfrm>
            <a:off x="4206240" y="3749040"/>
            <a:ext cx="3017520" cy="1143000"/>
          </a:xfrm>
          <a:prstGeom prst="roundRect">
            <a:avLst>
              <a:gd name="adj" fmla="val 6400"/>
            </a:avLst>
          </a:prstGeom>
          <a:solidFill>
            <a:srgbClr val="FFFFFF"/>
          </a:solidFill>
          <a:ln w="15875">
            <a:solidFill>
              <a:srgbClr val="868F8A"/>
            </a:solidFill>
            <a:prstDash val="solid"/>
          </a:ln>
        </p:spPr>
      </p:sp>
      <p:sp>
        <p:nvSpPr>
          <p:cNvPr id="15" name="Text 11"/>
          <p:cNvSpPr/>
          <p:nvPr/>
        </p:nvSpPr>
        <p:spPr>
          <a:xfrm>
            <a:off x="4206240" y="3803904"/>
            <a:ext cx="3017520" cy="365760"/>
          </a:xfrm>
          <a:prstGeom prst="rect">
            <a:avLst/>
          </a:prstGeom>
          <a:noFill/>
          <a:ln/>
        </p:spPr>
        <p:txBody>
          <a:bodyPr wrap="square" lIns="0" tIns="0" rIns="0" bIns="0" rtlCol="0" anchor="ctr"/>
          <a:lstStyle/>
          <a:p>
            <a:pPr algn="ctr" indent="0" marL="0">
              <a:buNone/>
            </a:pPr>
            <a:r>
              <a:rPr lang="en-US" sz="1600" b="1" dirty="0">
                <a:solidFill>
                  <a:srgbClr val="1F2B28"/>
                </a:solidFill>
                <a:latin typeface="Atkinson Hyperlegible Mono" pitchFamily="34" charset="0"/>
                <a:ea typeface="Atkinson Hyperlegible Mono" pitchFamily="34" charset="-122"/>
                <a:cs typeface="Atkinson Hyperlegible Mono" pitchFamily="34" charset="-120"/>
              </a:rPr>
              <a:t>Truck</a:t>
            </a:r>
            <a:endParaRPr lang="en-US" sz="1600" dirty="0"/>
          </a:p>
        </p:txBody>
      </p:sp>
      <p:sp>
        <p:nvSpPr>
          <p:cNvPr id="16" name="Text 12"/>
          <p:cNvSpPr/>
          <p:nvPr/>
        </p:nvSpPr>
        <p:spPr>
          <a:xfrm>
            <a:off x="4343400" y="4160520"/>
            <a:ext cx="2743200" cy="685800"/>
          </a:xfrm>
          <a:prstGeom prst="rect">
            <a:avLst/>
          </a:prstGeom>
          <a:noFill/>
          <a:ln/>
        </p:spPr>
        <p:txBody>
          <a:bodyPr wrap="square" lIns="0" tIns="0" rIns="0" bIns="0" rtlCol="0" anchor="t"/>
          <a:lstStyle/>
          <a:p>
            <a:pPr algn="ctr" indent="0" marL="0">
              <a:buNone/>
            </a:pPr>
            <a:r>
              <a:rPr lang="en-US" sz="1400" dirty="0">
                <a:solidFill>
                  <a:srgbClr val="4F5D58"/>
                </a:solidFill>
                <a:latin typeface="Atkinson Hyperlegible Next" pitchFamily="34" charset="0"/>
                <a:ea typeface="Atkinson Hyperlegible Next" pitchFamily="34" charset="-122"/>
                <a:cs typeface="Atkinson Hyperlegible Next" pitchFamily="34" charset="-120"/>
              </a:rPr>
              <a:t>cargo capacity</a:t>
            </a:r>
            <a:endParaRPr lang="en-US" sz="1400" dirty="0"/>
          </a:p>
          <a:p>
            <a:pPr algn="ctr" indent="0" marL="0">
              <a:buNone/>
            </a:pPr>
            <a:r>
              <a:rPr lang="en-US" sz="1400" dirty="0">
                <a:solidFill>
                  <a:srgbClr val="4F5D58"/>
                </a:solidFill>
                <a:latin typeface="Atkinson Hyperlegible Next" pitchFamily="34" charset="0"/>
                <a:ea typeface="Atkinson Hyperlegible Next" pitchFamily="34" charset="-122"/>
                <a:cs typeface="Atkinson Hyperlegible Next" pitchFamily="34" charset="-120"/>
              </a:rPr>
              <a:t>load cargo</a:t>
            </a:r>
            <a:endParaRPr lang="en-US" sz="1400" dirty="0"/>
          </a:p>
        </p:txBody>
      </p:sp>
      <p:sp>
        <p:nvSpPr>
          <p:cNvPr id="17" name="Shape 13"/>
          <p:cNvSpPr/>
          <p:nvPr/>
        </p:nvSpPr>
        <p:spPr>
          <a:xfrm flipV="1">
            <a:off x="2057400" y="2743200"/>
            <a:ext cx="1051560" cy="1005840"/>
          </a:xfrm>
          <a:prstGeom prst="line">
            <a:avLst/>
          </a:prstGeom>
          <a:noFill/>
          <a:ln w="19050">
            <a:solidFill>
              <a:srgbClr val="1F2B28"/>
            </a:solidFill>
            <a:prstDash val="solid"/>
            <a:tailEnd type="triangle"/>
          </a:ln>
        </p:spPr>
      </p:sp>
      <p:sp>
        <p:nvSpPr>
          <p:cNvPr id="18" name="Shape 14"/>
          <p:cNvSpPr/>
          <p:nvPr/>
        </p:nvSpPr>
        <p:spPr>
          <a:xfrm flipH="1" flipV="1">
            <a:off x="4663440" y="2743200"/>
            <a:ext cx="1051560" cy="1005840"/>
          </a:xfrm>
          <a:prstGeom prst="line">
            <a:avLst/>
          </a:prstGeom>
          <a:noFill/>
          <a:ln w="19050">
            <a:solidFill>
              <a:srgbClr val="1F2B28"/>
            </a:solidFill>
            <a:prstDash val="solid"/>
            <a:tailEnd type="triangle"/>
          </a:ln>
        </p:spPr>
      </p:sp>
      <p:sp>
        <p:nvSpPr>
          <p:cNvPr id="19" name="Text 15"/>
          <p:cNvSpPr/>
          <p:nvPr/>
        </p:nvSpPr>
        <p:spPr>
          <a:xfrm>
            <a:off x="1600200" y="3063240"/>
            <a:ext cx="1097280" cy="274320"/>
          </a:xfrm>
          <a:prstGeom prst="rect">
            <a:avLst/>
          </a:prstGeom>
          <a:noFill/>
          <a:ln/>
        </p:spPr>
        <p:txBody>
          <a:bodyPr wrap="square" lIns="0" tIns="0" rIns="0" bIns="0" rtlCol="0" anchor="ctr"/>
          <a:lstStyle/>
          <a:p>
            <a:pPr indent="0" marL="0">
              <a:buNone/>
            </a:pPr>
            <a:r>
              <a:rPr lang="en-US" sz="1200" b="1" dirty="0">
                <a:solidFill>
                  <a:srgbClr val="8A4B0F"/>
                </a:solidFill>
                <a:latin typeface="Atkinson Hyperlegible Next" pitchFamily="34" charset="0"/>
                <a:ea typeface="Atkinson Hyperlegible Next" pitchFamily="34" charset="-122"/>
                <a:cs typeface="Atkinson Hyperlegible Next" pitchFamily="34" charset="-120"/>
              </a:rPr>
              <a:t>extends</a:t>
            </a:r>
            <a:endParaRPr lang="en-US" sz="1200" dirty="0"/>
          </a:p>
        </p:txBody>
      </p:sp>
      <p:sp>
        <p:nvSpPr>
          <p:cNvPr id="20" name="Text 16"/>
          <p:cNvSpPr/>
          <p:nvPr/>
        </p:nvSpPr>
        <p:spPr>
          <a:xfrm>
            <a:off x="5394960" y="3063240"/>
            <a:ext cx="1097280" cy="274320"/>
          </a:xfrm>
          <a:prstGeom prst="rect">
            <a:avLst/>
          </a:prstGeom>
          <a:noFill/>
          <a:ln/>
        </p:spPr>
        <p:txBody>
          <a:bodyPr wrap="square" lIns="0" tIns="0" rIns="0" bIns="0" rtlCol="0" anchor="ctr"/>
          <a:lstStyle/>
          <a:p>
            <a:pPr indent="0" marL="0">
              <a:buNone/>
            </a:pPr>
            <a:r>
              <a:rPr lang="en-US" sz="1200" b="1" dirty="0">
                <a:solidFill>
                  <a:srgbClr val="8A4B0F"/>
                </a:solidFill>
                <a:latin typeface="Atkinson Hyperlegible Next" pitchFamily="34" charset="0"/>
                <a:ea typeface="Atkinson Hyperlegible Next" pitchFamily="34" charset="-122"/>
                <a:cs typeface="Atkinson Hyperlegible Next" pitchFamily="34" charset="-120"/>
              </a:rPr>
              <a:t>extends</a:t>
            </a:r>
            <a:endParaRPr lang="en-US" sz="1200" dirty="0"/>
          </a:p>
        </p:txBody>
      </p:sp>
      <p:sp>
        <p:nvSpPr>
          <p:cNvPr id="21" name="Shape 17"/>
          <p:cNvSpPr/>
          <p:nvPr/>
        </p:nvSpPr>
        <p:spPr>
          <a:xfrm>
            <a:off x="7680960" y="1600200"/>
            <a:ext cx="3931920" cy="1280160"/>
          </a:xfrm>
          <a:prstGeom prst="roundRect">
            <a:avLst>
              <a:gd name="adj" fmla="val 10714"/>
            </a:avLst>
          </a:prstGeom>
          <a:solidFill>
            <a:srgbClr val="DDF5EE"/>
          </a:solidFill>
          <a:ln w="12700">
            <a:solidFill>
              <a:srgbClr val="DDF5EE"/>
            </a:solidFill>
            <a:prstDash val="solid"/>
          </a:ln>
        </p:spPr>
      </p:sp>
      <p:sp>
        <p:nvSpPr>
          <p:cNvPr id="22" name="Text 18"/>
          <p:cNvSpPr/>
          <p:nvPr/>
        </p:nvSpPr>
        <p:spPr>
          <a:xfrm>
            <a:off x="7955280" y="1600200"/>
            <a:ext cx="3474720" cy="1280160"/>
          </a:xfrm>
          <a:prstGeom prst="rect">
            <a:avLst/>
          </a:prstGeom>
          <a:noFill/>
          <a:ln/>
        </p:spPr>
        <p:txBody>
          <a:bodyPr wrap="square" lIns="0" tIns="0" rIns="0" bIns="0" rtlCol="0" anchor="ctr"/>
          <a:lstStyle/>
          <a:p>
            <a:pPr indent="0" marL="0">
              <a:buNone/>
            </a:pPr>
            <a:r>
              <a:rPr lang="en-US" sz="1900" b="1" dirty="0">
                <a:solidFill>
                  <a:srgbClr val="1F2B28"/>
                </a:solidFill>
                <a:latin typeface="Atkinson Hyperlegible Next" pitchFamily="34" charset="0"/>
                <a:ea typeface="Atkinson Hyperlegible Next" pitchFamily="34" charset="-122"/>
                <a:cs typeface="Atkinson Hyperlegible Next" pitchFamily="34" charset="-120"/>
              </a:rPr>
              <a:t>Superclass</a:t>
            </a:r>
            <a:endParaRPr lang="en-US" sz="1700" dirty="0"/>
          </a:p>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Holds the shared attributes and behaviors.</a:t>
            </a:r>
            <a:endParaRPr lang="en-US" sz="1700" dirty="0"/>
          </a:p>
        </p:txBody>
      </p:sp>
      <p:sp>
        <p:nvSpPr>
          <p:cNvPr id="23" name="Shape 19"/>
          <p:cNvSpPr/>
          <p:nvPr/>
        </p:nvSpPr>
        <p:spPr>
          <a:xfrm>
            <a:off x="7680960" y="3063240"/>
            <a:ext cx="3931920" cy="1280160"/>
          </a:xfrm>
          <a:prstGeom prst="roundRect">
            <a:avLst>
              <a:gd name="adj" fmla="val 10714"/>
            </a:avLst>
          </a:prstGeom>
          <a:solidFill>
            <a:srgbClr val="E3F0FF"/>
          </a:solidFill>
          <a:ln w="12700">
            <a:solidFill>
              <a:srgbClr val="E3F0FF"/>
            </a:solidFill>
            <a:prstDash val="solid"/>
          </a:ln>
        </p:spPr>
      </p:sp>
      <p:sp>
        <p:nvSpPr>
          <p:cNvPr id="24" name="Text 20"/>
          <p:cNvSpPr/>
          <p:nvPr/>
        </p:nvSpPr>
        <p:spPr>
          <a:xfrm>
            <a:off x="7955280" y="3063240"/>
            <a:ext cx="3474720" cy="1280160"/>
          </a:xfrm>
          <a:prstGeom prst="rect">
            <a:avLst/>
          </a:prstGeom>
          <a:noFill/>
          <a:ln/>
        </p:spPr>
        <p:txBody>
          <a:bodyPr wrap="square" lIns="0" tIns="0" rIns="0" bIns="0" rtlCol="0" anchor="ctr"/>
          <a:lstStyle/>
          <a:p>
            <a:pPr indent="0" marL="0">
              <a:buNone/>
            </a:pPr>
            <a:r>
              <a:rPr lang="en-US" sz="1900" b="1" dirty="0">
                <a:solidFill>
                  <a:srgbClr val="1F2B28"/>
                </a:solidFill>
                <a:latin typeface="Atkinson Hyperlegible Next" pitchFamily="34" charset="0"/>
                <a:ea typeface="Atkinson Hyperlegible Next" pitchFamily="34" charset="-122"/>
                <a:cs typeface="Atkinson Hyperlegible Next" pitchFamily="34" charset="-120"/>
              </a:rPr>
              <a:t>Subclass</a:t>
            </a:r>
            <a:endParaRPr lang="en-US" sz="1700" dirty="0"/>
          </a:p>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Extends a superclass. Gets what it has, adds its own.</a:t>
            </a:r>
            <a:endParaRPr lang="en-US" sz="1700" dirty="0"/>
          </a:p>
        </p:txBody>
      </p:sp>
      <p:sp>
        <p:nvSpPr>
          <p:cNvPr id="25" name="Shape 21"/>
          <p:cNvSpPr/>
          <p:nvPr/>
        </p:nvSpPr>
        <p:spPr>
          <a:xfrm>
            <a:off x="7680960" y="4526280"/>
            <a:ext cx="3931920" cy="1280160"/>
          </a:xfrm>
          <a:prstGeom prst="roundRect">
            <a:avLst>
              <a:gd name="adj" fmla="val 10714"/>
            </a:avLst>
          </a:prstGeom>
          <a:solidFill>
            <a:srgbClr val="FFF5C7"/>
          </a:solidFill>
          <a:ln w="12700">
            <a:solidFill>
              <a:srgbClr val="FFF5C7"/>
            </a:solidFill>
            <a:prstDash val="solid"/>
          </a:ln>
        </p:spPr>
      </p:sp>
      <p:sp>
        <p:nvSpPr>
          <p:cNvPr id="26" name="Text 22"/>
          <p:cNvSpPr/>
          <p:nvPr/>
        </p:nvSpPr>
        <p:spPr>
          <a:xfrm>
            <a:off x="7955280" y="4526280"/>
            <a:ext cx="3474720" cy="1280160"/>
          </a:xfrm>
          <a:prstGeom prst="rect">
            <a:avLst/>
          </a:prstGeom>
          <a:noFill/>
          <a:ln/>
        </p:spPr>
        <p:txBody>
          <a:bodyPr wrap="square" lIns="0" tIns="0" rIns="0" bIns="0" rtlCol="0" anchor="ctr"/>
          <a:lstStyle/>
          <a:p>
            <a:pPr indent="0" marL="0">
              <a:buNone/>
            </a:pPr>
            <a:r>
              <a:rPr lang="en-US" sz="1900" b="1" dirty="0">
                <a:solidFill>
                  <a:srgbClr val="1F2B28"/>
                </a:solidFill>
                <a:latin typeface="Atkinson Hyperlegible Next" pitchFamily="34" charset="0"/>
                <a:ea typeface="Atkinson Hyperlegible Next" pitchFamily="34" charset="-122"/>
                <a:cs typeface="Atkinson Hyperlegible Next" pitchFamily="34" charset="-120"/>
              </a:rPr>
              <a:t>Inheritance</a:t>
            </a:r>
            <a:endParaRPr lang="en-US" sz="1700" dirty="0"/>
          </a:p>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The relationship from a subclass to its superclass.</a:t>
            </a:r>
            <a:endParaRPr lang="en-US" sz="1700" dirty="0"/>
          </a:p>
        </p:txBody>
      </p:sp>
      <p:sp>
        <p:nvSpPr>
          <p:cNvPr id="27" name="Text 23"/>
          <p:cNvSpPr/>
          <p:nvPr/>
        </p:nvSpPr>
        <p:spPr>
          <a:xfrm>
            <a:off x="548640" y="5257800"/>
            <a:ext cx="6675120" cy="45720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truck is a vehicle. A car is a vehicle.</a:t>
            </a:r>
            <a:endParaRPr lang="en-US" sz="1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Everything a Truck object has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1.12 Objects: Instances of Classes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11</a:t>
            </a:r>
            <a:endParaRPr lang="en-US" sz="1000" dirty="0"/>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548640" y="1554480"/>
          <a:ext cx="11094415" cy="914400"/>
        </p:xfrm>
        <a:graphic>
          <a:graphicData uri="http://schemas.openxmlformats.org/drawingml/2006/table">
            <a:tbl>
              <a:tblPr/>
              <a:tblGrid>
                <a:gridCol w="1188720"/>
                <a:gridCol w="2377440"/>
                <a:gridCol w="4480560"/>
                <a:gridCol w="3047695"/>
              </a:tblGrid>
              <a:tr h="566928">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Step</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Look in</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Attributes</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Behaviors</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66928">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1</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Truck</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cargo capacity</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load cargo</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66928">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2</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Vehicle</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license plate, miles driven</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record a trip</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66928">
                <a:tc>
                  <a:txBody>
                    <a:bodyP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Total</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A Truck object</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0B5A4D"/>
                          </a:solidFill>
                          <a:latin typeface="Atkinson Hyperlegible Next" pitchFamily="34" charset="0"/>
                          <a:ea typeface="Atkinson Hyperlegible Next" pitchFamily="34" charset="-122"/>
                          <a:cs typeface="Atkinson Hyperlegible Next" pitchFamily="34" charset="-120"/>
                        </a:rPr>
                        <a:t>3 attributes</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0B5A4D"/>
                          </a:solidFill>
                          <a:latin typeface="Atkinson Hyperlegible Next" pitchFamily="34" charset="0"/>
                          <a:ea typeface="Atkinson Hyperlegible Next" pitchFamily="34" charset="-122"/>
                          <a:cs typeface="Atkinson Hyperlegible Next" pitchFamily="34" charset="-120"/>
                        </a:rPr>
                        <a:t>2 behaviors</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9" name="Shape 4"/>
          <p:cNvSpPr/>
          <p:nvPr/>
        </p:nvSpPr>
        <p:spPr>
          <a:xfrm>
            <a:off x="548640" y="4114800"/>
            <a:ext cx="11094415" cy="1783080"/>
          </a:xfrm>
          <a:prstGeom prst="roundRect">
            <a:avLst>
              <a:gd name="adj" fmla="val 10256"/>
            </a:avLst>
          </a:prstGeom>
          <a:solidFill>
            <a:srgbClr val="E3F0FF"/>
          </a:solidFill>
          <a:ln w="12700">
            <a:solidFill>
              <a:srgbClr val="E3F0FF"/>
            </a:solidFill>
            <a:prstDash val="solid"/>
          </a:ln>
        </p:spPr>
      </p:sp>
      <p:pic>
        <p:nvPicPr>
          <p:cNvPr id="10"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4370832"/>
            <a:ext cx="566928" cy="566928"/>
          </a:xfrm>
          <a:prstGeom prst="rect">
            <a:avLst/>
          </a:prstGeom>
        </p:spPr>
      </p:pic>
      <p:sp>
        <p:nvSpPr>
          <p:cNvPr id="11" name="Text 5"/>
          <p:cNvSpPr/>
          <p:nvPr/>
        </p:nvSpPr>
        <p:spPr>
          <a:xfrm>
            <a:off x="1600200" y="4251960"/>
            <a:ext cx="9768535" cy="1508760"/>
          </a:xfrm>
          <a:prstGeom prst="rect">
            <a:avLst/>
          </a:prstGeom>
          <a:noFill/>
          <a:ln/>
        </p:spPr>
        <p:txBody>
          <a:bodyPr wrap="square" lIns="0" tIns="0" rIns="0" bIns="0" rtlCol="0" anchor="ctr"/>
          <a:lstStyle/>
          <a:p>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Change it once. </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If the company adds a fuel level to Vehicle only, every Car object and every Truck object now has a fuel level, and nobody edited Car or Truck.</a:t>
            </a:r>
            <a:endParaRPr lang="en-US" sz="1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Inheritance only climbs up</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1.12 Objects: Instances of Classes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12</a:t>
            </a:r>
            <a:endParaRPr lang="en-US" sz="1000" dirty="0"/>
          </a:p>
        </p:txBody>
      </p:sp>
      <p:sp>
        <p:nvSpPr>
          <p:cNvPr id="8" name="Shape 4"/>
          <p:cNvSpPr/>
          <p:nvPr/>
        </p:nvSpPr>
        <p:spPr>
          <a:xfrm>
            <a:off x="548640" y="1554480"/>
            <a:ext cx="11094415" cy="1005840"/>
          </a:xfrm>
          <a:prstGeom prst="roundRect">
            <a:avLst>
              <a:gd name="adj" fmla="val 18182"/>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3152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Start at the class you are asked about and move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up</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Never down, never sideways.</a:t>
            </a:r>
            <a:endParaRPr lang="en-US" sz="1800" dirty="0"/>
          </a:p>
        </p:txBody>
      </p:sp>
      <p:sp>
        <p:nvSpPr>
          <p:cNvPr id="11" name="Shape 6"/>
          <p:cNvSpPr/>
          <p:nvPr/>
        </p:nvSpPr>
        <p:spPr>
          <a:xfrm>
            <a:off x="548640" y="2788920"/>
            <a:ext cx="5394960" cy="3200400"/>
          </a:xfrm>
          <a:prstGeom prst="roundRect">
            <a:avLst>
              <a:gd name="adj" fmla="val 5714"/>
            </a:avLst>
          </a:prstGeom>
          <a:solidFill>
            <a:srgbClr val="FFFFFF"/>
          </a:solidFill>
          <a:ln w="12700">
            <a:solidFill>
              <a:srgbClr val="E6E1D6"/>
            </a:solidFill>
            <a:prstDash val="solid"/>
          </a:ln>
        </p:spPr>
      </p:sp>
      <p:sp>
        <p:nvSpPr>
          <p:cNvPr id="12" name="Text 7"/>
          <p:cNvSpPr/>
          <p:nvPr/>
        </p:nvSpPr>
        <p:spPr>
          <a:xfrm>
            <a:off x="868680" y="3017520"/>
            <a:ext cx="4754880" cy="256032"/>
          </a:xfrm>
          <a:prstGeom prst="rect">
            <a:avLst/>
          </a:prstGeom>
          <a:noFill/>
          <a:ln/>
        </p:spPr>
        <p:txBody>
          <a:bodyPr wrap="square" lIns="0" tIns="0" rIns="0" bIns="0" rtlCol="0" anchor="ctr"/>
          <a:lstStyle/>
          <a:p>
            <a:pP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DOWN: NO</a:t>
            </a:r>
            <a:endParaRPr lang="en-US" sz="1050" dirty="0"/>
          </a:p>
        </p:txBody>
      </p:sp>
      <p:sp>
        <p:nvSpPr>
          <p:cNvPr id="13" name="Text 8"/>
          <p:cNvSpPr/>
          <p:nvPr/>
        </p:nvSpPr>
        <p:spPr>
          <a:xfrm>
            <a:off x="868680" y="3429000"/>
            <a:ext cx="4754880" cy="2377440"/>
          </a:xfrm>
          <a:prstGeom prst="rect">
            <a:avLst/>
          </a:prstGeom>
          <a:noFill/>
          <a:ln/>
        </p:spPr>
        <p:txBody>
          <a:bodyPr wrap="square" lIns="0" tIns="0" rIns="0" bIns="0" rtlCol="0" anchor="t"/>
          <a:lstStyle/>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Does a Vehicle object have cargo capacity?</a:t>
            </a:r>
            <a:endParaRPr lang="en-US" sz="1900" dirty="0"/>
          </a:p>
          <a:p>
            <a:pPr indent="0" marL="0">
              <a:buNone/>
            </a:pPr>
            <a:endParaRPr lang="en-US" sz="1900" dirty="0"/>
          </a:p>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No. Cargo capacity is written in Truck, a subclass. A superclass gets nothing from its subclasses.</a:t>
            </a:r>
            <a:endParaRPr lang="en-US" sz="1900" dirty="0"/>
          </a:p>
        </p:txBody>
      </p:sp>
      <p:sp>
        <p:nvSpPr>
          <p:cNvPr id="14" name="Shape 9"/>
          <p:cNvSpPr/>
          <p:nvPr/>
        </p:nvSpPr>
        <p:spPr>
          <a:xfrm>
            <a:off x="6263640" y="2788920"/>
            <a:ext cx="5394960" cy="3200400"/>
          </a:xfrm>
          <a:prstGeom prst="roundRect">
            <a:avLst>
              <a:gd name="adj" fmla="val 5714"/>
            </a:avLst>
          </a:prstGeom>
          <a:solidFill>
            <a:srgbClr val="FFFFFF"/>
          </a:solidFill>
          <a:ln w="12700">
            <a:solidFill>
              <a:srgbClr val="E6E1D6"/>
            </a:solidFill>
            <a:prstDash val="solid"/>
          </a:ln>
        </p:spPr>
      </p:sp>
      <p:sp>
        <p:nvSpPr>
          <p:cNvPr id="15" name="Text 10"/>
          <p:cNvSpPr/>
          <p:nvPr/>
        </p:nvSpPr>
        <p:spPr>
          <a:xfrm>
            <a:off x="6583680" y="3017520"/>
            <a:ext cx="4754880" cy="256032"/>
          </a:xfrm>
          <a:prstGeom prst="rect">
            <a:avLst/>
          </a:prstGeom>
          <a:noFill/>
          <a:ln/>
        </p:spPr>
        <p:txBody>
          <a:bodyPr wrap="square" lIns="0" tIns="0" rIns="0" bIns="0" rtlCol="0" anchor="ctr"/>
          <a:lstStyle/>
          <a:p>
            <a:pP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SIDEWAYS: NO</a:t>
            </a:r>
            <a:endParaRPr lang="en-US" sz="1050" dirty="0"/>
          </a:p>
        </p:txBody>
      </p:sp>
      <p:sp>
        <p:nvSpPr>
          <p:cNvPr id="16" name="Text 11"/>
          <p:cNvSpPr/>
          <p:nvPr/>
        </p:nvSpPr>
        <p:spPr>
          <a:xfrm>
            <a:off x="6583680" y="3429000"/>
            <a:ext cx="4754880" cy="2377440"/>
          </a:xfrm>
          <a:prstGeom prst="rect">
            <a:avLst/>
          </a:prstGeom>
          <a:noFill/>
          <a:ln/>
        </p:spPr>
        <p:txBody>
          <a:bodyPr wrap="square" lIns="0" tIns="0" rIns="0" bIns="0" rtlCol="0" anchor="t"/>
          <a:lstStyle/>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Does a Car object have cargo capacity?</a:t>
            </a:r>
            <a:endParaRPr lang="en-US" sz="1900" dirty="0"/>
          </a:p>
          <a:p>
            <a:pPr indent="0" marL="0">
              <a:buNone/>
            </a:pPr>
            <a:endParaRPr lang="en-US" sz="1900" dirty="0"/>
          </a:p>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No. Car and Truck are siblings. They share only what is in Vehicle.</a:t>
            </a:r>
            <a:endParaRPr lang="en-US" sz="1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Every class is a subclass of Object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1.12 Objects: Instances of Classes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13</a:t>
            </a:r>
            <a:endParaRPr lang="en-US" sz="1000" dirty="0"/>
          </a:p>
        </p:txBody>
      </p:sp>
      <p:sp>
        <p:nvSpPr>
          <p:cNvPr id="8" name="Shape 4"/>
          <p:cNvSpPr/>
          <p:nvPr/>
        </p:nvSpPr>
        <p:spPr>
          <a:xfrm>
            <a:off x="548640" y="1554480"/>
            <a:ext cx="5120640" cy="1463040"/>
          </a:xfrm>
          <a:prstGeom prst="roundRect">
            <a:avLst>
              <a:gd name="adj" fmla="val 7500"/>
            </a:avLst>
          </a:prstGeom>
          <a:solidFill>
            <a:srgbClr val="EEF3F1"/>
          </a:solidFill>
          <a:ln w="12700">
            <a:solidFill>
              <a:srgbClr val="E6E1D6"/>
            </a:solidFill>
            <a:prstDash val="solid"/>
          </a:ln>
        </p:spPr>
      </p:sp>
      <p:sp>
        <p:nvSpPr>
          <p:cNvPr id="9" name="Text 5"/>
          <p:cNvSpPr/>
          <p:nvPr/>
        </p:nvSpPr>
        <p:spPr>
          <a:xfrm>
            <a:off x="822960" y="1737360"/>
            <a:ext cx="45720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FROM THE STRING DOCUMENTATION</a:t>
            </a:r>
            <a:endParaRPr lang="en-US" sz="1050" dirty="0"/>
          </a:p>
        </p:txBody>
      </p:sp>
      <p:sp>
        <p:nvSpPr>
          <p:cNvPr id="10" name="Text 6"/>
          <p:cNvSpPr/>
          <p:nvPr/>
        </p:nvSpPr>
        <p:spPr>
          <a:xfrm>
            <a:off x="822960" y="2057400"/>
            <a:ext cx="4572000" cy="777240"/>
          </a:xfrm>
          <a:prstGeom prst="rect">
            <a:avLst/>
          </a:prstGeom>
          <a:noFill/>
          <a:ln/>
        </p:spPr>
        <p:txBody>
          <a:bodyPr wrap="square" lIns="0" tIns="0" rIns="0" bIns="0" rtlCol="0" anchor="t"/>
          <a:lstStyle/>
          <a:p>
            <a:pPr indent="0" marL="0">
              <a:lnSpc>
                <a:spcPct val="115000"/>
              </a:lnSpc>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java.lang.Object</a:t>
            </a:r>
            <a:endParaRPr lang="en-US" sz="1800" dirty="0"/>
          </a:p>
          <a:p>
            <a:pPr indent="0" marL="0">
              <a:lnSpc>
                <a:spcPct val="115000"/>
              </a:lnSpc>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    java.lang.String</a:t>
            </a:r>
            <a:endParaRPr lang="en-US" sz="1800" dirty="0"/>
          </a:p>
        </p:txBody>
      </p:sp>
      <p:sp>
        <p:nvSpPr>
          <p:cNvPr id="11" name="Shape 7"/>
          <p:cNvSpPr/>
          <p:nvPr/>
        </p:nvSpPr>
        <p:spPr>
          <a:xfrm>
            <a:off x="548640" y="3200400"/>
            <a:ext cx="5120640" cy="1463040"/>
          </a:xfrm>
          <a:prstGeom prst="roundRect">
            <a:avLst>
              <a:gd name="adj" fmla="val 7500"/>
            </a:avLst>
          </a:prstGeom>
          <a:solidFill>
            <a:srgbClr val="EEF3F1"/>
          </a:solidFill>
          <a:ln w="12700">
            <a:solidFill>
              <a:srgbClr val="E6E1D6"/>
            </a:solidFill>
            <a:prstDash val="solid"/>
          </a:ln>
        </p:spPr>
      </p:sp>
      <p:sp>
        <p:nvSpPr>
          <p:cNvPr id="12" name="Text 8"/>
          <p:cNvSpPr/>
          <p:nvPr/>
        </p:nvSpPr>
        <p:spPr>
          <a:xfrm>
            <a:off x="822960" y="3383280"/>
            <a:ext cx="45720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FROM THE SCANNER DOCUMENTATION</a:t>
            </a:r>
            <a:endParaRPr lang="en-US" sz="1050" dirty="0"/>
          </a:p>
        </p:txBody>
      </p:sp>
      <p:sp>
        <p:nvSpPr>
          <p:cNvPr id="13" name="Text 9"/>
          <p:cNvSpPr/>
          <p:nvPr/>
        </p:nvSpPr>
        <p:spPr>
          <a:xfrm>
            <a:off x="822960" y="3703320"/>
            <a:ext cx="4572000" cy="777240"/>
          </a:xfrm>
          <a:prstGeom prst="rect">
            <a:avLst/>
          </a:prstGeom>
          <a:noFill/>
          <a:ln/>
        </p:spPr>
        <p:txBody>
          <a:bodyPr wrap="square" lIns="0" tIns="0" rIns="0" bIns="0" rtlCol="0" anchor="t"/>
          <a:lstStyle/>
          <a:p>
            <a:pPr indent="0" marL="0">
              <a:lnSpc>
                <a:spcPct val="115000"/>
              </a:lnSpc>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java.lang.Object</a:t>
            </a:r>
            <a:endParaRPr lang="en-US" sz="1800" dirty="0"/>
          </a:p>
          <a:p>
            <a:pPr indent="0" marL="0">
              <a:lnSpc>
                <a:spcPct val="115000"/>
              </a:lnSpc>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    java.util.Scanner</a:t>
            </a:r>
            <a:endParaRPr lang="en-US" sz="1800" dirty="0"/>
          </a:p>
        </p:txBody>
      </p:sp>
      <p:sp>
        <p:nvSpPr>
          <p:cNvPr id="14" name="Shape 10"/>
          <p:cNvSpPr/>
          <p:nvPr/>
        </p:nvSpPr>
        <p:spPr>
          <a:xfrm>
            <a:off x="7315200" y="1554480"/>
            <a:ext cx="3017520" cy="868680"/>
          </a:xfrm>
          <a:prstGeom prst="roundRect">
            <a:avLst>
              <a:gd name="adj" fmla="val 8421"/>
            </a:avLst>
          </a:prstGeom>
          <a:solidFill>
            <a:srgbClr val="F0E9FF"/>
          </a:solidFill>
          <a:ln w="15875">
            <a:solidFill>
              <a:srgbClr val="7A5AF5"/>
            </a:solidFill>
            <a:prstDash val="solid"/>
          </a:ln>
        </p:spPr>
      </p:sp>
      <p:sp>
        <p:nvSpPr>
          <p:cNvPr id="15" name="Text 11"/>
          <p:cNvSpPr/>
          <p:nvPr/>
        </p:nvSpPr>
        <p:spPr>
          <a:xfrm>
            <a:off x="7315200" y="1609344"/>
            <a:ext cx="3017520" cy="365760"/>
          </a:xfrm>
          <a:prstGeom prst="rect">
            <a:avLst/>
          </a:prstGeom>
          <a:noFill/>
          <a:ln/>
        </p:spPr>
        <p:txBody>
          <a:bodyPr wrap="square" lIns="0" tIns="0" rIns="0" bIns="0" rtlCol="0" anchor="ctr"/>
          <a:lstStyle/>
          <a:p>
            <a:pPr algn="ctr" indent="0" marL="0">
              <a:buNone/>
            </a:pPr>
            <a:r>
              <a:rPr lang="en-US" sz="1600" b="1" dirty="0">
                <a:solidFill>
                  <a:srgbClr val="1F2B28"/>
                </a:solidFill>
                <a:latin typeface="Atkinson Hyperlegible Mono" pitchFamily="34" charset="0"/>
                <a:ea typeface="Atkinson Hyperlegible Mono" pitchFamily="34" charset="-122"/>
                <a:cs typeface="Atkinson Hyperlegible Mono" pitchFamily="34" charset="-120"/>
              </a:rPr>
              <a:t>Object</a:t>
            </a:r>
            <a:endParaRPr lang="en-US" sz="1600" dirty="0"/>
          </a:p>
        </p:txBody>
      </p:sp>
      <p:sp>
        <p:nvSpPr>
          <p:cNvPr id="16" name="Text 12"/>
          <p:cNvSpPr/>
          <p:nvPr/>
        </p:nvSpPr>
        <p:spPr>
          <a:xfrm>
            <a:off x="7452360" y="1965960"/>
            <a:ext cx="2743200" cy="411480"/>
          </a:xfrm>
          <a:prstGeom prst="rect">
            <a:avLst/>
          </a:prstGeom>
          <a:noFill/>
          <a:ln/>
        </p:spPr>
        <p:txBody>
          <a:bodyPr wrap="square" lIns="0" tIns="0" rIns="0" bIns="0" rtlCol="0" anchor="t"/>
          <a:lstStyle/>
          <a:p>
            <a:pPr algn="ctr" indent="0" marL="0">
              <a:buNone/>
            </a:pPr>
            <a:r>
              <a:rPr lang="en-US" sz="1400" dirty="0">
                <a:solidFill>
                  <a:srgbClr val="4F5D58"/>
                </a:solidFill>
                <a:latin typeface="Atkinson Hyperlegible Next" pitchFamily="34" charset="0"/>
                <a:ea typeface="Atkinson Hyperlegible Next" pitchFamily="34" charset="-122"/>
                <a:cs typeface="Atkinson Hyperlegible Next" pitchFamily="34" charset="-120"/>
              </a:rPr>
              <a:t>top of every hierarchy</a:t>
            </a:r>
            <a:endParaRPr lang="en-US" sz="1400" dirty="0"/>
          </a:p>
        </p:txBody>
      </p:sp>
      <p:sp>
        <p:nvSpPr>
          <p:cNvPr id="17" name="Shape 13"/>
          <p:cNvSpPr/>
          <p:nvPr/>
        </p:nvSpPr>
        <p:spPr>
          <a:xfrm>
            <a:off x="7315200" y="2880360"/>
            <a:ext cx="3017520" cy="868680"/>
          </a:xfrm>
          <a:prstGeom prst="roundRect">
            <a:avLst>
              <a:gd name="adj" fmla="val 8421"/>
            </a:avLst>
          </a:prstGeom>
          <a:solidFill>
            <a:srgbClr val="DDF5EE"/>
          </a:solidFill>
          <a:ln w="15875">
            <a:solidFill>
              <a:srgbClr val="0E7C6B"/>
            </a:solidFill>
            <a:prstDash val="solid"/>
          </a:ln>
        </p:spPr>
      </p:sp>
      <p:sp>
        <p:nvSpPr>
          <p:cNvPr id="18" name="Text 14"/>
          <p:cNvSpPr/>
          <p:nvPr/>
        </p:nvSpPr>
        <p:spPr>
          <a:xfrm>
            <a:off x="7315200" y="2935224"/>
            <a:ext cx="3017520" cy="365760"/>
          </a:xfrm>
          <a:prstGeom prst="rect">
            <a:avLst/>
          </a:prstGeom>
          <a:noFill/>
          <a:ln/>
        </p:spPr>
        <p:txBody>
          <a:bodyPr wrap="square" lIns="0" tIns="0" rIns="0" bIns="0" rtlCol="0" anchor="ctr"/>
          <a:lstStyle/>
          <a:p>
            <a:pPr algn="ctr" indent="0" marL="0">
              <a:buNone/>
            </a:pPr>
            <a:r>
              <a:rPr lang="en-US" sz="1600" b="1" dirty="0">
                <a:solidFill>
                  <a:srgbClr val="1F2B28"/>
                </a:solidFill>
                <a:latin typeface="Atkinson Hyperlegible Mono" pitchFamily="34" charset="0"/>
                <a:ea typeface="Atkinson Hyperlegible Mono" pitchFamily="34" charset="-122"/>
                <a:cs typeface="Atkinson Hyperlegible Mono" pitchFamily="34" charset="-120"/>
              </a:rPr>
              <a:t>Vehicle</a:t>
            </a:r>
            <a:endParaRPr lang="en-US" sz="1600" dirty="0"/>
          </a:p>
        </p:txBody>
      </p:sp>
      <p:sp>
        <p:nvSpPr>
          <p:cNvPr id="19" name="Text 15"/>
          <p:cNvSpPr/>
          <p:nvPr/>
        </p:nvSpPr>
        <p:spPr>
          <a:xfrm>
            <a:off x="7452360" y="3291840"/>
            <a:ext cx="2743200" cy="411480"/>
          </a:xfrm>
          <a:prstGeom prst="rect">
            <a:avLst/>
          </a:prstGeom>
          <a:noFill/>
          <a:ln/>
        </p:spPr>
        <p:txBody>
          <a:bodyPr wrap="square" lIns="0" tIns="0" rIns="0" bIns="0" rtlCol="0" anchor="t"/>
          <a:lstStyle/>
          <a:p>
            <a:pPr algn="ctr" indent="0" marL="0">
              <a:buNone/>
            </a:pPr>
            <a:r>
              <a:rPr lang="en-US" sz="1400" dirty="0">
                <a:solidFill>
                  <a:srgbClr val="4F5D58"/>
                </a:solidFill>
                <a:latin typeface="Atkinson Hyperlegible Next" pitchFamily="34" charset="0"/>
                <a:ea typeface="Atkinson Hyperlegible Next" pitchFamily="34" charset="-122"/>
                <a:cs typeface="Atkinson Hyperlegible Next" pitchFamily="34" charset="-120"/>
              </a:rPr>
              <a:t>names no superclass</a:t>
            </a:r>
            <a:endParaRPr lang="en-US" sz="1400" dirty="0"/>
          </a:p>
        </p:txBody>
      </p:sp>
      <p:sp>
        <p:nvSpPr>
          <p:cNvPr id="20" name="Shape 16"/>
          <p:cNvSpPr/>
          <p:nvPr/>
        </p:nvSpPr>
        <p:spPr>
          <a:xfrm>
            <a:off x="7315200" y="4206240"/>
            <a:ext cx="3017520" cy="868680"/>
          </a:xfrm>
          <a:prstGeom prst="roundRect">
            <a:avLst>
              <a:gd name="adj" fmla="val 8421"/>
            </a:avLst>
          </a:prstGeom>
          <a:solidFill>
            <a:srgbClr val="FFFFFF"/>
          </a:solidFill>
          <a:ln w="15875">
            <a:solidFill>
              <a:srgbClr val="868F8A"/>
            </a:solidFill>
            <a:prstDash val="solid"/>
          </a:ln>
        </p:spPr>
      </p:sp>
      <p:sp>
        <p:nvSpPr>
          <p:cNvPr id="21" name="Text 17"/>
          <p:cNvSpPr/>
          <p:nvPr/>
        </p:nvSpPr>
        <p:spPr>
          <a:xfrm>
            <a:off x="7315200" y="4261104"/>
            <a:ext cx="3017520" cy="365760"/>
          </a:xfrm>
          <a:prstGeom prst="rect">
            <a:avLst/>
          </a:prstGeom>
          <a:noFill/>
          <a:ln/>
        </p:spPr>
        <p:txBody>
          <a:bodyPr wrap="square" lIns="0" tIns="0" rIns="0" bIns="0" rtlCol="0" anchor="ctr"/>
          <a:lstStyle/>
          <a:p>
            <a:pPr algn="ctr" indent="0" marL="0">
              <a:buNone/>
            </a:pPr>
            <a:r>
              <a:rPr lang="en-US" sz="1600" b="1" dirty="0">
                <a:solidFill>
                  <a:srgbClr val="1F2B28"/>
                </a:solidFill>
                <a:latin typeface="Atkinson Hyperlegible Mono" pitchFamily="34" charset="0"/>
                <a:ea typeface="Atkinson Hyperlegible Mono" pitchFamily="34" charset="-122"/>
                <a:cs typeface="Atkinson Hyperlegible Mono" pitchFamily="34" charset="-120"/>
              </a:rPr>
              <a:t>Truck</a:t>
            </a:r>
            <a:endParaRPr lang="en-US" sz="1600" dirty="0"/>
          </a:p>
        </p:txBody>
      </p:sp>
      <p:sp>
        <p:nvSpPr>
          <p:cNvPr id="22" name="Text 18"/>
          <p:cNvSpPr/>
          <p:nvPr/>
        </p:nvSpPr>
        <p:spPr>
          <a:xfrm>
            <a:off x="7452360" y="4617720"/>
            <a:ext cx="2743200" cy="411480"/>
          </a:xfrm>
          <a:prstGeom prst="rect">
            <a:avLst/>
          </a:prstGeom>
          <a:noFill/>
          <a:ln/>
        </p:spPr>
        <p:txBody>
          <a:bodyPr wrap="square" lIns="0" tIns="0" rIns="0" bIns="0" rtlCol="0" anchor="t"/>
          <a:lstStyle/>
          <a:p>
            <a:pPr algn="ctr" indent="0" marL="0">
              <a:buNone/>
            </a:pPr>
            <a:r>
              <a:rPr lang="en-US" sz="1400" dirty="0">
                <a:solidFill>
                  <a:srgbClr val="4F5D58"/>
                </a:solidFill>
                <a:latin typeface="Atkinson Hyperlegible Next" pitchFamily="34" charset="0"/>
                <a:ea typeface="Atkinson Hyperlegible Next" pitchFamily="34" charset="-122"/>
                <a:cs typeface="Atkinson Hyperlegible Next" pitchFamily="34" charset="-120"/>
              </a:rPr>
              <a:t>extends Vehicle</a:t>
            </a:r>
            <a:endParaRPr lang="en-US" sz="1400" dirty="0"/>
          </a:p>
        </p:txBody>
      </p:sp>
      <p:sp>
        <p:nvSpPr>
          <p:cNvPr id="23" name="Shape 19"/>
          <p:cNvSpPr/>
          <p:nvPr/>
        </p:nvSpPr>
        <p:spPr>
          <a:xfrm flipV="1">
            <a:off x="8823960" y="2423160"/>
            <a:ext cx="914" cy="457200"/>
          </a:xfrm>
          <a:prstGeom prst="line">
            <a:avLst/>
          </a:prstGeom>
          <a:noFill/>
          <a:ln w="19050">
            <a:solidFill>
              <a:srgbClr val="1F2B28"/>
            </a:solidFill>
            <a:prstDash val="solid"/>
            <a:tailEnd type="triangle"/>
          </a:ln>
        </p:spPr>
      </p:sp>
      <p:sp>
        <p:nvSpPr>
          <p:cNvPr id="24" name="Shape 20"/>
          <p:cNvSpPr/>
          <p:nvPr/>
        </p:nvSpPr>
        <p:spPr>
          <a:xfrm flipV="1">
            <a:off x="8823960" y="3749040"/>
            <a:ext cx="914" cy="457200"/>
          </a:xfrm>
          <a:prstGeom prst="line">
            <a:avLst/>
          </a:prstGeom>
          <a:noFill/>
          <a:ln w="19050">
            <a:solidFill>
              <a:srgbClr val="1F2B28"/>
            </a:solidFill>
            <a:prstDash val="solid"/>
            <a:tailEnd type="triangle"/>
          </a:ln>
        </p:spPr>
      </p:sp>
      <p:sp>
        <p:nvSpPr>
          <p:cNvPr id="25" name="Text 21"/>
          <p:cNvSpPr/>
          <p:nvPr/>
        </p:nvSpPr>
        <p:spPr>
          <a:xfrm>
            <a:off x="548640" y="5257800"/>
            <a:ext cx="11094415" cy="548640"/>
          </a:xfrm>
          <a:prstGeom prst="rect">
            <a:avLst/>
          </a:prstGeom>
          <a:noFill/>
          <a:ln/>
        </p:spPr>
        <p:txBody>
          <a:bodyPr wrap="square" lIns="0" tIns="0" rIns="0" bIns="0" rtlCol="0" anchor="ctr"/>
          <a:lstStyle/>
          <a:p>
            <a:pPr indent="0" marL="0">
              <a:buNone/>
            </a:pPr>
            <a:r>
              <a:rPr lang="en-US" sz="1900" b="1" dirty="0">
                <a:solidFill>
                  <a:srgbClr val="1F2B28"/>
                </a:solidFill>
                <a:latin typeface="Atkinson Hyperlegible Next" pitchFamily="34" charset="0"/>
                <a:ea typeface="Atkinson Hyperlegible Next" pitchFamily="34" charset="-122"/>
                <a:cs typeface="Atkinson Hyperlegible Next" pitchFamily="34" charset="-120"/>
              </a:rPr>
              <a:t>Object</a:t>
            </a:r>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 is one class. An </a:t>
            </a:r>
            <a:pPr indent="0" marL="0">
              <a:buNone/>
            </a:pPr>
            <a:r>
              <a:rPr lang="en-US" sz="1900" b="1" dirty="0">
                <a:solidFill>
                  <a:srgbClr val="1F2B28"/>
                </a:solidFill>
                <a:latin typeface="Atkinson Hyperlegible Next" pitchFamily="34" charset="0"/>
                <a:ea typeface="Atkinson Hyperlegible Next" pitchFamily="34" charset="-122"/>
                <a:cs typeface="Atkinson Hyperlegible Next" pitchFamily="34" charset="-120"/>
              </a:rPr>
              <a:t>object</a:t>
            </a:r>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 is any instance of any class.</a:t>
            </a:r>
            <a:endParaRPr lang="en-US" sz="1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Climb the library's tree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1.12 Objects: Instances of Classes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14</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Item names no superclass. Book and DVD extend Item.</a:t>
            </a:r>
            <a:endParaRPr lang="en-US" sz="2200" dirty="0"/>
          </a:p>
        </p:txBody>
      </p:sp>
      <p:sp>
        <p:nvSpPr>
          <p:cNvPr id="12" name="Shape 8"/>
          <p:cNvSpPr/>
          <p:nvPr/>
        </p:nvSpPr>
        <p:spPr>
          <a:xfrm>
            <a:off x="2011680" y="2971800"/>
            <a:ext cx="3291840" cy="1051560"/>
          </a:xfrm>
          <a:prstGeom prst="roundRect">
            <a:avLst>
              <a:gd name="adj" fmla="val 6957"/>
            </a:avLst>
          </a:prstGeom>
          <a:solidFill>
            <a:srgbClr val="DDF5EE"/>
          </a:solidFill>
          <a:ln w="15875">
            <a:solidFill>
              <a:srgbClr val="0E7C6B"/>
            </a:solidFill>
            <a:prstDash val="solid"/>
          </a:ln>
        </p:spPr>
      </p:sp>
      <p:sp>
        <p:nvSpPr>
          <p:cNvPr id="13" name="Text 9"/>
          <p:cNvSpPr/>
          <p:nvPr/>
        </p:nvSpPr>
        <p:spPr>
          <a:xfrm>
            <a:off x="2011680" y="3026664"/>
            <a:ext cx="3291840" cy="365760"/>
          </a:xfrm>
          <a:prstGeom prst="rect">
            <a:avLst/>
          </a:prstGeom>
          <a:noFill/>
          <a:ln/>
        </p:spPr>
        <p:txBody>
          <a:bodyPr wrap="square" lIns="0" tIns="0" rIns="0" bIns="0" rtlCol="0" anchor="ctr"/>
          <a:lstStyle/>
          <a:p>
            <a:pPr algn="ctr" indent="0" marL="0">
              <a:buNone/>
            </a:pPr>
            <a:r>
              <a:rPr lang="en-US" sz="1600" b="1" dirty="0">
                <a:solidFill>
                  <a:srgbClr val="1F2B28"/>
                </a:solidFill>
                <a:latin typeface="Atkinson Hyperlegible Mono" pitchFamily="34" charset="0"/>
                <a:ea typeface="Atkinson Hyperlegible Mono" pitchFamily="34" charset="-122"/>
                <a:cs typeface="Atkinson Hyperlegible Mono" pitchFamily="34" charset="-120"/>
              </a:rPr>
              <a:t>Item</a:t>
            </a:r>
            <a:endParaRPr lang="en-US" sz="1600" dirty="0"/>
          </a:p>
        </p:txBody>
      </p:sp>
      <p:sp>
        <p:nvSpPr>
          <p:cNvPr id="14" name="Text 10"/>
          <p:cNvSpPr/>
          <p:nvPr/>
        </p:nvSpPr>
        <p:spPr>
          <a:xfrm>
            <a:off x="2148840" y="3383280"/>
            <a:ext cx="3017520" cy="594360"/>
          </a:xfrm>
          <a:prstGeom prst="rect">
            <a:avLst/>
          </a:prstGeom>
          <a:noFill/>
          <a:ln/>
        </p:spPr>
        <p:txBody>
          <a:bodyPr wrap="square" lIns="0" tIns="0" rIns="0" bIns="0" rtlCol="0" anchor="t"/>
          <a:lstStyle/>
          <a:p>
            <a:pPr algn="ctr" indent="0" marL="0">
              <a:buNone/>
            </a:pPr>
            <a:r>
              <a:rPr lang="en-US" sz="1400" dirty="0">
                <a:solidFill>
                  <a:srgbClr val="4F5D58"/>
                </a:solidFill>
                <a:latin typeface="Atkinson Hyperlegible Next" pitchFamily="34" charset="0"/>
                <a:ea typeface="Atkinson Hyperlegible Next" pitchFamily="34" charset="-122"/>
                <a:cs typeface="Atkinson Hyperlegible Next" pitchFamily="34" charset="-120"/>
              </a:rPr>
              <a:t>title, due date</a:t>
            </a:r>
            <a:endParaRPr lang="en-US" sz="1400" dirty="0"/>
          </a:p>
          <a:p>
            <a:pPr algn="ctr" indent="0" marL="0">
              <a:buNone/>
            </a:pPr>
            <a:r>
              <a:rPr lang="en-US" sz="1400" dirty="0">
                <a:solidFill>
                  <a:srgbClr val="4F5D58"/>
                </a:solidFill>
                <a:latin typeface="Atkinson Hyperlegible Next" pitchFamily="34" charset="0"/>
                <a:ea typeface="Atkinson Hyperlegible Next" pitchFamily="34" charset="-122"/>
                <a:cs typeface="Atkinson Hyperlegible Next" pitchFamily="34" charset="-120"/>
              </a:rPr>
              <a:t>check out</a:t>
            </a:r>
            <a:endParaRPr lang="en-US" sz="1400" dirty="0"/>
          </a:p>
        </p:txBody>
      </p:sp>
      <p:sp>
        <p:nvSpPr>
          <p:cNvPr id="15" name="Shape 11"/>
          <p:cNvSpPr/>
          <p:nvPr/>
        </p:nvSpPr>
        <p:spPr>
          <a:xfrm>
            <a:off x="868680" y="4663440"/>
            <a:ext cx="2377440" cy="868680"/>
          </a:xfrm>
          <a:prstGeom prst="roundRect">
            <a:avLst>
              <a:gd name="adj" fmla="val 8421"/>
            </a:avLst>
          </a:prstGeom>
          <a:solidFill>
            <a:srgbClr val="FFFFFF"/>
          </a:solidFill>
          <a:ln w="15875">
            <a:solidFill>
              <a:srgbClr val="868F8A"/>
            </a:solidFill>
            <a:prstDash val="solid"/>
          </a:ln>
        </p:spPr>
      </p:sp>
      <p:sp>
        <p:nvSpPr>
          <p:cNvPr id="16" name="Text 12"/>
          <p:cNvSpPr/>
          <p:nvPr/>
        </p:nvSpPr>
        <p:spPr>
          <a:xfrm>
            <a:off x="868680" y="4718304"/>
            <a:ext cx="2377440" cy="365760"/>
          </a:xfrm>
          <a:prstGeom prst="rect">
            <a:avLst/>
          </a:prstGeom>
          <a:noFill/>
          <a:ln/>
        </p:spPr>
        <p:txBody>
          <a:bodyPr wrap="square" lIns="0" tIns="0" rIns="0" bIns="0" rtlCol="0" anchor="ctr"/>
          <a:lstStyle/>
          <a:p>
            <a:pPr algn="ctr" indent="0" marL="0">
              <a:buNone/>
            </a:pPr>
            <a:r>
              <a:rPr lang="en-US" sz="1600" b="1" dirty="0">
                <a:solidFill>
                  <a:srgbClr val="1F2B28"/>
                </a:solidFill>
                <a:latin typeface="Atkinson Hyperlegible Mono" pitchFamily="34" charset="0"/>
                <a:ea typeface="Atkinson Hyperlegible Mono" pitchFamily="34" charset="-122"/>
                <a:cs typeface="Atkinson Hyperlegible Mono" pitchFamily="34" charset="-120"/>
              </a:rPr>
              <a:t>Book</a:t>
            </a:r>
            <a:endParaRPr lang="en-US" sz="1600" dirty="0"/>
          </a:p>
        </p:txBody>
      </p:sp>
      <p:sp>
        <p:nvSpPr>
          <p:cNvPr id="17" name="Text 13"/>
          <p:cNvSpPr/>
          <p:nvPr/>
        </p:nvSpPr>
        <p:spPr>
          <a:xfrm>
            <a:off x="1005840" y="5074920"/>
            <a:ext cx="2103120" cy="411480"/>
          </a:xfrm>
          <a:prstGeom prst="rect">
            <a:avLst/>
          </a:prstGeom>
          <a:noFill/>
          <a:ln/>
        </p:spPr>
        <p:txBody>
          <a:bodyPr wrap="square" lIns="0" tIns="0" rIns="0" bIns="0" rtlCol="0" anchor="t"/>
          <a:lstStyle/>
          <a:p>
            <a:pPr algn="ctr" indent="0" marL="0">
              <a:buNone/>
            </a:pPr>
            <a:r>
              <a:rPr lang="en-US" sz="1400" dirty="0">
                <a:solidFill>
                  <a:srgbClr val="4F5D58"/>
                </a:solidFill>
                <a:latin typeface="Atkinson Hyperlegible Next" pitchFamily="34" charset="0"/>
                <a:ea typeface="Atkinson Hyperlegible Next" pitchFamily="34" charset="-122"/>
                <a:cs typeface="Atkinson Hyperlegible Next" pitchFamily="34" charset="-120"/>
              </a:rPr>
              <a:t>author</a:t>
            </a:r>
            <a:endParaRPr lang="en-US" sz="1400" dirty="0"/>
          </a:p>
        </p:txBody>
      </p:sp>
      <p:sp>
        <p:nvSpPr>
          <p:cNvPr id="18" name="Shape 14"/>
          <p:cNvSpPr/>
          <p:nvPr/>
        </p:nvSpPr>
        <p:spPr>
          <a:xfrm>
            <a:off x="4069080" y="4663440"/>
            <a:ext cx="2377440" cy="868680"/>
          </a:xfrm>
          <a:prstGeom prst="roundRect">
            <a:avLst>
              <a:gd name="adj" fmla="val 8421"/>
            </a:avLst>
          </a:prstGeom>
          <a:solidFill>
            <a:srgbClr val="FFFFFF"/>
          </a:solidFill>
          <a:ln w="15875">
            <a:solidFill>
              <a:srgbClr val="868F8A"/>
            </a:solidFill>
            <a:prstDash val="solid"/>
          </a:ln>
        </p:spPr>
      </p:sp>
      <p:sp>
        <p:nvSpPr>
          <p:cNvPr id="19" name="Text 15"/>
          <p:cNvSpPr/>
          <p:nvPr/>
        </p:nvSpPr>
        <p:spPr>
          <a:xfrm>
            <a:off x="4069080" y="4718304"/>
            <a:ext cx="2377440" cy="365760"/>
          </a:xfrm>
          <a:prstGeom prst="rect">
            <a:avLst/>
          </a:prstGeom>
          <a:noFill/>
          <a:ln/>
        </p:spPr>
        <p:txBody>
          <a:bodyPr wrap="square" lIns="0" tIns="0" rIns="0" bIns="0" rtlCol="0" anchor="ctr"/>
          <a:lstStyle/>
          <a:p>
            <a:pPr algn="ctr" indent="0" marL="0">
              <a:buNone/>
            </a:pPr>
            <a:r>
              <a:rPr lang="en-US" sz="1600" b="1" dirty="0">
                <a:solidFill>
                  <a:srgbClr val="1F2B28"/>
                </a:solidFill>
                <a:latin typeface="Atkinson Hyperlegible Mono" pitchFamily="34" charset="0"/>
                <a:ea typeface="Atkinson Hyperlegible Mono" pitchFamily="34" charset="-122"/>
                <a:cs typeface="Atkinson Hyperlegible Mono" pitchFamily="34" charset="-120"/>
              </a:rPr>
              <a:t>DVD</a:t>
            </a:r>
            <a:endParaRPr lang="en-US" sz="1600" dirty="0"/>
          </a:p>
        </p:txBody>
      </p:sp>
      <p:sp>
        <p:nvSpPr>
          <p:cNvPr id="20" name="Text 16"/>
          <p:cNvSpPr/>
          <p:nvPr/>
        </p:nvSpPr>
        <p:spPr>
          <a:xfrm>
            <a:off x="4206240" y="5074920"/>
            <a:ext cx="2103120" cy="411480"/>
          </a:xfrm>
          <a:prstGeom prst="rect">
            <a:avLst/>
          </a:prstGeom>
          <a:noFill/>
          <a:ln/>
        </p:spPr>
        <p:txBody>
          <a:bodyPr wrap="square" lIns="0" tIns="0" rIns="0" bIns="0" rtlCol="0" anchor="t"/>
          <a:lstStyle/>
          <a:p>
            <a:pPr algn="ctr" indent="0" marL="0">
              <a:buNone/>
            </a:pPr>
            <a:r>
              <a:rPr lang="en-US" sz="1400" dirty="0">
                <a:solidFill>
                  <a:srgbClr val="4F5D58"/>
                </a:solidFill>
                <a:latin typeface="Atkinson Hyperlegible Next" pitchFamily="34" charset="0"/>
                <a:ea typeface="Atkinson Hyperlegible Next" pitchFamily="34" charset="-122"/>
                <a:cs typeface="Atkinson Hyperlegible Next" pitchFamily="34" charset="-120"/>
              </a:rPr>
              <a:t>run time</a:t>
            </a:r>
            <a:endParaRPr lang="en-US" sz="1400" dirty="0"/>
          </a:p>
        </p:txBody>
      </p:sp>
      <p:sp>
        <p:nvSpPr>
          <p:cNvPr id="21" name="Shape 17"/>
          <p:cNvSpPr/>
          <p:nvPr/>
        </p:nvSpPr>
        <p:spPr>
          <a:xfrm flipV="1">
            <a:off x="2057400" y="4023360"/>
            <a:ext cx="868680" cy="640080"/>
          </a:xfrm>
          <a:prstGeom prst="line">
            <a:avLst/>
          </a:prstGeom>
          <a:noFill/>
          <a:ln w="19050">
            <a:solidFill>
              <a:srgbClr val="1F2B28"/>
            </a:solidFill>
            <a:prstDash val="solid"/>
            <a:tailEnd type="triangle"/>
          </a:ln>
        </p:spPr>
      </p:sp>
      <p:sp>
        <p:nvSpPr>
          <p:cNvPr id="22" name="Shape 18"/>
          <p:cNvSpPr/>
          <p:nvPr/>
        </p:nvSpPr>
        <p:spPr>
          <a:xfrm flipH="1" flipV="1">
            <a:off x="4389120" y="4023360"/>
            <a:ext cx="868680" cy="640080"/>
          </a:xfrm>
          <a:prstGeom prst="line">
            <a:avLst/>
          </a:prstGeom>
          <a:noFill/>
          <a:ln w="19050">
            <a:solidFill>
              <a:srgbClr val="1F2B28"/>
            </a:solidFill>
            <a:prstDash val="solid"/>
            <a:tailEnd type="triangle"/>
          </a:ln>
        </p:spPr>
      </p:sp>
      <p:sp>
        <p:nvSpPr>
          <p:cNvPr id="23" name="Text 19"/>
          <p:cNvSpPr/>
          <p:nvPr/>
        </p:nvSpPr>
        <p:spPr>
          <a:xfrm>
            <a:off x="6949440" y="3063240"/>
            <a:ext cx="4434840" cy="2606040"/>
          </a:xfrm>
          <a:prstGeom prst="rect">
            <a:avLst/>
          </a:prstGeom>
          <a:noFill/>
          <a:ln/>
        </p:spPr>
        <p:txBody>
          <a:bodyPr wrap="square" lIns="0" tIns="0" rIns="0" bIns="0" rtlCol="0" anchor="t"/>
          <a:lstStyle/>
          <a:p>
            <a:pPr indent="0" marL="0">
              <a:spcAft>
                <a:spcPts val="1200"/>
              </a:spcAft>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1.  List everything a DVD object has.</a:t>
            </a:r>
            <a:endParaRPr lang="en-US" sz="1900" dirty="0"/>
          </a:p>
          <a:p>
            <a:pPr indent="0" marL="0">
              <a:spcAft>
                <a:spcPts val="1200"/>
              </a:spcAft>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2.  Does a Book object have a run time? Why?</a:t>
            </a:r>
            <a:endParaRPr lang="en-US" sz="1900" dirty="0"/>
          </a:p>
          <a:p>
            <a:pPr indent="0" marL="0">
              <a:spcAft>
                <a:spcPts val="1200"/>
              </a:spcAft>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3.  What is the superclass of Item?</a:t>
            </a:r>
            <a:endParaRPr lang="en-US" sz="1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3</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3</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Reference variables</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reference variable holds a reference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1.12 Objects: Instances of Classes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16</a:t>
            </a:r>
            <a:endParaRPr lang="en-US" sz="1000" dirty="0"/>
          </a:p>
        </p:txBody>
      </p:sp>
      <p:sp>
        <p:nvSpPr>
          <p:cNvPr id="8" name="Shape 4"/>
          <p:cNvSpPr/>
          <p:nvPr/>
        </p:nvSpPr>
        <p:spPr>
          <a:xfrm>
            <a:off x="548640" y="1554480"/>
            <a:ext cx="5029200" cy="2103120"/>
          </a:xfrm>
          <a:prstGeom prst="roundRect">
            <a:avLst>
              <a:gd name="adj" fmla="val 5217"/>
            </a:avLst>
          </a:prstGeom>
          <a:solidFill>
            <a:srgbClr val="EEF3F1"/>
          </a:solidFill>
          <a:ln w="12700">
            <a:solidFill>
              <a:srgbClr val="E6E1D6"/>
            </a:solidFill>
            <a:prstDash val="solid"/>
          </a:ln>
        </p:spPr>
      </p:sp>
      <p:sp>
        <p:nvSpPr>
          <p:cNvPr id="9" name="Text 5"/>
          <p:cNvSpPr/>
          <p:nvPr/>
        </p:nvSpPr>
        <p:spPr>
          <a:xfrm>
            <a:off x="822960" y="1737360"/>
            <a:ext cx="4480560" cy="173736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int seats = 30;</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String team = "Hawks";</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System.out.println(seats);</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System.out.println(team);</a:t>
            </a:r>
            <a:endParaRPr lang="en-US" sz="1700" dirty="0"/>
          </a:p>
        </p:txBody>
      </p:sp>
      <p:sp>
        <p:nvSpPr>
          <p:cNvPr id="10" name="Shape 6"/>
          <p:cNvSpPr/>
          <p:nvPr/>
        </p:nvSpPr>
        <p:spPr>
          <a:xfrm>
            <a:off x="548640" y="3794760"/>
            <a:ext cx="5029200" cy="1234440"/>
          </a:xfrm>
          <a:prstGeom prst="roundRect">
            <a:avLst>
              <a:gd name="adj" fmla="val 8889"/>
            </a:avLst>
          </a:prstGeom>
          <a:solidFill>
            <a:srgbClr val="1F2B28"/>
          </a:solidFill>
          <a:ln w="12700">
            <a:solidFill>
              <a:srgbClr val="1F2B28"/>
            </a:solidFill>
            <a:prstDash val="solid"/>
          </a:ln>
        </p:spPr>
      </p:sp>
      <p:sp>
        <p:nvSpPr>
          <p:cNvPr id="11" name="Text 7"/>
          <p:cNvSpPr/>
          <p:nvPr/>
        </p:nvSpPr>
        <p:spPr>
          <a:xfrm>
            <a:off x="822960" y="393192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2" name="Text 8"/>
          <p:cNvSpPr/>
          <p:nvPr/>
        </p:nvSpPr>
        <p:spPr>
          <a:xfrm>
            <a:off x="822960" y="4206240"/>
            <a:ext cx="4480560" cy="73152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30</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Hawks</a:t>
            </a:r>
            <a:endParaRPr lang="en-US" sz="2000" dirty="0"/>
          </a:p>
        </p:txBody>
      </p:sp>
      <p:sp>
        <p:nvSpPr>
          <p:cNvPr id="13" name="Text 9"/>
          <p:cNvSpPr/>
          <p:nvPr/>
        </p:nvSpPr>
        <p:spPr>
          <a:xfrm>
            <a:off x="6035040" y="1600200"/>
            <a:ext cx="45720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MEMORY (ADDRESS MADE UP)</a:t>
            </a:r>
            <a:endParaRPr lang="en-US" sz="1050" dirty="0"/>
          </a:p>
        </p:txBody>
      </p:sp>
      <p:sp>
        <p:nvSpPr>
          <p:cNvPr id="14" name="Text 10"/>
          <p:cNvSpPr/>
          <p:nvPr/>
        </p:nvSpPr>
        <p:spPr>
          <a:xfrm>
            <a:off x="6035040" y="2057400"/>
            <a:ext cx="1097280" cy="64008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seats</a:t>
            </a:r>
            <a:endParaRPr lang="en-US" sz="1700" dirty="0"/>
          </a:p>
        </p:txBody>
      </p:sp>
      <p:sp>
        <p:nvSpPr>
          <p:cNvPr id="15" name="Shape 11"/>
          <p:cNvSpPr/>
          <p:nvPr/>
        </p:nvSpPr>
        <p:spPr>
          <a:xfrm>
            <a:off x="7132320" y="2057400"/>
            <a:ext cx="1463040" cy="640080"/>
          </a:xfrm>
          <a:prstGeom prst="rect">
            <a:avLst/>
          </a:prstGeom>
          <a:solidFill>
            <a:srgbClr val="FFFFFF"/>
          </a:solidFill>
          <a:ln w="15875">
            <a:solidFill>
              <a:srgbClr val="868F8A"/>
            </a:solidFill>
            <a:prstDash val="solid"/>
          </a:ln>
        </p:spPr>
      </p:sp>
      <p:sp>
        <p:nvSpPr>
          <p:cNvPr id="16" name="Text 12"/>
          <p:cNvSpPr/>
          <p:nvPr/>
        </p:nvSpPr>
        <p:spPr>
          <a:xfrm>
            <a:off x="7132320" y="2057400"/>
            <a:ext cx="1463040" cy="640080"/>
          </a:xfrm>
          <a:prstGeom prst="rect">
            <a:avLst/>
          </a:prstGeom>
          <a:noFill/>
          <a:ln/>
        </p:spPr>
        <p:txBody>
          <a:bodyPr wrap="square" lIns="0" tIns="0" rIns="0" bIns="0" rtlCol="0" anchor="ctr"/>
          <a:lstStyle/>
          <a:p>
            <a:pPr algn="ct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30</a:t>
            </a:r>
            <a:endParaRPr lang="en-US" sz="1800" dirty="0"/>
          </a:p>
        </p:txBody>
      </p:sp>
      <p:sp>
        <p:nvSpPr>
          <p:cNvPr id="17" name="Text 13"/>
          <p:cNvSpPr/>
          <p:nvPr/>
        </p:nvSpPr>
        <p:spPr>
          <a:xfrm>
            <a:off x="6035040" y="3154680"/>
            <a:ext cx="1097280" cy="64008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team</a:t>
            </a:r>
            <a:endParaRPr lang="en-US" sz="1700" dirty="0"/>
          </a:p>
        </p:txBody>
      </p:sp>
      <p:sp>
        <p:nvSpPr>
          <p:cNvPr id="18" name="Shape 14"/>
          <p:cNvSpPr/>
          <p:nvPr/>
        </p:nvSpPr>
        <p:spPr>
          <a:xfrm>
            <a:off x="7132320" y="3154680"/>
            <a:ext cx="1463040" cy="640080"/>
          </a:xfrm>
          <a:prstGeom prst="rect">
            <a:avLst/>
          </a:prstGeom>
          <a:solidFill>
            <a:srgbClr val="FFFFFF"/>
          </a:solidFill>
          <a:ln w="15875">
            <a:solidFill>
              <a:srgbClr val="868F8A"/>
            </a:solidFill>
            <a:prstDash val="solid"/>
          </a:ln>
        </p:spPr>
      </p:sp>
      <p:sp>
        <p:nvSpPr>
          <p:cNvPr id="19" name="Text 15"/>
          <p:cNvSpPr/>
          <p:nvPr/>
        </p:nvSpPr>
        <p:spPr>
          <a:xfrm>
            <a:off x="7132320" y="3154680"/>
            <a:ext cx="1463040" cy="640080"/>
          </a:xfrm>
          <a:prstGeom prst="rect">
            <a:avLst/>
          </a:prstGeom>
          <a:noFill/>
          <a:ln/>
        </p:spPr>
        <p:txBody>
          <a:bodyPr wrap="square" lIns="0" tIns="0" rIns="0" bIns="0" rtlCol="0" anchor="ctr"/>
          <a:lstStyle/>
          <a:p>
            <a:pPr algn="ct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#4410</a:t>
            </a:r>
            <a:endParaRPr lang="en-US" sz="1800" dirty="0"/>
          </a:p>
        </p:txBody>
      </p:sp>
      <p:sp>
        <p:nvSpPr>
          <p:cNvPr id="20" name="Shape 16"/>
          <p:cNvSpPr/>
          <p:nvPr/>
        </p:nvSpPr>
        <p:spPr>
          <a:xfrm>
            <a:off x="8595360" y="3474720"/>
            <a:ext cx="914400" cy="914"/>
          </a:xfrm>
          <a:prstGeom prst="line">
            <a:avLst/>
          </a:prstGeom>
          <a:noFill/>
          <a:ln w="19050">
            <a:solidFill>
              <a:srgbClr val="1F2B28"/>
            </a:solidFill>
            <a:prstDash val="solid"/>
            <a:tailEnd type="triangle"/>
          </a:ln>
        </p:spPr>
      </p:sp>
      <p:sp>
        <p:nvSpPr>
          <p:cNvPr id="21" name="Shape 17"/>
          <p:cNvSpPr/>
          <p:nvPr/>
        </p:nvSpPr>
        <p:spPr>
          <a:xfrm>
            <a:off x="9509760" y="3017520"/>
            <a:ext cx="2103120" cy="914400"/>
          </a:xfrm>
          <a:prstGeom prst="roundRect">
            <a:avLst>
              <a:gd name="adj" fmla="val 12000"/>
            </a:avLst>
          </a:prstGeom>
          <a:solidFill>
            <a:srgbClr val="E3F0FF"/>
          </a:solidFill>
          <a:ln w="15875">
            <a:solidFill>
              <a:srgbClr val="2F6FD0"/>
            </a:solidFill>
            <a:prstDash val="solid"/>
          </a:ln>
        </p:spPr>
      </p:sp>
      <p:sp>
        <p:nvSpPr>
          <p:cNvPr id="22" name="Text 18"/>
          <p:cNvSpPr/>
          <p:nvPr/>
        </p:nvSpPr>
        <p:spPr>
          <a:xfrm>
            <a:off x="9509760" y="3017520"/>
            <a:ext cx="2103120" cy="914400"/>
          </a:xfrm>
          <a:prstGeom prst="rect">
            <a:avLst/>
          </a:prstGeom>
          <a:noFill/>
          <a:ln/>
        </p:spPr>
        <p:txBody>
          <a:bodyPr wrap="square" lIns="0" tIns="0" rIns="0" bIns="0" rtlCol="0" anchor="ctr"/>
          <a:lstStyle/>
          <a:p>
            <a:pPr algn="ct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"Hawks"</a:t>
            </a:r>
            <a:endParaRPr lang="en-US" sz="1800" dirty="0"/>
          </a:p>
        </p:txBody>
      </p:sp>
      <p:sp>
        <p:nvSpPr>
          <p:cNvPr id="23" name="Text 19"/>
          <p:cNvSpPr/>
          <p:nvPr/>
        </p:nvSpPr>
        <p:spPr>
          <a:xfrm>
            <a:off x="9509760" y="3977640"/>
            <a:ext cx="2103120" cy="274320"/>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Next" pitchFamily="34" charset="0"/>
                <a:ea typeface="Atkinson Hyperlegible Next" pitchFamily="34" charset="-122"/>
                <a:cs typeface="Atkinson Hyperlegible Next" pitchFamily="34" charset="-120"/>
              </a:rPr>
              <a:t>object at #4410</a:t>
            </a:r>
            <a:endParaRPr lang="en-US" sz="1200" dirty="0"/>
          </a:p>
        </p:txBody>
      </p:sp>
      <p:sp>
        <p:nvSpPr>
          <p:cNvPr id="24" name="Shape 20"/>
          <p:cNvSpPr/>
          <p:nvPr/>
        </p:nvSpPr>
        <p:spPr>
          <a:xfrm>
            <a:off x="6035040" y="4526280"/>
            <a:ext cx="5577840" cy="1463040"/>
          </a:xfrm>
          <a:prstGeom prst="roundRect">
            <a:avLst>
              <a:gd name="adj" fmla="val 12500"/>
            </a:avLst>
          </a:prstGeom>
          <a:solidFill>
            <a:srgbClr val="E3F0FF"/>
          </a:solidFill>
          <a:ln w="12700">
            <a:solidFill>
              <a:srgbClr val="E3F0FF"/>
            </a:solidFill>
            <a:prstDash val="solid"/>
          </a:ln>
        </p:spPr>
      </p:sp>
      <p:pic>
        <p:nvPicPr>
          <p:cNvPr id="25"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6309360" y="4782312"/>
            <a:ext cx="566928" cy="566928"/>
          </a:xfrm>
          <a:prstGeom prst="rect">
            <a:avLst/>
          </a:prstGeom>
        </p:spPr>
      </p:pic>
      <p:sp>
        <p:nvSpPr>
          <p:cNvPr id="26" name="Text 21"/>
          <p:cNvSpPr/>
          <p:nvPr/>
        </p:nvSpPr>
        <p:spPr>
          <a:xfrm>
            <a:off x="7086600" y="4663440"/>
            <a:ext cx="4251960" cy="1188720"/>
          </a:xfrm>
          <a:prstGeom prst="rect">
            <a:avLst/>
          </a:prstGeom>
          <a:noFill/>
          <a:ln/>
        </p:spPr>
        <p:txBody>
          <a:bodyPr wrap="square" lIns="0" tIns="0" rIns="0" bIns="0" rtlCol="0" anchor="ct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A primitive box holds the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value</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A reference box holds a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reference</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where to find the object.</a:t>
            </a:r>
            <a:endParaRPr lang="en-US" sz="1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Copy a reference, then reassign</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1.12 Objects: Instances of Classes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17</a:t>
            </a:r>
            <a:endParaRPr lang="en-US" sz="1000" dirty="0"/>
          </a:p>
        </p:txBody>
      </p:sp>
      <p:sp>
        <p:nvSpPr>
          <p:cNvPr id="8" name="Shape 4"/>
          <p:cNvSpPr/>
          <p:nvPr/>
        </p:nvSpPr>
        <p:spPr>
          <a:xfrm>
            <a:off x="548640" y="1554480"/>
            <a:ext cx="5120640" cy="2514600"/>
          </a:xfrm>
          <a:prstGeom prst="roundRect">
            <a:avLst>
              <a:gd name="adj" fmla="val 4364"/>
            </a:avLst>
          </a:prstGeom>
          <a:solidFill>
            <a:srgbClr val="EEF3F1"/>
          </a:solidFill>
          <a:ln w="12700">
            <a:solidFill>
              <a:srgbClr val="E6E1D6"/>
            </a:solidFill>
            <a:prstDash val="solid"/>
          </a:ln>
        </p:spPr>
      </p:sp>
      <p:sp>
        <p:nvSpPr>
          <p:cNvPr id="9" name="Text 5"/>
          <p:cNvSpPr/>
          <p:nvPr/>
        </p:nvSpPr>
        <p:spPr>
          <a:xfrm>
            <a:off x="822960" y="1737360"/>
            <a:ext cx="4572000" cy="214884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1  String home = "Reno";</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2  String trip = home;</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3  home = "Tulsa";</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4  System.out.println(trip);</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5  System.out.println(home);</a:t>
            </a:r>
            <a:endParaRPr lang="en-US" sz="1700" dirty="0"/>
          </a:p>
        </p:txBody>
      </p:sp>
      <p:sp>
        <p:nvSpPr>
          <p:cNvPr id="10" name="Shape 6"/>
          <p:cNvSpPr/>
          <p:nvPr/>
        </p:nvSpPr>
        <p:spPr>
          <a:xfrm>
            <a:off x="548640" y="4206240"/>
            <a:ext cx="5120640" cy="1234440"/>
          </a:xfrm>
          <a:prstGeom prst="roundRect">
            <a:avLst>
              <a:gd name="adj" fmla="val 8889"/>
            </a:avLst>
          </a:prstGeom>
          <a:solidFill>
            <a:srgbClr val="1F2B28"/>
          </a:solidFill>
          <a:ln w="12700">
            <a:solidFill>
              <a:srgbClr val="1F2B28"/>
            </a:solidFill>
            <a:prstDash val="solid"/>
          </a:ln>
        </p:spPr>
      </p:sp>
      <p:sp>
        <p:nvSpPr>
          <p:cNvPr id="11" name="Text 7"/>
          <p:cNvSpPr/>
          <p:nvPr/>
        </p:nvSpPr>
        <p:spPr>
          <a:xfrm>
            <a:off x="822960" y="434340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2" name="Text 8"/>
          <p:cNvSpPr/>
          <p:nvPr/>
        </p:nvSpPr>
        <p:spPr>
          <a:xfrm>
            <a:off x="822960" y="4617720"/>
            <a:ext cx="4572000" cy="73152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Reno</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Tulsa</a:t>
            </a:r>
            <a:endParaRPr lang="en-US" sz="2000" dirty="0"/>
          </a:p>
        </p:txBody>
      </p:sp>
      <p:graphicFrame>
        <p:nvGraphicFramePr>
          <p:cNvPr id="18" name="Table 0"/>
          <p:cNvGraphicFramePr>
            <a:graphicFrameLocks noGrp="1"/>
          </p:cNvGraphicFramePr>
          <p:nvPr>
            <p:extLst>
              <p:ext uri="{D42A27DB-BD31-4B8C-83A1-F6EECF244321}">
                <p14:modId xmlns:p14="http://schemas.microsoft.com/office/powerpoint/2010/main" val="1579011935"/>
              </p:ext>
            </p:extLst>
          </p:nvPr>
        </p:nvGraphicFramePr>
        <p:xfrm>
          <a:off x="5943600" y="1554480"/>
          <a:ext cx="5669280" cy="914400"/>
        </p:xfrm>
        <a:graphic>
          <a:graphicData uri="http://schemas.openxmlformats.org/drawingml/2006/table">
            <a:tbl>
              <a:tblPr/>
              <a:tblGrid>
                <a:gridCol w="1188720"/>
                <a:gridCol w="1737360"/>
                <a:gridCol w="2743200"/>
              </a:tblGrid>
              <a:tr h="566928">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After line</a:t>
                      </a:r>
                      <a:endParaRPr lang="en-US" sz="15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home refers to</a:t>
                      </a:r>
                      <a:endParaRPr lang="en-US" sz="15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trip refers to</a:t>
                      </a:r>
                      <a:endParaRPr lang="en-US" sz="15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66928">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1</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"Reno"</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(not declared)</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66928">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2</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"Reno"</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"Reno" (same)</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66928">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3</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b="1" dirty="0">
                          <a:solidFill>
                            <a:srgbClr val="8A4B0F"/>
                          </a:solidFill>
                          <a:latin typeface="Atkinson Hyperlegible Mono" pitchFamily="34" charset="0"/>
                          <a:ea typeface="Atkinson Hyperlegible Mono" pitchFamily="34" charset="-122"/>
                          <a:cs typeface="Atkinson Hyperlegible Mono" pitchFamily="34" charset="-120"/>
                        </a:rPr>
                        <a:t>"Tulsa"</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"Reno"</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14" name="Text 9"/>
          <p:cNvSpPr/>
          <p:nvPr/>
        </p:nvSpPr>
        <p:spPr>
          <a:xfrm>
            <a:off x="5943600" y="4343400"/>
            <a:ext cx="5669280" cy="822960"/>
          </a:xfrm>
          <a:prstGeom prst="rect">
            <a:avLst/>
          </a:prstGeom>
          <a:noFill/>
          <a:ln/>
        </p:spPr>
        <p:txBody>
          <a:bodyPr wrap="square" lIns="0" tIns="0" rIns="0" bIns="0" rtlCol="0" anchor="t"/>
          <a:lstStyle/>
          <a:p>
            <a:pPr indent="0" marL="0">
              <a:buNone/>
            </a:pPr>
            <a:r>
              <a:rPr lang="en-US" sz="18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Copying a reference copies the reference. No new object is made.</a:t>
            </a:r>
            <a:endParaRPr lang="en-US" sz="1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"Change one, and the other changes too"</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1.12 Objects: Instances of Classes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18</a:t>
            </a:r>
            <a:endParaRPr lang="en-US" sz="1000" dirty="0"/>
          </a:p>
        </p:txBody>
      </p:sp>
      <p:sp>
        <p:nvSpPr>
          <p:cNvPr id="8" name="Shape 4"/>
          <p:cNvSpPr/>
          <p:nvPr/>
        </p:nvSpPr>
        <p:spPr>
          <a:xfrm>
            <a:off x="548640" y="1554480"/>
            <a:ext cx="11094415" cy="1005840"/>
          </a:xfrm>
          <a:prstGeom prst="roundRect">
            <a:avLst>
              <a:gd name="adj" fmla="val 18182"/>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3152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Each variable has its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own box</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Reassigning one variable never changes what another variable holds.</a:t>
            </a:r>
            <a:endParaRPr lang="en-US" sz="1800" dirty="0"/>
          </a:p>
        </p:txBody>
      </p:sp>
      <p:sp>
        <p:nvSpPr>
          <p:cNvPr id="11" name="Shape 6"/>
          <p:cNvSpPr/>
          <p:nvPr/>
        </p:nvSpPr>
        <p:spPr>
          <a:xfrm>
            <a:off x="548640" y="2834640"/>
            <a:ext cx="3474720" cy="3108960"/>
          </a:xfrm>
          <a:prstGeom prst="roundRect">
            <a:avLst>
              <a:gd name="adj" fmla="val 5294"/>
            </a:avLst>
          </a:prstGeom>
          <a:solidFill>
            <a:srgbClr val="FFF5C7"/>
          </a:solidFill>
          <a:ln w="12700">
            <a:solidFill>
              <a:srgbClr val="FFF5C7"/>
            </a:solidFill>
            <a:prstDash val="solid"/>
          </a:ln>
        </p:spPr>
      </p:sp>
      <p:sp>
        <p:nvSpPr>
          <p:cNvPr id="12" name="Text 7"/>
          <p:cNvSpPr/>
          <p:nvPr/>
        </p:nvSpPr>
        <p:spPr>
          <a:xfrm>
            <a:off x="822960" y="3063240"/>
            <a:ext cx="2926080" cy="256032"/>
          </a:xfrm>
          <a:prstGeom prst="rect">
            <a:avLst/>
          </a:prstGeom>
          <a:noFill/>
          <a:ln/>
        </p:spPr>
        <p:txBody>
          <a:bodyPr wrap="square" lIns="0" tIns="0" rIns="0" bIns="0" rtlCol="0" anchor="ctr"/>
          <a:lstStyle/>
          <a:p>
            <a:pPr indent="0" marL="0">
              <a:buNone/>
            </a:pPr>
            <a:r>
              <a:rPr lang="en-US" sz="1050" b="1" spc="300" kern="0" dirty="0">
                <a:solidFill>
                  <a:srgbClr val="1F2B28"/>
                </a:solidFill>
                <a:latin typeface="Atkinson Hyperlegible Next" pitchFamily="34" charset="0"/>
                <a:ea typeface="Atkinson Hyperlegible Next" pitchFamily="34" charset="-122"/>
                <a:cs typeface="Atkinson Hyperlegible Next" pitchFamily="34" charset="-120"/>
              </a:rPr>
              <a:t>NOTE 1: HOME</a:t>
            </a:r>
            <a:endParaRPr lang="en-US" sz="1050" dirty="0"/>
          </a:p>
        </p:txBody>
      </p:sp>
      <p:sp>
        <p:nvSpPr>
          <p:cNvPr id="13" name="Text 8"/>
          <p:cNvSpPr/>
          <p:nvPr/>
        </p:nvSpPr>
        <p:spPr>
          <a:xfrm>
            <a:off x="822960" y="3474720"/>
            <a:ext cx="2971800" cy="2286000"/>
          </a:xfrm>
          <a:prstGeom prst="rect">
            <a:avLst/>
          </a:prstGeom>
          <a:noFill/>
          <a:ln/>
        </p:spPr>
        <p:txBody>
          <a:bodyPr wrap="square" lIns="0" tIns="0" rIns="0" bIns="0" rtlCol="0" anchor="t"/>
          <a:lstStyle/>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Had the address of "Reno".</a:t>
            </a:r>
            <a:endParaRPr lang="en-US" sz="1900" dirty="0"/>
          </a:p>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Now has the address of "Tulsa".</a:t>
            </a:r>
            <a:endParaRPr lang="en-US" sz="1900" dirty="0"/>
          </a:p>
        </p:txBody>
      </p:sp>
      <p:sp>
        <p:nvSpPr>
          <p:cNvPr id="14" name="Shape 9"/>
          <p:cNvSpPr/>
          <p:nvPr/>
        </p:nvSpPr>
        <p:spPr>
          <a:xfrm>
            <a:off x="4343400" y="2834640"/>
            <a:ext cx="3474720" cy="3108960"/>
          </a:xfrm>
          <a:prstGeom prst="roundRect">
            <a:avLst>
              <a:gd name="adj" fmla="val 5294"/>
            </a:avLst>
          </a:prstGeom>
          <a:solidFill>
            <a:srgbClr val="FFF5C7"/>
          </a:solidFill>
          <a:ln w="12700">
            <a:solidFill>
              <a:srgbClr val="FFF5C7"/>
            </a:solidFill>
            <a:prstDash val="solid"/>
          </a:ln>
        </p:spPr>
      </p:sp>
      <p:sp>
        <p:nvSpPr>
          <p:cNvPr id="15" name="Text 10"/>
          <p:cNvSpPr/>
          <p:nvPr/>
        </p:nvSpPr>
        <p:spPr>
          <a:xfrm>
            <a:off x="4617720" y="3063240"/>
            <a:ext cx="2926080" cy="256032"/>
          </a:xfrm>
          <a:prstGeom prst="rect">
            <a:avLst/>
          </a:prstGeom>
          <a:noFill/>
          <a:ln/>
        </p:spPr>
        <p:txBody>
          <a:bodyPr wrap="square" lIns="0" tIns="0" rIns="0" bIns="0" rtlCol="0" anchor="ctr"/>
          <a:lstStyle/>
          <a:p>
            <a:pPr indent="0" marL="0">
              <a:buNone/>
            </a:pPr>
            <a:r>
              <a:rPr lang="en-US" sz="1050" b="1" spc="300" kern="0" dirty="0">
                <a:solidFill>
                  <a:srgbClr val="1F2B28"/>
                </a:solidFill>
                <a:latin typeface="Atkinson Hyperlegible Next" pitchFamily="34" charset="0"/>
                <a:ea typeface="Atkinson Hyperlegible Next" pitchFamily="34" charset="-122"/>
                <a:cs typeface="Atkinson Hyperlegible Next" pitchFamily="34" charset="-120"/>
              </a:rPr>
              <a:t>NOTE 2: TRIP</a:t>
            </a:r>
            <a:endParaRPr lang="en-US" sz="1050" dirty="0"/>
          </a:p>
        </p:txBody>
      </p:sp>
      <p:sp>
        <p:nvSpPr>
          <p:cNvPr id="16" name="Text 11"/>
          <p:cNvSpPr/>
          <p:nvPr/>
        </p:nvSpPr>
        <p:spPr>
          <a:xfrm>
            <a:off x="4617720" y="3474720"/>
            <a:ext cx="2971800" cy="2286000"/>
          </a:xfrm>
          <a:prstGeom prst="rect">
            <a:avLst/>
          </a:prstGeom>
          <a:noFill/>
          <a:ln/>
        </p:spPr>
        <p:txBody>
          <a:bodyPr wrap="square" lIns="0" tIns="0" rIns="0" bIns="0" rtlCol="0" anchor="t"/>
          <a:lstStyle/>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Got a copy of the "Reno" address.</a:t>
            </a:r>
            <a:endParaRPr lang="en-US" sz="1900" dirty="0"/>
          </a:p>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Still has it.</a:t>
            </a:r>
            <a:endParaRPr lang="en-US" sz="1900" dirty="0"/>
          </a:p>
        </p:txBody>
      </p:sp>
      <p:sp>
        <p:nvSpPr>
          <p:cNvPr id="17" name="Shape 12"/>
          <p:cNvSpPr/>
          <p:nvPr/>
        </p:nvSpPr>
        <p:spPr>
          <a:xfrm>
            <a:off x="8138160" y="2834640"/>
            <a:ext cx="3474720" cy="3108960"/>
          </a:xfrm>
          <a:prstGeom prst="roundRect">
            <a:avLst>
              <a:gd name="adj" fmla="val 5294"/>
            </a:avLst>
          </a:prstGeom>
          <a:solidFill>
            <a:srgbClr val="E3F0FF"/>
          </a:solidFill>
          <a:ln w="12700">
            <a:solidFill>
              <a:srgbClr val="E3F0FF"/>
            </a:solidFill>
            <a:prstDash val="solid"/>
          </a:ln>
        </p:spPr>
      </p:sp>
      <p:sp>
        <p:nvSpPr>
          <p:cNvPr id="18" name="Text 13"/>
          <p:cNvSpPr/>
          <p:nvPr/>
        </p:nvSpPr>
        <p:spPr>
          <a:xfrm>
            <a:off x="8412480" y="3063240"/>
            <a:ext cx="2926080" cy="256032"/>
          </a:xfrm>
          <a:prstGeom prst="rect">
            <a:avLst/>
          </a:prstGeom>
          <a:noFill/>
          <a:ln/>
        </p:spPr>
        <p:txBody>
          <a:bodyPr wrap="square" lIns="0" tIns="0" rIns="0" bIns="0" rtlCol="0" anchor="ctr"/>
          <a:lstStyle/>
          <a:p>
            <a:pPr indent="0" marL="0">
              <a:buNone/>
            </a:pPr>
            <a:r>
              <a:rPr lang="en-US" sz="1050" b="1" spc="300" kern="0" dirty="0">
                <a:solidFill>
                  <a:srgbClr val="1F2B28"/>
                </a:solidFill>
                <a:latin typeface="Atkinson Hyperlegible Next" pitchFamily="34" charset="0"/>
                <a:ea typeface="Atkinson Hyperlegible Next" pitchFamily="34" charset="-122"/>
                <a:cs typeface="Atkinson Hyperlegible Next" pitchFamily="34" charset="-120"/>
              </a:rPr>
              <a:t>THE OBJECTS</a:t>
            </a:r>
            <a:endParaRPr lang="en-US" sz="1050" dirty="0"/>
          </a:p>
        </p:txBody>
      </p:sp>
      <p:sp>
        <p:nvSpPr>
          <p:cNvPr id="19" name="Text 14"/>
          <p:cNvSpPr/>
          <p:nvPr/>
        </p:nvSpPr>
        <p:spPr>
          <a:xfrm>
            <a:off x="8412480" y="3474720"/>
            <a:ext cx="2971800" cy="2286000"/>
          </a:xfrm>
          <a:prstGeom prst="rect">
            <a:avLst/>
          </a:prstGeom>
          <a:noFill/>
          <a:ln/>
        </p:spPr>
        <p:txBody>
          <a:bodyPr wrap="square" lIns="0" tIns="0" rIns="0" bIns="0" rtlCol="0" anchor="t"/>
          <a:lstStyle/>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"Reno" is still there.</a:t>
            </a:r>
            <a:endParaRPr lang="en-US" sz="1900" dirty="0"/>
          </a:p>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"Tulsa" is a different object.</a:t>
            </a:r>
            <a:endParaRPr lang="en-US" sz="1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Track every box</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1.12 Objects: Instances of Classes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19</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Write the exact output. Trace what each variable refers to after each line.</a:t>
            </a:r>
            <a:endParaRPr lang="en-US" sz="2200" dirty="0"/>
          </a:p>
        </p:txBody>
      </p:sp>
      <p:sp>
        <p:nvSpPr>
          <p:cNvPr id="12" name="Shape 8"/>
          <p:cNvSpPr/>
          <p:nvPr/>
        </p:nvSpPr>
        <p:spPr>
          <a:xfrm>
            <a:off x="868680" y="2971800"/>
            <a:ext cx="5486400" cy="2697480"/>
          </a:xfrm>
          <a:prstGeom prst="roundRect">
            <a:avLst>
              <a:gd name="adj" fmla="val 4068"/>
            </a:avLst>
          </a:prstGeom>
          <a:solidFill>
            <a:srgbClr val="EEF3F1"/>
          </a:solidFill>
          <a:ln w="12700">
            <a:solidFill>
              <a:srgbClr val="E6E1D6"/>
            </a:solidFill>
            <a:prstDash val="solid"/>
          </a:ln>
        </p:spPr>
      </p:sp>
      <p:sp>
        <p:nvSpPr>
          <p:cNvPr id="13" name="Text 9"/>
          <p:cNvSpPr/>
          <p:nvPr/>
        </p:nvSpPr>
        <p:spPr>
          <a:xfrm>
            <a:off x="1143000" y="3154680"/>
            <a:ext cx="4937760" cy="233172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1  String x = "cat";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2  String y = "dog";</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3  String z = x;</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4  x = y;</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5  y = "emu";</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6  System.out.println(x);</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7  System.out.println(y);</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8  System.out.println(z);</a:t>
            </a:r>
            <a:endParaRPr lang="en-US" sz="1500" dirty="0"/>
          </a:p>
        </p:txBody>
      </p:sp>
      <p:graphicFrame>
        <p:nvGraphicFramePr>
          <p:cNvPr id="20" name="Table 0"/>
          <p:cNvGraphicFramePr>
            <a:graphicFrameLocks noGrp="1"/>
          </p:cNvGraphicFramePr>
          <p:nvPr>
            <p:extLst>
              <p:ext uri="{D42A27DB-BD31-4B8C-83A1-F6EECF244321}">
                <p14:modId xmlns:p14="http://schemas.microsoft.com/office/powerpoint/2010/main" val="1579011935"/>
              </p:ext>
            </p:extLst>
          </p:nvPr>
        </p:nvGraphicFramePr>
        <p:xfrm>
          <a:off x="6629400" y="2971800"/>
          <a:ext cx="4709160" cy="914400"/>
        </p:xfrm>
        <a:graphic>
          <a:graphicData uri="http://schemas.openxmlformats.org/drawingml/2006/table">
            <a:tbl>
              <a:tblPr/>
              <a:tblGrid>
                <a:gridCol w="1417320"/>
                <a:gridCol w="1097280"/>
                <a:gridCol w="1097280"/>
                <a:gridCol w="1097280"/>
              </a:tblGrid>
              <a:tr h="566928">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After line</a:t>
                      </a:r>
                      <a:endParaRPr lang="en-US" sz="15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x</a:t>
                      </a:r>
                      <a:endParaRPr lang="en-US" sz="15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y</a:t>
                      </a:r>
                      <a:endParaRPr lang="en-US" sz="15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z</a:t>
                      </a:r>
                      <a:endParaRPr lang="en-US" sz="15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66928">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3</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66928">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4</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66928">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5</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VOCABULARY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Words to know</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1.12 Objects: Instances of Classes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20</a:t>
            </a:r>
            <a:endParaRPr lang="en-US" sz="1000" dirty="0"/>
          </a:p>
        </p:txBody>
      </p:sp>
      <p:sp>
        <p:nvSpPr>
          <p:cNvPr id="8" name="Shape 4"/>
          <p:cNvSpPr/>
          <p:nvPr/>
        </p:nvSpPr>
        <p:spPr>
          <a:xfrm>
            <a:off x="548640" y="1600200"/>
            <a:ext cx="3520440" cy="2011680"/>
          </a:xfrm>
          <a:prstGeom prst="roundRect">
            <a:avLst>
              <a:gd name="adj" fmla="val 9091"/>
            </a:avLst>
          </a:prstGeom>
          <a:solidFill>
            <a:srgbClr val="DDF5EE"/>
          </a:solidFill>
          <a:ln w="12700">
            <a:solidFill>
              <a:srgbClr val="DDF5EE"/>
            </a:solidFill>
            <a:prstDash val="solid"/>
          </a:ln>
        </p:spPr>
      </p:sp>
      <p:sp>
        <p:nvSpPr>
          <p:cNvPr id="9" name="Text 5"/>
          <p:cNvSpPr/>
          <p:nvPr/>
        </p:nvSpPr>
        <p:spPr>
          <a:xfrm>
            <a:off x="868680" y="1874520"/>
            <a:ext cx="2926080" cy="54864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Class</a:t>
            </a:r>
            <a:endParaRPr lang="en-US" sz="2100" dirty="0"/>
          </a:p>
        </p:txBody>
      </p:sp>
      <p:sp>
        <p:nvSpPr>
          <p:cNvPr id="10" name="Text 6"/>
          <p:cNvSpPr/>
          <p:nvPr/>
        </p:nvSpPr>
        <p:spPr>
          <a:xfrm>
            <a:off x="868680" y="2468880"/>
            <a:ext cx="2926080" cy="100584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The blueprint of the attributes and behaviors of a kind of object.</a:t>
            </a:r>
            <a:endParaRPr lang="en-US" sz="1600" dirty="0"/>
          </a:p>
        </p:txBody>
      </p:sp>
      <p:sp>
        <p:nvSpPr>
          <p:cNvPr id="11" name="Shape 7"/>
          <p:cNvSpPr/>
          <p:nvPr/>
        </p:nvSpPr>
        <p:spPr>
          <a:xfrm>
            <a:off x="4297680" y="1600200"/>
            <a:ext cx="3520440" cy="2011680"/>
          </a:xfrm>
          <a:prstGeom prst="roundRect">
            <a:avLst>
              <a:gd name="adj" fmla="val 9091"/>
            </a:avLst>
          </a:prstGeom>
          <a:solidFill>
            <a:srgbClr val="E3F0FF"/>
          </a:solidFill>
          <a:ln w="12700">
            <a:solidFill>
              <a:srgbClr val="E3F0FF"/>
            </a:solidFill>
            <a:prstDash val="solid"/>
          </a:ln>
        </p:spPr>
      </p:sp>
      <p:sp>
        <p:nvSpPr>
          <p:cNvPr id="12" name="Text 8"/>
          <p:cNvSpPr/>
          <p:nvPr/>
        </p:nvSpPr>
        <p:spPr>
          <a:xfrm>
            <a:off x="4617720" y="1874520"/>
            <a:ext cx="2926080" cy="54864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Object (instance)</a:t>
            </a:r>
            <a:endParaRPr lang="en-US" sz="2100" dirty="0"/>
          </a:p>
        </p:txBody>
      </p:sp>
      <p:sp>
        <p:nvSpPr>
          <p:cNvPr id="13" name="Text 9"/>
          <p:cNvSpPr/>
          <p:nvPr/>
        </p:nvSpPr>
        <p:spPr>
          <a:xfrm>
            <a:off x="4617720" y="2468880"/>
            <a:ext cx="2926080" cy="100584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One specific thing made from a class, with its own attribute values.</a:t>
            </a:r>
            <a:endParaRPr lang="en-US" sz="1600" dirty="0"/>
          </a:p>
        </p:txBody>
      </p:sp>
      <p:sp>
        <p:nvSpPr>
          <p:cNvPr id="14" name="Shape 10"/>
          <p:cNvSpPr/>
          <p:nvPr/>
        </p:nvSpPr>
        <p:spPr>
          <a:xfrm>
            <a:off x="8046720" y="1600200"/>
            <a:ext cx="3520440" cy="2011680"/>
          </a:xfrm>
          <a:prstGeom prst="roundRect">
            <a:avLst>
              <a:gd name="adj" fmla="val 9091"/>
            </a:avLst>
          </a:prstGeom>
          <a:solidFill>
            <a:srgbClr val="FFF5C7"/>
          </a:solidFill>
          <a:ln w="12700">
            <a:solidFill>
              <a:srgbClr val="FFF5C7"/>
            </a:solidFill>
            <a:prstDash val="solid"/>
          </a:ln>
        </p:spPr>
      </p:sp>
      <p:sp>
        <p:nvSpPr>
          <p:cNvPr id="15" name="Text 11"/>
          <p:cNvSpPr/>
          <p:nvPr/>
        </p:nvSpPr>
        <p:spPr>
          <a:xfrm>
            <a:off x="8366760" y="1874520"/>
            <a:ext cx="2926080" cy="54864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Superclass / subclass</a:t>
            </a:r>
            <a:endParaRPr lang="en-US" sz="2100" dirty="0"/>
          </a:p>
        </p:txBody>
      </p:sp>
      <p:sp>
        <p:nvSpPr>
          <p:cNvPr id="16" name="Text 12"/>
          <p:cNvSpPr/>
          <p:nvPr/>
        </p:nvSpPr>
        <p:spPr>
          <a:xfrm>
            <a:off x="8366760" y="2468880"/>
            <a:ext cx="2926080" cy="100584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Holds what related classes share / extends a superclass and draws on it.</a:t>
            </a:r>
            <a:endParaRPr lang="en-US" sz="1600" dirty="0"/>
          </a:p>
        </p:txBody>
      </p:sp>
      <p:sp>
        <p:nvSpPr>
          <p:cNvPr id="17" name="Shape 13"/>
          <p:cNvSpPr/>
          <p:nvPr/>
        </p:nvSpPr>
        <p:spPr>
          <a:xfrm>
            <a:off x="548640" y="3840480"/>
            <a:ext cx="3520440" cy="2011680"/>
          </a:xfrm>
          <a:prstGeom prst="roundRect">
            <a:avLst>
              <a:gd name="adj" fmla="val 9091"/>
            </a:avLst>
          </a:prstGeom>
          <a:solidFill>
            <a:srgbClr val="F0E9FF"/>
          </a:solidFill>
          <a:ln w="12700">
            <a:solidFill>
              <a:srgbClr val="F0E9FF"/>
            </a:solidFill>
            <a:prstDash val="solid"/>
          </a:ln>
        </p:spPr>
      </p:sp>
      <p:sp>
        <p:nvSpPr>
          <p:cNvPr id="18" name="Text 14"/>
          <p:cNvSpPr/>
          <p:nvPr/>
        </p:nvSpPr>
        <p:spPr>
          <a:xfrm>
            <a:off x="868680" y="4114800"/>
            <a:ext cx="2926080" cy="54864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Inheritance</a:t>
            </a:r>
            <a:endParaRPr lang="en-US" sz="2100" dirty="0"/>
          </a:p>
        </p:txBody>
      </p:sp>
      <p:sp>
        <p:nvSpPr>
          <p:cNvPr id="19" name="Text 15"/>
          <p:cNvSpPr/>
          <p:nvPr/>
        </p:nvSpPr>
        <p:spPr>
          <a:xfrm>
            <a:off x="868680" y="4709160"/>
            <a:ext cx="2926080" cy="100584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The relationship from a subclass up to its superclass.</a:t>
            </a:r>
            <a:endParaRPr lang="en-US" sz="1600" dirty="0"/>
          </a:p>
        </p:txBody>
      </p:sp>
      <p:sp>
        <p:nvSpPr>
          <p:cNvPr id="20" name="Shape 16"/>
          <p:cNvSpPr/>
          <p:nvPr/>
        </p:nvSpPr>
        <p:spPr>
          <a:xfrm>
            <a:off x="4297680" y="3840480"/>
            <a:ext cx="3520440" cy="2011680"/>
          </a:xfrm>
          <a:prstGeom prst="roundRect">
            <a:avLst>
              <a:gd name="adj" fmla="val 9091"/>
            </a:avLst>
          </a:prstGeom>
          <a:solidFill>
            <a:srgbClr val="FFF1DD"/>
          </a:solidFill>
          <a:ln w="12700">
            <a:solidFill>
              <a:srgbClr val="FFF1DD"/>
            </a:solidFill>
            <a:prstDash val="solid"/>
          </a:ln>
        </p:spPr>
      </p:sp>
      <p:sp>
        <p:nvSpPr>
          <p:cNvPr id="21" name="Text 17"/>
          <p:cNvSpPr/>
          <p:nvPr/>
        </p:nvSpPr>
        <p:spPr>
          <a:xfrm>
            <a:off x="4617720" y="4114800"/>
            <a:ext cx="2926080" cy="54864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Object (the class)</a:t>
            </a:r>
            <a:endParaRPr lang="en-US" sz="2100" dirty="0"/>
          </a:p>
        </p:txBody>
      </p:sp>
      <p:sp>
        <p:nvSpPr>
          <p:cNvPr id="22" name="Text 18"/>
          <p:cNvSpPr/>
          <p:nvPr/>
        </p:nvSpPr>
        <p:spPr>
          <a:xfrm>
            <a:off x="4617720" y="4709160"/>
            <a:ext cx="2926080" cy="100584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The class at the top of every hierarchy. Every class is a subclass of it.</a:t>
            </a:r>
            <a:endParaRPr lang="en-US" sz="1600" dirty="0"/>
          </a:p>
        </p:txBody>
      </p:sp>
      <p:sp>
        <p:nvSpPr>
          <p:cNvPr id="23" name="Shape 19"/>
          <p:cNvSpPr/>
          <p:nvPr/>
        </p:nvSpPr>
        <p:spPr>
          <a:xfrm>
            <a:off x="8046720" y="3840480"/>
            <a:ext cx="3520440" cy="2011680"/>
          </a:xfrm>
          <a:prstGeom prst="roundRect">
            <a:avLst>
              <a:gd name="adj" fmla="val 9091"/>
            </a:avLst>
          </a:prstGeom>
          <a:solidFill>
            <a:srgbClr val="DDF5EE"/>
          </a:solidFill>
          <a:ln w="12700">
            <a:solidFill>
              <a:srgbClr val="DDF5EE"/>
            </a:solidFill>
            <a:prstDash val="solid"/>
          </a:ln>
        </p:spPr>
      </p:sp>
      <p:sp>
        <p:nvSpPr>
          <p:cNvPr id="24" name="Text 20"/>
          <p:cNvSpPr/>
          <p:nvPr/>
        </p:nvSpPr>
        <p:spPr>
          <a:xfrm>
            <a:off x="8366760" y="4114800"/>
            <a:ext cx="2926080" cy="54864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Object reference</a:t>
            </a:r>
            <a:endParaRPr lang="en-US" sz="2100" dirty="0"/>
          </a:p>
        </p:txBody>
      </p:sp>
      <p:sp>
        <p:nvSpPr>
          <p:cNvPr id="25" name="Text 21"/>
          <p:cNvSpPr/>
          <p:nvPr/>
        </p:nvSpPr>
        <p:spPr>
          <a:xfrm>
            <a:off x="8366760" y="4709160"/>
            <a:ext cx="2926080" cy="100584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What a reference variable holds: think of it as the object's memory address.</a:t>
            </a:r>
            <a:endParaRPr lang="en-US" sz="16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CLOSURE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One blueprint, many objects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1.12 Objects: Instances of Classes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21</a:t>
            </a:r>
            <a:endParaRPr lang="en-US" sz="1000" dirty="0"/>
          </a:p>
        </p:txBody>
      </p:sp>
      <p:sp>
        <p:nvSpPr>
          <p:cNvPr id="8" name="Shape 4"/>
          <p:cNvSpPr/>
          <p:nvPr/>
        </p:nvSpPr>
        <p:spPr>
          <a:xfrm>
            <a:off x="548640" y="1554480"/>
            <a:ext cx="11094415" cy="4480560"/>
          </a:xfrm>
          <a:prstGeom prst="roundRect">
            <a:avLst>
              <a:gd name="adj" fmla="val 5102"/>
            </a:avLst>
          </a:prstGeom>
          <a:solidFill>
            <a:srgbClr val="F0E9FF"/>
          </a:solidFill>
          <a:ln w="12700">
            <a:solidFill>
              <a:srgbClr val="F0E9FF"/>
            </a:solidFill>
            <a:prstDash val="solid"/>
          </a:ln>
        </p:spPr>
      </p:sp>
      <p:pic>
        <p:nvPicPr>
          <p:cNvPr id="9" name="Image 1" descr="/private/tmp/claude-501/-Users-jamemclaughlin-Projects-HopperLearn/c79be0e7-6e47-4000-8505-888903230d9a/scratchpad/slides21/assets/image-10-1.png">    </p:cNvPr>
          <p:cNvPicPr>
            <a:picLocks noChangeAspect="1"/>
          </p:cNvPicPr>
          <p:nvPr/>
        </p:nvPicPr>
        <p:blipFill>
          <a:blip r:embed="rId2"/>
          <a:stretch>
            <a:fillRect/>
          </a:stretch>
        </p:blipFill>
        <p:spPr>
          <a:xfrm>
            <a:off x="914400" y="1874520"/>
            <a:ext cx="640080" cy="640080"/>
          </a:xfrm>
          <a:prstGeom prst="rect">
            <a:avLst/>
          </a:prstGeom>
        </p:spPr>
      </p:pic>
      <p:sp>
        <p:nvSpPr>
          <p:cNvPr id="10" name="Text 5"/>
          <p:cNvSpPr/>
          <p:nvPr/>
        </p:nvSpPr>
        <p:spPr>
          <a:xfrm>
            <a:off x="1783080" y="1828800"/>
            <a:ext cx="9418320" cy="1005840"/>
          </a:xfrm>
          <a:prstGeom prst="rect">
            <a:avLst/>
          </a:prstGeom>
          <a:noFill/>
          <a:ln/>
        </p:spPr>
        <p:txBody>
          <a:bodyPr wrap="square" lIns="0" tIns="0" rIns="0" bIns="0" rtlCol="0" anchor="ctr"/>
          <a:lstStyle/>
          <a:p>
            <a:pPr indent="0" marL="0">
              <a:buNone/>
            </a:pPr>
            <a:r>
              <a:rPr lang="en-US" sz="23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Explain to your partner how String and "Kai" are related, and what the variable in String name = "Kai"; holds.</a:t>
            </a:r>
            <a:endParaRPr lang="en-US" sz="2300" dirty="0"/>
          </a:p>
        </p:txBody>
      </p:sp>
      <p:sp>
        <p:nvSpPr>
          <p:cNvPr id="11" name="Text 6"/>
          <p:cNvSpPr/>
          <p:nvPr/>
        </p:nvSpPr>
        <p:spPr>
          <a:xfrm>
            <a:off x="1783080" y="3246120"/>
            <a:ext cx="4572000" cy="256032"/>
          </a:xfrm>
          <a:prstGeom prst="rect">
            <a:avLst/>
          </a:prstGeom>
          <a:noFill/>
          <a:ln/>
        </p:spPr>
        <p:txBody>
          <a:bodyPr wrap="square" lIns="0" tIns="0" rIns="0" bIns="0" rtlCol="0" anchor="ctr"/>
          <a:lstStyle/>
          <a:p>
            <a:pPr indent="0" marL="0">
              <a:buNone/>
            </a:pPr>
            <a:r>
              <a:rPr lang="en-US" sz="1050" b="1" spc="300" kern="0" dirty="0">
                <a:solidFill>
                  <a:srgbClr val="5A3CC9"/>
                </a:solidFill>
                <a:latin typeface="Atkinson Hyperlegible Next" pitchFamily="34" charset="0"/>
                <a:ea typeface="Atkinson Hyperlegible Next" pitchFamily="34" charset="-122"/>
                <a:cs typeface="Atkinson Hyperlegible Next" pitchFamily="34" charset="-120"/>
              </a:rPr>
              <a:t>SENTENCE STARTER</a:t>
            </a:r>
            <a:endParaRPr lang="en-US" sz="1050" dirty="0"/>
          </a:p>
        </p:txBody>
      </p:sp>
      <p:sp>
        <p:nvSpPr>
          <p:cNvPr id="12" name="Shape 7"/>
          <p:cNvSpPr/>
          <p:nvPr/>
        </p:nvSpPr>
        <p:spPr>
          <a:xfrm>
            <a:off x="1783080" y="3611880"/>
            <a:ext cx="9418320" cy="1280160"/>
          </a:xfrm>
          <a:prstGeom prst="roundRect">
            <a:avLst>
              <a:gd name="adj" fmla="val 10714"/>
            </a:avLst>
          </a:prstGeom>
          <a:solidFill>
            <a:srgbClr val="FFFFFF"/>
          </a:solidFill>
          <a:ln w="12700">
            <a:solidFill>
              <a:srgbClr val="FFFFFF"/>
            </a:solidFill>
            <a:prstDash val="solid"/>
          </a:ln>
        </p:spPr>
      </p:sp>
      <p:sp>
        <p:nvSpPr>
          <p:cNvPr id="13" name="Text 8"/>
          <p:cNvSpPr/>
          <p:nvPr/>
        </p:nvSpPr>
        <p:spPr>
          <a:xfrm>
            <a:off x="2103120" y="3611880"/>
            <a:ext cx="8869680" cy="128016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pitchFamily="34" charset="0"/>
                <a:ea typeface="Atkinson Hyperlegible Next" pitchFamily="34" charset="-122"/>
                <a:cs typeface="Atkinson Hyperlegible Next" pitchFamily="34" charset="-120"/>
              </a:rPr>
              <a:t>String is the ______, "Kai" is one ______ of it, and name holds a ______ to that object.</a:t>
            </a:r>
            <a:endParaRPr lang="en-US" sz="2100" dirty="0"/>
          </a:p>
        </p:txBody>
      </p:sp>
      <p:sp>
        <p:nvSpPr>
          <p:cNvPr id="14" name="Text 9"/>
          <p:cNvSpPr/>
          <p:nvPr/>
        </p:nvSpPr>
        <p:spPr>
          <a:xfrm>
            <a:off x="1783080" y="5166360"/>
            <a:ext cx="9144000" cy="457200"/>
          </a:xfrm>
          <a:prstGeom prst="rect">
            <a:avLst/>
          </a:prstGeom>
          <a:noFill/>
          <a:ln/>
        </p:spPr>
        <p:txBody>
          <a:bodyPr wrap="square" lIns="0" tIns="0" rIns="0" bIns="0" rtlCol="0" anchor="ctr"/>
          <a:lstStyle/>
          <a:p>
            <a:pPr indent="0" marL="0">
              <a:buNone/>
            </a:pPr>
            <a:r>
              <a:rPr lang="en-US" sz="1700" dirty="0">
                <a:solidFill>
                  <a:srgbClr val="4F5D58"/>
                </a:solidFill>
                <a:latin typeface="Atkinson Hyperlegible Next" pitchFamily="34" charset="0"/>
                <a:ea typeface="Atkinson Hyperlegible Next" pitchFamily="34" charset="-122"/>
                <a:cs typeface="Atkinson Hyperlegible Next" pitchFamily="34" charset="-120"/>
              </a:rPr>
              <a:t>Next: the Blueprints and Instances puzzle worksheet.</a:t>
            </a:r>
            <a:endParaRPr lang="en-US" sz="1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 CSA Topic 1.12: Objects: Instances of Classes</dc:title>
  <dc:subject>PptxGenJS Presentation</dc:subject>
  <dc:creator>Hopper</dc:creator>
  <cp:lastModifiedBy>Hopper</cp:lastModifiedBy>
  <cp:revision>1</cp:revision>
  <dcterms:created xsi:type="dcterms:W3CDTF">2026-10-16T21:37:22Z</dcterms:created>
  <dcterms:modified xsi:type="dcterms:W3CDTF">2026-10-16T21:37:22Z</dcterms:modified>
</cp:coreProperties>
</file>