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1.11. Last topic (1.10), students learned to call class methods through the class name, using abs, sqrt and pow. Today is the full tour of the Math methods on the Java Quick Reference, including Math.random and how to turn its result into a random number in a chosen range. No string concatenation yet; every example prints one value per println.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with the Java Quick Reference. Answers: distance between 4 and 19 is Math.abs(4 - 19); the side of a square with area 64 is Math.sqrt(64); 2 to the 10th is Math.pow(2, 10); a coin flip needs Math.random. Do not work out the random one yet; it is Part 3 of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3 and 4 are new today; goals 1 and 2 build on Topic 1.10.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methods, all on the Java Quick Reference.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Math is in the java.lang package, and every class in java.lang is available by default. That is why there is never an import for Math, unlike Scanner, which lives in java.util. Every method in Math is a class method (static), so you call each one through the class name and never make a Math object. These are the five methods on the Java Quick Reference; public can be read past.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 is overloaded. Java picks the version whose parameter type matches the argument: -15 is an int, so the int version runs and returns 15 with no decimal point. -0.75 is a double, so the double version runs. In line 3 the argument 9 - 20 is worked out first, so the call is really abs(-11). Use abs for "how far apart": the distance between 9 and 20 is 11 either way 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 and sqrt each have one version, and both return a double. So 10 to the 3rd prints as 1000.0 and the square root of 144 prints as 12.0, even though the answers are whole numbers. The square root of 2 shows why the type is double: most roots are not whole. To get an int, cast: (int) Math.pow(10, 3) is 1000.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 returns a double, and Java will not quietly store a double in an int because the decimal part could be lost. The fix is a cast, from Topic 1.5. The same goes for sqrt. abs is different: with an int argument it returns an int, so int n = Math.abs(-4); is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19.0, because abs(-3) is the int 3 and pow(4, 2) is the double 16.0, and 3 + 16.0 is 19.0. Then 9.0: abs(-81) is 81 and sqrt(81) is the double 9.0. Then 7: the square root of 50 is about 7.07, and the cast drops the decimal part. Ask who wrote 19 or 9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one Math method with no arguments, and a different answer every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 takes no arguments and returns a double. Every value is at least 0.0 and less than 1.0. The filled dot means 0.0 is included (inclusive); the open dot means 1.0 is never returned (exclusive). Because the result changes every run, we never write a fixed expected output for it; we describe its range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it one operation at a time and track the smallest and largest possible value. Multiply to stretch the range, cast to cut off the decimal part, add to shift. The top stays just under 20.0 until the cast, so the largest int is 19, and adding 1 makes it 20. Checked by replacing random with 0.0, 0.5 and 0.9999999: the expression gives 1, 11 and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 first: 50 through 60 is 60 - 50 + 1 = 11 values, not 10. The most common slip is multiplying by high - low, which leaves the top value out. Checked with random replaced by 0.0, 0.5 and 0.9999999: 50, 55 and 60.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the parentheses, the cast applies to Math.random() alone. Every value it returns is less than 1.0, so the cast makes it 0, then 0 * 20 + 1 is 1, every time. Checked with random replaced by 0.0, 0.5 and 0.9999999: all three give 1. Put the multiplication in parentheses so the cast happens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is an int from 3 through 10. B is a double that is at least 3.0 and less than 11.0 (no cast, so decimals stay). C is also an int from 3 through 10: adding 3 before the cast shifts the range first, then the cast drops the decimals, so it matches A. Checked with random replaced by 0.0, 0.5 and 0.9999999: A gives 3, 7, 10; B gives 3.0, 7.0, just under 11.0; C gives 3, 7,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random double, multiply by the width of the range and add the low end, with no cast. Here the width is 2.5, so the values run from 1.0 up to, but not including, 3.5. The low end is included and the high end is not, just like Math.random() itself. Checked with random replaced by 0.0 and 0.5: 1.0 and 2.25.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Math methods inside a real program, with input.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with the input 2.5. pow(2.5, 2) is 6.25, the area. sqrt(6.25) is 2.5, back to the side. Both results are doubles. Note the import for Scanner (java.util) and none for Math (java.lang).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(int) (Math.random() * 13) + 2. Count: 14 - 2 + 1 is 13 values, so multiply by 13, cast, then add the low end 2. Checked with random replaced by 0.0, 0.5 and 0.9999999: 2, 8 and 14. If a student writes * 12, ask whether 14 can ever appear.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a student give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10 through 30 is 30 - 10 + 1 = 21 values, so (int) (Math.random() * 21) + 10. The multiply sets how many values, the cast makes them whole, and adding 10 moves the lowest value from 0 to 10. Then hand out the Math Class Puzzles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1.11</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Math Class Puzzles</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The Math class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1.11</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tool for which job?</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Each job needs one Math method. Which one? Use the Quick Reference.</a:t>
            </a:r>
            <a:endParaRPr lang="en-US" sz="2200" dirty="0"/>
          </a:p>
        </p:txBody>
      </p:sp>
      <p:sp>
        <p:nvSpPr>
          <p:cNvPr id="12" name="Shape 8"/>
          <p:cNvSpPr/>
          <p:nvPr/>
        </p:nvSpPr>
        <p:spPr>
          <a:xfrm>
            <a:off x="868680" y="2971800"/>
            <a:ext cx="5120640" cy="1143000"/>
          </a:xfrm>
          <a:prstGeom prst="roundRect">
            <a:avLst>
              <a:gd name="adj" fmla="val 9600"/>
            </a:avLst>
          </a:prstGeom>
          <a:solidFill>
            <a:srgbClr val="FFFFFF"/>
          </a:solidFill>
          <a:ln w="12700">
            <a:solidFill>
              <a:srgbClr val="FFFFFF"/>
            </a:solidFill>
            <a:prstDash val="solid"/>
          </a:ln>
        </p:spPr>
      </p:sp>
      <p:sp>
        <p:nvSpPr>
          <p:cNvPr id="13" name="Text 9"/>
          <p:cNvSpPr/>
          <p:nvPr/>
        </p:nvSpPr>
        <p:spPr>
          <a:xfrm>
            <a:off x="1097280" y="2971800"/>
            <a:ext cx="457200" cy="1143000"/>
          </a:xfrm>
          <a:prstGeom prst="rect">
            <a:avLst/>
          </a:prstGeom>
          <a:noFill/>
          <a:ln/>
        </p:spPr>
        <p:txBody>
          <a:bodyPr wrap="square" lIns="0" tIns="0" rIns="0" bIns="0" rtlCol="0" anchor="ctr"/>
          <a:lstStyle/>
          <a:p>
            <a:pPr indent="0" marL="0">
              <a:buNone/>
            </a:pPr>
            <a:r>
              <a:rPr lang="en-US" sz="22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4" name="Text 10"/>
          <p:cNvSpPr/>
          <p:nvPr/>
        </p:nvSpPr>
        <p:spPr>
          <a:xfrm>
            <a:off x="1600200" y="2971800"/>
            <a:ext cx="4206240" cy="11430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How far apart are 4 and 19 on a number line?</a:t>
            </a:r>
            <a:endParaRPr lang="en-US" sz="1800" dirty="0"/>
          </a:p>
        </p:txBody>
      </p:sp>
      <p:sp>
        <p:nvSpPr>
          <p:cNvPr id="15" name="Shape 11"/>
          <p:cNvSpPr/>
          <p:nvPr/>
        </p:nvSpPr>
        <p:spPr>
          <a:xfrm>
            <a:off x="6217920" y="2971800"/>
            <a:ext cx="5120640" cy="1143000"/>
          </a:xfrm>
          <a:prstGeom prst="roundRect">
            <a:avLst>
              <a:gd name="adj" fmla="val 9600"/>
            </a:avLst>
          </a:prstGeom>
          <a:solidFill>
            <a:srgbClr val="FFFFFF"/>
          </a:solidFill>
          <a:ln w="12700">
            <a:solidFill>
              <a:srgbClr val="FFFFFF"/>
            </a:solidFill>
            <a:prstDash val="solid"/>
          </a:ln>
        </p:spPr>
      </p:sp>
      <p:sp>
        <p:nvSpPr>
          <p:cNvPr id="16" name="Text 12"/>
          <p:cNvSpPr/>
          <p:nvPr/>
        </p:nvSpPr>
        <p:spPr>
          <a:xfrm>
            <a:off x="6446520" y="2971800"/>
            <a:ext cx="457200" cy="1143000"/>
          </a:xfrm>
          <a:prstGeom prst="rect">
            <a:avLst/>
          </a:prstGeom>
          <a:noFill/>
          <a:ln/>
        </p:spPr>
        <p:txBody>
          <a:bodyPr wrap="square" lIns="0" tIns="0" rIns="0" bIns="0" rtlCol="0" anchor="ctr"/>
          <a:lstStyle/>
          <a:p>
            <a:pPr indent="0" marL="0">
              <a:buNone/>
            </a:pPr>
            <a:r>
              <a:rPr lang="en-US" sz="22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7" name="Text 13"/>
          <p:cNvSpPr/>
          <p:nvPr/>
        </p:nvSpPr>
        <p:spPr>
          <a:xfrm>
            <a:off x="6949440" y="2971800"/>
            <a:ext cx="4206240" cy="11430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square has area 64. How long is one side?</a:t>
            </a:r>
            <a:endParaRPr lang="en-US" sz="1800" dirty="0"/>
          </a:p>
        </p:txBody>
      </p:sp>
      <p:sp>
        <p:nvSpPr>
          <p:cNvPr id="18" name="Shape 14"/>
          <p:cNvSpPr/>
          <p:nvPr/>
        </p:nvSpPr>
        <p:spPr>
          <a:xfrm>
            <a:off x="868680" y="4343400"/>
            <a:ext cx="5120640" cy="1143000"/>
          </a:xfrm>
          <a:prstGeom prst="roundRect">
            <a:avLst>
              <a:gd name="adj" fmla="val 9600"/>
            </a:avLst>
          </a:prstGeom>
          <a:solidFill>
            <a:srgbClr val="FFFFFF"/>
          </a:solidFill>
          <a:ln w="12700">
            <a:solidFill>
              <a:srgbClr val="FFFFFF"/>
            </a:solidFill>
            <a:prstDash val="solid"/>
          </a:ln>
        </p:spPr>
      </p:sp>
      <p:sp>
        <p:nvSpPr>
          <p:cNvPr id="19" name="Text 15"/>
          <p:cNvSpPr/>
          <p:nvPr/>
        </p:nvSpPr>
        <p:spPr>
          <a:xfrm>
            <a:off x="1097280" y="4343400"/>
            <a:ext cx="457200" cy="1143000"/>
          </a:xfrm>
          <a:prstGeom prst="rect">
            <a:avLst/>
          </a:prstGeom>
          <a:noFill/>
          <a:ln/>
        </p:spPr>
        <p:txBody>
          <a:bodyPr wrap="square" lIns="0" tIns="0" rIns="0" bIns="0" rtlCol="0" anchor="ctr"/>
          <a:lstStyle/>
          <a:p>
            <a:pPr indent="0" marL="0">
              <a:buNone/>
            </a:pPr>
            <a:r>
              <a:rPr lang="en-US" sz="22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20" name="Text 16"/>
          <p:cNvSpPr/>
          <p:nvPr/>
        </p:nvSpPr>
        <p:spPr>
          <a:xfrm>
            <a:off x="1600200" y="4343400"/>
            <a:ext cx="4206240" cy="11430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What is 2 to the 10th power?</a:t>
            </a:r>
            <a:endParaRPr lang="en-US" sz="1800" dirty="0"/>
          </a:p>
        </p:txBody>
      </p:sp>
      <p:sp>
        <p:nvSpPr>
          <p:cNvPr id="21" name="Shape 17"/>
          <p:cNvSpPr/>
          <p:nvPr/>
        </p:nvSpPr>
        <p:spPr>
          <a:xfrm>
            <a:off x="6217920" y="4343400"/>
            <a:ext cx="5120640" cy="1143000"/>
          </a:xfrm>
          <a:prstGeom prst="roundRect">
            <a:avLst>
              <a:gd name="adj" fmla="val 9600"/>
            </a:avLst>
          </a:prstGeom>
          <a:solidFill>
            <a:srgbClr val="FFFFFF"/>
          </a:solidFill>
          <a:ln w="12700">
            <a:solidFill>
              <a:srgbClr val="FFFFFF"/>
            </a:solidFill>
            <a:prstDash val="solid"/>
          </a:ln>
        </p:spPr>
      </p:sp>
      <p:sp>
        <p:nvSpPr>
          <p:cNvPr id="22" name="Text 18"/>
          <p:cNvSpPr/>
          <p:nvPr/>
        </p:nvSpPr>
        <p:spPr>
          <a:xfrm>
            <a:off x="6446520" y="4343400"/>
            <a:ext cx="457200" cy="1143000"/>
          </a:xfrm>
          <a:prstGeom prst="rect">
            <a:avLst/>
          </a:prstGeom>
          <a:noFill/>
          <a:ln/>
        </p:spPr>
        <p:txBody>
          <a:bodyPr wrap="square" lIns="0" tIns="0" rIns="0" bIns="0" rtlCol="0" anchor="ctr"/>
          <a:lstStyle/>
          <a:p>
            <a:pPr indent="0" marL="0">
              <a:buNone/>
            </a:pPr>
            <a:r>
              <a:rPr lang="en-US" sz="22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23" name="Text 19"/>
          <p:cNvSpPr/>
          <p:nvPr/>
        </p:nvSpPr>
        <p:spPr>
          <a:xfrm>
            <a:off x="6949440" y="4343400"/>
            <a:ext cx="4206240" cy="11430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Flip a coin: heads or tails, a different answer each run.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9164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916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916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Math needs no import and no object.</a:t>
            </a:r>
            <a:endParaRPr lang="en-US" sz="2000" dirty="0"/>
          </a:p>
        </p:txBody>
      </p:sp>
      <p:sp>
        <p:nvSpPr>
          <p:cNvPr id="11" name="Shape 7"/>
          <p:cNvSpPr/>
          <p:nvPr/>
        </p:nvSpPr>
        <p:spPr>
          <a:xfrm>
            <a:off x="548640" y="26974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6974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6974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abs, pow and sqrt, and predict the type of each result.</a:t>
            </a:r>
            <a:endParaRPr lang="en-US" sz="2000" dirty="0"/>
          </a:p>
        </p:txBody>
      </p:sp>
      <p:sp>
        <p:nvSpPr>
          <p:cNvPr id="14" name="Shape 10"/>
          <p:cNvSpPr/>
          <p:nvPr/>
        </p:nvSpPr>
        <p:spPr>
          <a:xfrm>
            <a:off x="548640" y="370332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7033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7033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the range of values Math.random() can return.</a:t>
            </a:r>
            <a:endParaRPr lang="en-US" sz="2000" dirty="0"/>
          </a:p>
        </p:txBody>
      </p:sp>
      <p:sp>
        <p:nvSpPr>
          <p:cNvPr id="17" name="Shape 13"/>
          <p:cNvSpPr/>
          <p:nvPr/>
        </p:nvSpPr>
        <p:spPr>
          <a:xfrm>
            <a:off x="548640" y="470916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7091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7091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Turn Math.random() into a random int or double in a chosen range.</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Meet the Math class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Math: always available, only class methods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Math</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in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java.lang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package, which every program gets by default. No import, no object: call each method through the class name.</a:t>
            </a:r>
            <a:endParaRPr lang="en-US" sz="1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2788920"/>
          <a:ext cx="11094415" cy="914400"/>
        </p:xfrm>
        <a:graphic>
          <a:graphicData uri="http://schemas.openxmlformats.org/drawingml/2006/table">
            <a:tbl>
              <a:tblPr/>
              <a:tblGrid>
                <a:gridCol w="6309360"/>
                <a:gridCol w="4785055"/>
              </a:tblGrid>
              <a:tr h="512064">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Header on the Quick Reference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it returns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static int abs(int x)</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absolute value of an int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static double abs(double x)</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absolute value of a double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static double pow(double base, double exponent)</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base raised to the power exponent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static double sqrt(double x)</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nonnegative square root of x</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static double random()</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double &gt;= 0.0 and &lt; 1.0</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abs: two versions, one name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583680" cy="1920240"/>
          </a:xfrm>
          <a:prstGeom prst="roundRect">
            <a:avLst>
              <a:gd name="adj" fmla="val 5714"/>
            </a:avLst>
          </a:prstGeom>
          <a:solidFill>
            <a:srgbClr val="EEF3F1"/>
          </a:solidFill>
          <a:ln w="12700">
            <a:solidFill>
              <a:srgbClr val="E6E1D6"/>
            </a:solidFill>
            <a:prstDash val="solid"/>
          </a:ln>
        </p:spPr>
      </p:sp>
      <p:sp>
        <p:nvSpPr>
          <p:cNvPr id="9" name="Text 5"/>
          <p:cNvSpPr/>
          <p:nvPr/>
        </p:nvSpPr>
        <p:spPr>
          <a:xfrm>
            <a:off x="822960" y="173736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PREDICT, THEN CHECK</a:t>
            </a:r>
            <a:endParaRPr lang="en-US" sz="1050" dirty="0"/>
          </a:p>
        </p:txBody>
      </p:sp>
      <p:sp>
        <p:nvSpPr>
          <p:cNvPr id="10" name="Text 6"/>
          <p:cNvSpPr/>
          <p:nvPr/>
        </p:nvSpPr>
        <p:spPr>
          <a:xfrm>
            <a:off x="822960" y="2057400"/>
            <a:ext cx="6035040" cy="12344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System.out.println(Math.abs(-15));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System.out.println(Math.abs(-0.75));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System.out.println(Math.abs(9 - 20));</a:t>
            </a:r>
            <a:endParaRPr lang="en-US" sz="1700" dirty="0"/>
          </a:p>
        </p:txBody>
      </p:sp>
      <p:sp>
        <p:nvSpPr>
          <p:cNvPr id="11" name="Shape 7"/>
          <p:cNvSpPr/>
          <p:nvPr/>
        </p:nvSpPr>
        <p:spPr>
          <a:xfrm>
            <a:off x="7406640" y="1554480"/>
            <a:ext cx="4206240" cy="1920240"/>
          </a:xfrm>
          <a:prstGeom prst="roundRect">
            <a:avLst>
              <a:gd name="adj" fmla="val 5714"/>
            </a:avLst>
          </a:prstGeom>
          <a:solidFill>
            <a:srgbClr val="1F2B28"/>
          </a:solidFill>
          <a:ln w="12700">
            <a:solidFill>
              <a:srgbClr val="1F2B28"/>
            </a:solidFill>
            <a:prstDash val="solid"/>
          </a:ln>
        </p:spPr>
      </p:sp>
      <p:sp>
        <p:nvSpPr>
          <p:cNvPr id="12" name="Text 8"/>
          <p:cNvSpPr/>
          <p:nvPr/>
        </p:nvSpPr>
        <p:spPr>
          <a:xfrm>
            <a:off x="76809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680960" y="1965960"/>
            <a:ext cx="3657600" cy="1417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0.75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11</a:t>
            </a:r>
            <a:endParaRPr lang="en-US" sz="2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3749040"/>
          <a:ext cx="11094415" cy="914400"/>
        </p:xfrm>
        <a:graphic>
          <a:graphicData uri="http://schemas.openxmlformats.org/drawingml/2006/table">
            <a:tbl>
              <a:tblPr/>
              <a:tblGrid>
                <a:gridCol w="2926080"/>
                <a:gridCol w="2011680"/>
                <a:gridCol w="3657600"/>
                <a:gridCol w="2499055"/>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Argument type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Version that runs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Returns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Math.abs(-15)</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abs(int x)</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int 15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Math.abs(-0.75)</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double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abs(double x)</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double 0.75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Math.abs(9 - 20)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int (-11)</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abs(int x)</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int 11</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pow and sqrt always return a double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6583680" cy="2194560"/>
          </a:xfrm>
          <a:prstGeom prst="roundRect">
            <a:avLst>
              <a:gd name="adj" fmla="val 5000"/>
            </a:avLst>
          </a:prstGeom>
          <a:solidFill>
            <a:srgbClr val="EEF3F1"/>
          </a:solidFill>
          <a:ln w="12700">
            <a:solidFill>
              <a:srgbClr val="E6E1D6"/>
            </a:solidFill>
            <a:prstDash val="solid"/>
          </a:ln>
        </p:spPr>
      </p:sp>
      <p:sp>
        <p:nvSpPr>
          <p:cNvPr id="9" name="Text 5"/>
          <p:cNvSpPr/>
          <p:nvPr/>
        </p:nvSpPr>
        <p:spPr>
          <a:xfrm>
            <a:off x="822960" y="173736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PREDICT, THEN CHECK</a:t>
            </a:r>
            <a:endParaRPr lang="en-US" sz="1050" dirty="0"/>
          </a:p>
        </p:txBody>
      </p:sp>
      <p:sp>
        <p:nvSpPr>
          <p:cNvPr id="10" name="Text 6"/>
          <p:cNvSpPr/>
          <p:nvPr/>
        </p:nvSpPr>
        <p:spPr>
          <a:xfrm>
            <a:off x="822960" y="2057400"/>
            <a:ext cx="6035040" cy="15087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System.out.println(Math.pow(10, 3));</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System.out.println(Math.sqrt(144));</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System.out.println(Math.sqrt(2));</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System.out.println((int) Math.pow(10, 3));</a:t>
            </a:r>
            <a:endParaRPr lang="en-US" sz="1700" dirty="0"/>
          </a:p>
        </p:txBody>
      </p:sp>
      <p:sp>
        <p:nvSpPr>
          <p:cNvPr id="11" name="Shape 7"/>
          <p:cNvSpPr/>
          <p:nvPr/>
        </p:nvSpPr>
        <p:spPr>
          <a:xfrm>
            <a:off x="7406640" y="1554480"/>
            <a:ext cx="4206240" cy="2194560"/>
          </a:xfrm>
          <a:prstGeom prst="roundRect">
            <a:avLst>
              <a:gd name="adj" fmla="val 5000"/>
            </a:avLst>
          </a:prstGeom>
          <a:solidFill>
            <a:srgbClr val="1F2B28"/>
          </a:solidFill>
          <a:ln w="12700">
            <a:solidFill>
              <a:srgbClr val="1F2B28"/>
            </a:solidFill>
            <a:prstDash val="solid"/>
          </a:ln>
        </p:spPr>
      </p:sp>
      <p:sp>
        <p:nvSpPr>
          <p:cNvPr id="12" name="Text 8"/>
          <p:cNvSpPr/>
          <p:nvPr/>
        </p:nvSpPr>
        <p:spPr>
          <a:xfrm>
            <a:off x="76809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680960" y="1965960"/>
            <a:ext cx="3657600" cy="16916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1000.0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12.0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1.4142135623730951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1000</a:t>
            </a:r>
            <a:endParaRPr lang="en-US" sz="2000" dirty="0"/>
          </a:p>
        </p:txBody>
      </p:sp>
      <p:sp>
        <p:nvSpPr>
          <p:cNvPr id="14" name="Shape 10"/>
          <p:cNvSpPr/>
          <p:nvPr/>
        </p:nvSpPr>
        <p:spPr>
          <a:xfrm>
            <a:off x="548640" y="4023360"/>
            <a:ext cx="11094415" cy="1920240"/>
          </a:xfrm>
          <a:prstGeom prst="roundRect">
            <a:avLst>
              <a:gd name="adj" fmla="val 9524"/>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279392"/>
            <a:ext cx="566928" cy="566928"/>
          </a:xfrm>
          <a:prstGeom prst="rect">
            <a:avLst/>
          </a:prstGeom>
        </p:spPr>
      </p:pic>
      <p:sp>
        <p:nvSpPr>
          <p:cNvPr id="16" name="Text 11"/>
          <p:cNvSpPr/>
          <p:nvPr/>
        </p:nvSpPr>
        <p:spPr>
          <a:xfrm>
            <a:off x="1600200" y="4160520"/>
            <a:ext cx="9768535" cy="16459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Math.pow(a, b)</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a to the power b.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Math.sqrt(x)</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the nonnegative square root of x. Both come back as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double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whatever the arguments look like. A cast to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drops the decimal part.</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double result will not fit in an int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Storing the result of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pow</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or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sqrt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in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variable does not compile without a cast.</a:t>
            </a:r>
            <a:endParaRPr lang="en-US" sz="1800" dirty="0"/>
          </a:p>
        </p:txBody>
      </p:sp>
      <p:sp>
        <p:nvSpPr>
          <p:cNvPr id="11" name="Shape 6"/>
          <p:cNvSpPr/>
          <p:nvPr/>
        </p:nvSpPr>
        <p:spPr>
          <a:xfrm>
            <a:off x="548640" y="2788920"/>
            <a:ext cx="5486400" cy="1005840"/>
          </a:xfrm>
          <a:prstGeom prst="roundRect">
            <a:avLst>
              <a:gd name="adj" fmla="val 10909"/>
            </a:avLst>
          </a:prstGeom>
          <a:solidFill>
            <a:srgbClr val="EEF3F1"/>
          </a:solidFill>
          <a:ln w="12700">
            <a:solidFill>
              <a:srgbClr val="E6E1D6"/>
            </a:solidFill>
            <a:prstDash val="solid"/>
          </a:ln>
        </p:spPr>
      </p:sp>
      <p:sp>
        <p:nvSpPr>
          <p:cNvPr id="12" name="Text 7"/>
          <p:cNvSpPr/>
          <p:nvPr/>
        </p:nvSpPr>
        <p:spPr>
          <a:xfrm>
            <a:off x="822960" y="297180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DOESN'T COMPILE</a:t>
            </a:r>
            <a:endParaRPr lang="en-US" sz="1050" dirty="0"/>
          </a:p>
        </p:txBody>
      </p:sp>
      <p:sp>
        <p:nvSpPr>
          <p:cNvPr id="13" name="Text 8"/>
          <p:cNvSpPr/>
          <p:nvPr/>
        </p:nvSpPr>
        <p:spPr>
          <a:xfrm>
            <a:off x="822960" y="3291840"/>
            <a:ext cx="4937760" cy="3200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big = Math.pow(10, 3);</a:t>
            </a:r>
            <a:endParaRPr lang="en-US" sz="1700" dirty="0"/>
          </a:p>
        </p:txBody>
      </p:sp>
      <p:sp>
        <p:nvSpPr>
          <p:cNvPr id="14" name="Shape 9"/>
          <p:cNvSpPr/>
          <p:nvPr/>
        </p:nvSpPr>
        <p:spPr>
          <a:xfrm>
            <a:off x="6263640" y="2788920"/>
            <a:ext cx="5376672" cy="1005840"/>
          </a:xfrm>
          <a:prstGeom prst="roundRect">
            <a:avLst>
              <a:gd name="adj" fmla="val 10909"/>
            </a:avLst>
          </a:prstGeom>
          <a:solidFill>
            <a:srgbClr val="1F2B28"/>
          </a:solidFill>
          <a:ln w="12700">
            <a:solidFill>
              <a:srgbClr val="1F2B28"/>
            </a:solidFill>
            <a:prstDash val="solid"/>
          </a:ln>
        </p:spPr>
      </p:sp>
      <p:sp>
        <p:nvSpPr>
          <p:cNvPr id="15" name="Text 10"/>
          <p:cNvSpPr/>
          <p:nvPr/>
        </p:nvSpPr>
        <p:spPr>
          <a:xfrm>
            <a:off x="6537960" y="2788920"/>
            <a:ext cx="4937760" cy="1005840"/>
          </a:xfrm>
          <a:prstGeom prst="rect">
            <a:avLst/>
          </a:prstGeom>
          <a:noFill/>
          <a:ln/>
        </p:spPr>
        <p:txBody>
          <a:bodyPr wrap="square" lIns="0" tIns="0" rIns="0" bIns="0" rtlCol="0" anchor="ctr"/>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error: incompatible types: possible</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lossy conversion from double to int</a:t>
            </a:r>
            <a:endParaRPr lang="en-US" sz="1500" dirty="0"/>
          </a:p>
        </p:txBody>
      </p:sp>
      <p:sp>
        <p:nvSpPr>
          <p:cNvPr id="16" name="Shape 11"/>
          <p:cNvSpPr/>
          <p:nvPr/>
        </p:nvSpPr>
        <p:spPr>
          <a:xfrm>
            <a:off x="548640" y="4069080"/>
            <a:ext cx="5486400" cy="1005840"/>
          </a:xfrm>
          <a:prstGeom prst="roundRect">
            <a:avLst>
              <a:gd name="adj" fmla="val 10909"/>
            </a:avLst>
          </a:prstGeom>
          <a:solidFill>
            <a:srgbClr val="EEF3F1"/>
          </a:solidFill>
          <a:ln w="12700">
            <a:solidFill>
              <a:srgbClr val="E6E1D6"/>
            </a:solidFill>
            <a:prstDash val="solid"/>
          </a:ln>
        </p:spPr>
      </p:sp>
      <p:sp>
        <p:nvSpPr>
          <p:cNvPr id="17" name="Text 12"/>
          <p:cNvSpPr/>
          <p:nvPr/>
        </p:nvSpPr>
        <p:spPr>
          <a:xfrm>
            <a:off x="822960" y="42519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FIXED WITH A CAST</a:t>
            </a:r>
            <a:endParaRPr lang="en-US" sz="1050" dirty="0"/>
          </a:p>
        </p:txBody>
      </p:sp>
      <p:sp>
        <p:nvSpPr>
          <p:cNvPr id="18" name="Text 13"/>
          <p:cNvSpPr/>
          <p:nvPr/>
        </p:nvSpPr>
        <p:spPr>
          <a:xfrm>
            <a:off x="822960" y="4572000"/>
            <a:ext cx="4937760" cy="3200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big = (int) Math.pow(10, 3);</a:t>
            </a:r>
            <a:endParaRPr lang="en-US" sz="1700" dirty="0"/>
          </a:p>
        </p:txBody>
      </p:sp>
      <p:sp>
        <p:nvSpPr>
          <p:cNvPr id="19" name="Text 14"/>
          <p:cNvSpPr/>
          <p:nvPr/>
        </p:nvSpPr>
        <p:spPr>
          <a:xfrm>
            <a:off x="6263640" y="4069080"/>
            <a:ext cx="5376672" cy="10058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Now </a:t>
            </a:r>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big</a:t>
            </a:r>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 holds </a:t>
            </a:r>
            <a:pPr indent="0" marL="0">
              <a:buNone/>
            </a:pPr>
            <a:r>
              <a:rPr lang="en-US" sz="2000" b="1" dirty="0">
                <a:solidFill>
                  <a:srgbClr val="1F2B28"/>
                </a:solidFill>
                <a:latin typeface="Atkinson Hyperlegible Next" pitchFamily="34" charset="0"/>
                <a:ea typeface="Atkinson Hyperlegible Next" pitchFamily="34" charset="-122"/>
                <a:cs typeface="Atkinson Hyperlegible Next" pitchFamily="34" charset="-120"/>
              </a:rPr>
              <a:t>1000</a:t>
            </a:r>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Predict all three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exactly what each line prints. Watch for .0.</a:t>
            </a:r>
            <a:endParaRPr lang="en-US" sz="2200" dirty="0"/>
          </a:p>
        </p:txBody>
      </p:sp>
      <p:sp>
        <p:nvSpPr>
          <p:cNvPr id="12" name="Shape 8"/>
          <p:cNvSpPr/>
          <p:nvPr/>
        </p:nvSpPr>
        <p:spPr>
          <a:xfrm>
            <a:off x="868680" y="2971800"/>
            <a:ext cx="7223760" cy="1828800"/>
          </a:xfrm>
          <a:prstGeom prst="roundRect">
            <a:avLst>
              <a:gd name="adj" fmla="val 6000"/>
            </a:avLst>
          </a:prstGeom>
          <a:solidFill>
            <a:srgbClr val="EEF3F1"/>
          </a:solidFill>
          <a:ln w="12700">
            <a:solidFill>
              <a:srgbClr val="E6E1D6"/>
            </a:solidFill>
            <a:prstDash val="solid"/>
          </a:ln>
        </p:spPr>
      </p:sp>
      <p:sp>
        <p:nvSpPr>
          <p:cNvPr id="13" name="Text 9"/>
          <p:cNvSpPr/>
          <p:nvPr/>
        </p:nvSpPr>
        <p:spPr>
          <a:xfrm>
            <a:off x="1143000" y="3154680"/>
            <a:ext cx="6675120" cy="14630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System.out.println(Math.abs(-3) + Math.pow(4, 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System.out.println(Math.sqrt(Math.abs(-81)));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System.out.println((int) Math.sqrt(50));</a:t>
            </a:r>
            <a:endParaRPr lang="en-US" sz="1600" dirty="0"/>
          </a:p>
        </p:txBody>
      </p:sp>
      <p:sp>
        <p:nvSpPr>
          <p:cNvPr id="14" name="Shape 10"/>
          <p:cNvSpPr/>
          <p:nvPr/>
        </p:nvSpPr>
        <p:spPr>
          <a:xfrm>
            <a:off x="8321040" y="2971800"/>
            <a:ext cx="3017520" cy="1828800"/>
          </a:xfrm>
          <a:prstGeom prst="roundRect">
            <a:avLst>
              <a:gd name="adj" fmla="val 6000"/>
            </a:avLst>
          </a:prstGeom>
          <a:solidFill>
            <a:srgbClr val="FFFFFF"/>
          </a:solidFill>
          <a:ln w="12700">
            <a:solidFill>
              <a:srgbClr val="FFFFFF"/>
            </a:solidFill>
            <a:prstDash val="solid"/>
          </a:ln>
        </p:spPr>
      </p:sp>
      <p:sp>
        <p:nvSpPr>
          <p:cNvPr id="15" name="Text 11"/>
          <p:cNvSpPr/>
          <p:nvPr/>
        </p:nvSpPr>
        <p:spPr>
          <a:xfrm>
            <a:off x="8641080" y="2971800"/>
            <a:ext cx="2560320" cy="18288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1  ______</a:t>
            </a:r>
            <a:endParaRPr lang="en-US" sz="2000" dirty="0"/>
          </a:p>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2  ______</a:t>
            </a:r>
            <a:endParaRPr lang="en-US" sz="2000" dirty="0"/>
          </a:p>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3  ______</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Math.random</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Math.random() is in [0.0, 1.0)</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Math.random()</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returns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double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that is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at least 0.0</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less than 1.0</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Each call gives a different value.</a:t>
            </a:r>
            <a:endParaRPr lang="en-US" sz="1800" dirty="0"/>
          </a:p>
        </p:txBody>
      </p:sp>
      <p:sp>
        <p:nvSpPr>
          <p:cNvPr id="11" name="Shape 6"/>
          <p:cNvSpPr/>
          <p:nvPr/>
        </p:nvSpPr>
        <p:spPr>
          <a:xfrm>
            <a:off x="1005840" y="3931920"/>
            <a:ext cx="10058400" cy="914"/>
          </a:xfrm>
          <a:prstGeom prst="line">
            <a:avLst/>
          </a:prstGeom>
          <a:noFill/>
          <a:ln w="25400">
            <a:solidFill>
              <a:srgbClr val="868F8A"/>
            </a:solidFill>
            <a:prstDash val="solid"/>
          </a:ln>
        </p:spPr>
      </p:sp>
      <p:sp>
        <p:nvSpPr>
          <p:cNvPr id="12" name="Shape 7"/>
          <p:cNvSpPr/>
          <p:nvPr/>
        </p:nvSpPr>
        <p:spPr>
          <a:xfrm>
            <a:off x="1463040" y="3849624"/>
            <a:ext cx="9144000" cy="164592"/>
          </a:xfrm>
          <a:prstGeom prst="rect">
            <a:avLst/>
          </a:prstGeom>
          <a:solidFill>
            <a:srgbClr val="0E7C6B"/>
          </a:solidFill>
          <a:ln w="12700">
            <a:solidFill>
              <a:srgbClr val="0E7C6B"/>
            </a:solidFill>
            <a:prstDash val="solid"/>
          </a:ln>
        </p:spPr>
      </p:sp>
      <p:sp>
        <p:nvSpPr>
          <p:cNvPr id="13" name="Shape 8"/>
          <p:cNvSpPr/>
          <p:nvPr/>
        </p:nvSpPr>
        <p:spPr>
          <a:xfrm>
            <a:off x="1261872" y="3730752"/>
            <a:ext cx="402336" cy="402336"/>
          </a:xfrm>
          <a:prstGeom prst="ellipse">
            <a:avLst/>
          </a:prstGeom>
          <a:solidFill>
            <a:srgbClr val="0E7C6B"/>
          </a:solidFill>
          <a:ln w="25400">
            <a:solidFill>
              <a:srgbClr val="0E7C6B"/>
            </a:solidFill>
            <a:prstDash val="solid"/>
          </a:ln>
        </p:spPr>
      </p:sp>
      <p:sp>
        <p:nvSpPr>
          <p:cNvPr id="14" name="Shape 9"/>
          <p:cNvSpPr/>
          <p:nvPr/>
        </p:nvSpPr>
        <p:spPr>
          <a:xfrm>
            <a:off x="10405872" y="3730752"/>
            <a:ext cx="402336" cy="402336"/>
          </a:xfrm>
          <a:prstGeom prst="ellipse">
            <a:avLst/>
          </a:prstGeom>
          <a:solidFill>
            <a:srgbClr val="FFFDF8"/>
          </a:solidFill>
          <a:ln w="31750">
            <a:solidFill>
              <a:srgbClr val="0E7C6B"/>
            </a:solidFill>
            <a:prstDash val="solid"/>
          </a:ln>
        </p:spPr>
      </p:sp>
      <p:sp>
        <p:nvSpPr>
          <p:cNvPr id="15" name="Text 10"/>
          <p:cNvSpPr/>
          <p:nvPr/>
        </p:nvSpPr>
        <p:spPr>
          <a:xfrm>
            <a:off x="914400" y="4251960"/>
            <a:ext cx="1097280" cy="4114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0.0</a:t>
            </a:r>
            <a:endParaRPr lang="en-US" sz="2000" dirty="0"/>
          </a:p>
        </p:txBody>
      </p:sp>
      <p:sp>
        <p:nvSpPr>
          <p:cNvPr id="16" name="Text 11"/>
          <p:cNvSpPr/>
          <p:nvPr/>
        </p:nvSpPr>
        <p:spPr>
          <a:xfrm>
            <a:off x="10058400" y="4251960"/>
            <a:ext cx="1097280" cy="4114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1.0</a:t>
            </a:r>
            <a:endParaRPr lang="en-US" sz="2000" dirty="0"/>
          </a:p>
        </p:txBody>
      </p:sp>
      <p:sp>
        <p:nvSpPr>
          <p:cNvPr id="17" name="Text 12"/>
          <p:cNvSpPr/>
          <p:nvPr/>
        </p:nvSpPr>
        <p:spPr>
          <a:xfrm>
            <a:off x="548640" y="3154680"/>
            <a:ext cx="2743200" cy="365760"/>
          </a:xfrm>
          <a:prstGeom prst="rect">
            <a:avLst/>
          </a:prstGeom>
          <a:noFill/>
          <a:ln/>
        </p:spPr>
        <p:txBody>
          <a:bodyPr wrap="square" lIns="0" tIns="0" rIns="0" bIns="0" rtlCol="0" anchor="ctr"/>
          <a:lstStyle/>
          <a:p>
            <a:pPr indent="0" marL="0">
              <a:buNone/>
            </a:pPr>
            <a:r>
              <a:rPr lang="en-US" sz="1500" b="1" dirty="0">
                <a:solidFill>
                  <a:srgbClr val="0B5A4D"/>
                </a:solidFill>
                <a:latin typeface="Atkinson Hyperlegible Next" pitchFamily="34" charset="0"/>
                <a:ea typeface="Atkinson Hyperlegible Next" pitchFamily="34" charset="-122"/>
                <a:cs typeface="Atkinson Hyperlegible Next" pitchFamily="34" charset="-120"/>
              </a:rPr>
              <a:t>included (inclusive)</a:t>
            </a:r>
            <a:endParaRPr lang="en-US" sz="1500" dirty="0"/>
          </a:p>
        </p:txBody>
      </p:sp>
      <p:sp>
        <p:nvSpPr>
          <p:cNvPr id="18" name="Text 13"/>
          <p:cNvSpPr/>
          <p:nvPr/>
        </p:nvSpPr>
        <p:spPr>
          <a:xfrm>
            <a:off x="8229600" y="3154680"/>
            <a:ext cx="3108960" cy="365760"/>
          </a:xfrm>
          <a:prstGeom prst="rect">
            <a:avLst/>
          </a:prstGeom>
          <a:noFill/>
          <a:ln/>
        </p:spPr>
        <p:txBody>
          <a:bodyPr wrap="square" lIns="0" tIns="0" rIns="0" bIns="0" rtlCol="0" anchor="ctr"/>
          <a:lstStyle/>
          <a:p>
            <a:pPr algn="r" indent="0" marL="0">
              <a:buNone/>
            </a:pPr>
            <a:r>
              <a:rPr lang="en-US" sz="1500" b="1" dirty="0">
                <a:solidFill>
                  <a:srgbClr val="8A4B0F"/>
                </a:solidFill>
                <a:latin typeface="Atkinson Hyperlegible Next" pitchFamily="34" charset="0"/>
                <a:ea typeface="Atkinson Hyperlegible Next" pitchFamily="34" charset="-122"/>
                <a:cs typeface="Atkinson Hyperlegible Next" pitchFamily="34" charset="-120"/>
              </a:rPr>
              <a:t>never returned (exclusive)</a:t>
            </a:r>
            <a:endParaRPr lang="en-US" sz="1500" dirty="0"/>
          </a:p>
        </p:txBody>
      </p:sp>
      <p:sp>
        <p:nvSpPr>
          <p:cNvPr id="19" name="Text 14"/>
          <p:cNvSpPr/>
          <p:nvPr/>
        </p:nvSpPr>
        <p:spPr>
          <a:xfrm>
            <a:off x="548640" y="5074920"/>
            <a:ext cx="11094415" cy="64008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0.0  &lt;=  Math.random()  &lt;  1.0</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From [0.0, 1.0) to 1 through 20</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4206240"/>
                <a:gridCol w="1463040"/>
                <a:gridCol w="2194560"/>
                <a:gridCol w="3230575"/>
              </a:tblGrid>
              <a:tr h="59436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Expression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Smallest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Largest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the step did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9436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Math.random()</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just under 1.0</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start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Math.random() * 20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just under 20.0</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stretch: 20 times as wide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(Math.random() * 20)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cast: drop the decimal part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(int) (Math.random() * 20) + 1</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20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shift: add 1 to every value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4892040"/>
            <a:ext cx="11094415" cy="1051560"/>
          </a:xfrm>
          <a:prstGeom prst="roundRect">
            <a:avLst>
              <a:gd name="adj" fmla="val 17391"/>
            </a:avLst>
          </a:prstGeom>
          <a:solidFill>
            <a:srgbClr val="E3F0FF"/>
          </a:solidFill>
          <a:ln w="12700">
            <a:solidFill>
              <a:srgbClr val="E3F0FF"/>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148072"/>
            <a:ext cx="566928" cy="566928"/>
          </a:xfrm>
          <a:prstGeom prst="rect">
            <a:avLst/>
          </a:prstGeom>
        </p:spPr>
      </p:pic>
      <p:sp>
        <p:nvSpPr>
          <p:cNvPr id="11" name="Text 5"/>
          <p:cNvSpPr/>
          <p:nvPr/>
        </p:nvSpPr>
        <p:spPr>
          <a:xfrm>
            <a:off x="1600200" y="5029200"/>
            <a:ext cx="9768535" cy="777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Multiply</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to set how many values,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cast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to make them whole,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add</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to move the lowest value.</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random int from low through high</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5669280" cy="1828800"/>
          </a:xfrm>
          <a:prstGeom prst="roundRect">
            <a:avLst>
              <a:gd name="adj" fmla="val 6000"/>
            </a:avLst>
          </a:prstGeom>
          <a:solidFill>
            <a:srgbClr val="EEF3F1"/>
          </a:solidFill>
          <a:ln w="12700">
            <a:solidFill>
              <a:srgbClr val="E6E1D6"/>
            </a:solidFill>
            <a:prstDash val="solid"/>
          </a:ln>
        </p:spPr>
      </p:sp>
      <p:sp>
        <p:nvSpPr>
          <p:cNvPr id="9" name="Text 5"/>
          <p:cNvSpPr/>
          <p:nvPr/>
        </p:nvSpPr>
        <p:spPr>
          <a:xfrm>
            <a:off x="822960" y="173736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RECIPE</a:t>
            </a:r>
            <a:endParaRPr lang="en-US" sz="1050" dirty="0"/>
          </a:p>
        </p:txBody>
      </p:sp>
      <p:sp>
        <p:nvSpPr>
          <p:cNvPr id="10" name="Text 6"/>
          <p:cNvSpPr/>
          <p:nvPr/>
        </p:nvSpPr>
        <p:spPr>
          <a:xfrm>
            <a:off x="822960" y="2057400"/>
            <a:ext cx="5120640" cy="114300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 (Math.random() * count) + low</a:t>
            </a:r>
            <a:endParaRPr lang="en-US" sz="1800" dirty="0"/>
          </a:p>
          <a:p>
            <a:pPr indent="0" marL="0">
              <a:lnSpc>
                <a:spcPct val="115000"/>
              </a:lnSpc>
              <a:buNone/>
            </a:pP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count = high - low + 1</a:t>
            </a:r>
            <a:endParaRPr lang="en-US" sz="18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6446520" y="1554480"/>
          <a:ext cx="5193792" cy="914400"/>
        </p:xfrm>
        <a:graphic>
          <a:graphicData uri="http://schemas.openxmlformats.org/drawingml/2006/table">
            <a:tbl>
              <a:tblPr/>
              <a:tblGrid>
                <a:gridCol w="3017520"/>
                <a:gridCol w="2176272"/>
              </a:tblGrid>
              <a:tr h="4572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For 50 through 60</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How many values?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60 - 50 + 1 = 11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Multiply by 11, then cast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 through 10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Add the low end, 50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50 through 60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548640" y="3703320"/>
            <a:ext cx="11094415" cy="868680"/>
          </a:xfrm>
          <a:prstGeom prst="roundRect">
            <a:avLst>
              <a:gd name="adj" fmla="val 12632"/>
            </a:avLst>
          </a:prstGeom>
          <a:solidFill>
            <a:srgbClr val="EEF3F1"/>
          </a:solidFill>
          <a:ln w="12700">
            <a:solidFill>
              <a:srgbClr val="E6E1D6"/>
            </a:solidFill>
            <a:prstDash val="solid"/>
          </a:ln>
        </p:spPr>
      </p:sp>
      <p:sp>
        <p:nvSpPr>
          <p:cNvPr id="13" name="Text 8"/>
          <p:cNvSpPr/>
          <p:nvPr/>
        </p:nvSpPr>
        <p:spPr>
          <a:xfrm>
            <a:off x="822960" y="3886200"/>
            <a:ext cx="10545775"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EXAMPLE: A RANDOM AGE FROM 50 THROUGH 60</a:t>
            </a:r>
            <a:endParaRPr lang="en-US" sz="1050" dirty="0"/>
          </a:p>
        </p:txBody>
      </p:sp>
      <p:sp>
        <p:nvSpPr>
          <p:cNvPr id="14" name="Text 9"/>
          <p:cNvSpPr/>
          <p:nvPr/>
        </p:nvSpPr>
        <p:spPr>
          <a:xfrm>
            <a:off x="822960" y="4206240"/>
            <a:ext cx="10545775" cy="1828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age = (int) (Math.random() * 11) + 50;</a:t>
            </a:r>
            <a:endParaRPr lang="en-US" sz="1700" dirty="0"/>
          </a:p>
        </p:txBody>
      </p:sp>
      <p:sp>
        <p:nvSpPr>
          <p:cNvPr id="15" name="Shape 10"/>
          <p:cNvSpPr/>
          <p:nvPr/>
        </p:nvSpPr>
        <p:spPr>
          <a:xfrm>
            <a:off x="548640" y="4846320"/>
            <a:ext cx="11094415" cy="1097280"/>
          </a:xfrm>
          <a:prstGeom prst="roundRect">
            <a:avLst>
              <a:gd name="adj" fmla="val 16667"/>
            </a:avLst>
          </a:prstGeom>
          <a:solidFill>
            <a:srgbClr val="FFF1DD"/>
          </a:solidFill>
          <a:ln w="12700">
            <a:solidFill>
              <a:srgbClr val="FFF1DD"/>
            </a:solidFill>
            <a:prstDash val="solid"/>
          </a:ln>
        </p:spPr>
      </p:sp>
      <p:pic>
        <p:nvPicPr>
          <p:cNvPr id="16"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5102352"/>
            <a:ext cx="566928" cy="566928"/>
          </a:xfrm>
          <a:prstGeom prst="rect">
            <a:avLst/>
          </a:prstGeom>
        </p:spPr>
      </p:pic>
      <p:sp>
        <p:nvSpPr>
          <p:cNvPr id="17" name="Text 11"/>
          <p:cNvSpPr/>
          <p:nvPr/>
        </p:nvSpPr>
        <p:spPr>
          <a:xfrm>
            <a:off x="1600200" y="4983480"/>
            <a:ext cx="9768535" cy="8229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Both ends are included because the count includes them. Multiplying by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high - low</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(here 10) is the classic slip: then 60 can never appear.</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cast grabs only what comes right after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cast applies to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one value right after it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Put parentheses around the multiplication.</a:t>
            </a:r>
            <a:endParaRPr lang="en-US" sz="1800" dirty="0"/>
          </a:p>
        </p:txBody>
      </p:sp>
      <p:sp>
        <p:nvSpPr>
          <p:cNvPr id="11" name="Shape 6"/>
          <p:cNvSpPr/>
          <p:nvPr/>
        </p:nvSpPr>
        <p:spPr>
          <a:xfrm>
            <a:off x="548640" y="2834640"/>
            <a:ext cx="5394960" cy="3108960"/>
          </a:xfrm>
          <a:prstGeom prst="roundRect">
            <a:avLst>
              <a:gd name="adj" fmla="val 5882"/>
            </a:avLst>
          </a:prstGeom>
          <a:solidFill>
            <a:srgbClr val="FFFFFF"/>
          </a:solidFill>
          <a:ln w="12700">
            <a:solidFill>
              <a:srgbClr val="E6E1D6"/>
            </a:solidFill>
            <a:prstDash val="solid"/>
          </a:ln>
        </p:spPr>
      </p:sp>
      <p:sp>
        <p:nvSpPr>
          <p:cNvPr id="12" name="Text 7"/>
          <p:cNvSpPr/>
          <p:nvPr/>
        </p:nvSpPr>
        <p:spPr>
          <a:xfrm>
            <a:off x="868680" y="306324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ALWAYS 1</a:t>
            </a:r>
            <a:endParaRPr lang="en-US" sz="1050" dirty="0"/>
          </a:p>
        </p:txBody>
      </p:sp>
      <p:sp>
        <p:nvSpPr>
          <p:cNvPr id="13" name="Shape 8"/>
          <p:cNvSpPr/>
          <p:nvPr/>
        </p:nvSpPr>
        <p:spPr>
          <a:xfrm>
            <a:off x="822960" y="3474720"/>
            <a:ext cx="4846320" cy="914400"/>
          </a:xfrm>
          <a:prstGeom prst="roundRect">
            <a:avLst>
              <a:gd name="adj" fmla="val 10000"/>
            </a:avLst>
          </a:prstGeom>
          <a:solidFill>
            <a:srgbClr val="EEF3F1"/>
          </a:solidFill>
          <a:ln w="12700">
            <a:solidFill>
              <a:srgbClr val="E6E1D6"/>
            </a:solidFill>
            <a:prstDash val="solid"/>
          </a:ln>
        </p:spPr>
      </p:sp>
      <p:sp>
        <p:nvSpPr>
          <p:cNvPr id="14" name="Text 9"/>
          <p:cNvSpPr/>
          <p:nvPr/>
        </p:nvSpPr>
        <p:spPr>
          <a:xfrm>
            <a:off x="1005840" y="3474720"/>
            <a:ext cx="4572000" cy="9144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Math.random() * 20 + 1</a:t>
            </a:r>
            <a:endParaRPr lang="en-US" sz="1600" dirty="0"/>
          </a:p>
        </p:txBody>
      </p:sp>
      <p:sp>
        <p:nvSpPr>
          <p:cNvPr id="15" name="Text 10"/>
          <p:cNvSpPr/>
          <p:nvPr/>
        </p:nvSpPr>
        <p:spPr>
          <a:xfrm>
            <a:off x="868680" y="4617720"/>
            <a:ext cx="4754880" cy="10972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(int) Math.random() is always 0, and 0 * 20 + 1 is 1.</a:t>
            </a:r>
            <a:endParaRPr lang="en-US" sz="1800" dirty="0"/>
          </a:p>
        </p:txBody>
      </p:sp>
      <p:sp>
        <p:nvSpPr>
          <p:cNvPr id="16" name="Shape 11"/>
          <p:cNvSpPr/>
          <p:nvPr/>
        </p:nvSpPr>
        <p:spPr>
          <a:xfrm>
            <a:off x="6263640" y="2834640"/>
            <a:ext cx="5394960" cy="3108960"/>
          </a:xfrm>
          <a:prstGeom prst="roundRect">
            <a:avLst>
              <a:gd name="adj" fmla="val 5882"/>
            </a:avLst>
          </a:prstGeom>
          <a:solidFill>
            <a:srgbClr val="FFFFFF"/>
          </a:solidFill>
          <a:ln w="12700">
            <a:solidFill>
              <a:srgbClr val="E6E1D6"/>
            </a:solidFill>
            <a:prstDash val="solid"/>
          </a:ln>
        </p:spPr>
      </p:sp>
      <p:sp>
        <p:nvSpPr>
          <p:cNvPr id="17" name="Text 12"/>
          <p:cNvSpPr/>
          <p:nvPr/>
        </p:nvSpPr>
        <p:spPr>
          <a:xfrm>
            <a:off x="6583680" y="306324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1 THROUGH 20</a:t>
            </a:r>
            <a:endParaRPr lang="en-US" sz="1050" dirty="0"/>
          </a:p>
        </p:txBody>
      </p:sp>
      <p:sp>
        <p:nvSpPr>
          <p:cNvPr id="18" name="Shape 13"/>
          <p:cNvSpPr/>
          <p:nvPr/>
        </p:nvSpPr>
        <p:spPr>
          <a:xfrm>
            <a:off x="6537960" y="3474720"/>
            <a:ext cx="4846320" cy="914400"/>
          </a:xfrm>
          <a:prstGeom prst="roundRect">
            <a:avLst>
              <a:gd name="adj" fmla="val 10000"/>
            </a:avLst>
          </a:prstGeom>
          <a:solidFill>
            <a:srgbClr val="EEF3F1"/>
          </a:solidFill>
          <a:ln w="12700">
            <a:solidFill>
              <a:srgbClr val="E6E1D6"/>
            </a:solidFill>
            <a:prstDash val="solid"/>
          </a:ln>
        </p:spPr>
      </p:sp>
      <p:sp>
        <p:nvSpPr>
          <p:cNvPr id="19" name="Text 14"/>
          <p:cNvSpPr/>
          <p:nvPr/>
        </p:nvSpPr>
        <p:spPr>
          <a:xfrm>
            <a:off x="6720840" y="3474720"/>
            <a:ext cx="4572000" cy="9144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(Math.random() * 20) + 1</a:t>
            </a:r>
            <a:endParaRPr lang="en-US" sz="1600" dirty="0"/>
          </a:p>
        </p:txBody>
      </p:sp>
      <p:sp>
        <p:nvSpPr>
          <p:cNvPr id="20" name="Text 15"/>
          <p:cNvSpPr/>
          <p:nvPr/>
        </p:nvSpPr>
        <p:spPr>
          <a:xfrm>
            <a:off x="6583680" y="4617720"/>
            <a:ext cx="4754880" cy="109728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Multiply first, then cast, then add.</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values can each one produce?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 each one: int or double? Smallest and largest possible value?</a:t>
            </a:r>
            <a:endParaRPr lang="en-US" sz="2200" dirty="0"/>
          </a:p>
        </p:txBody>
      </p:sp>
      <p:sp>
        <p:nvSpPr>
          <p:cNvPr id="12" name="Shape 8"/>
          <p:cNvSpPr/>
          <p:nvPr/>
        </p:nvSpPr>
        <p:spPr>
          <a:xfrm>
            <a:off x="868680" y="2971800"/>
            <a:ext cx="6126480" cy="731520"/>
          </a:xfrm>
          <a:prstGeom prst="roundRect">
            <a:avLst>
              <a:gd name="adj" fmla="val 12500"/>
            </a:avLst>
          </a:prstGeom>
          <a:solidFill>
            <a:srgbClr val="FFFFFF"/>
          </a:solidFill>
          <a:ln w="12700">
            <a:solidFill>
              <a:srgbClr val="FFFFFF"/>
            </a:solidFill>
            <a:prstDash val="solid"/>
          </a:ln>
        </p:spPr>
      </p:sp>
      <p:sp>
        <p:nvSpPr>
          <p:cNvPr id="13" name="Text 9"/>
          <p:cNvSpPr/>
          <p:nvPr/>
        </p:nvSpPr>
        <p:spPr>
          <a:xfrm>
            <a:off x="1051560" y="2971800"/>
            <a:ext cx="457200" cy="73152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4" name="Text 10"/>
          <p:cNvSpPr/>
          <p:nvPr/>
        </p:nvSpPr>
        <p:spPr>
          <a:xfrm>
            <a:off x="1554480" y="2971800"/>
            <a:ext cx="5394960" cy="731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(Math.random() * 8) + 3</a:t>
            </a:r>
            <a:endParaRPr lang="en-US" sz="1700" dirty="0"/>
          </a:p>
        </p:txBody>
      </p:sp>
      <p:sp>
        <p:nvSpPr>
          <p:cNvPr id="15" name="Shape 11"/>
          <p:cNvSpPr/>
          <p:nvPr/>
        </p:nvSpPr>
        <p:spPr>
          <a:xfrm>
            <a:off x="7223760" y="2971800"/>
            <a:ext cx="4114800" cy="731520"/>
          </a:xfrm>
          <a:prstGeom prst="roundRect">
            <a:avLst>
              <a:gd name="adj" fmla="val 12500"/>
            </a:avLst>
          </a:prstGeom>
          <a:solidFill>
            <a:srgbClr val="FFFFFF"/>
          </a:solidFill>
          <a:ln w="12700">
            <a:solidFill>
              <a:srgbClr val="FFFFFF"/>
            </a:solidFill>
            <a:prstDash val="solid"/>
          </a:ln>
        </p:spPr>
      </p:sp>
      <p:sp>
        <p:nvSpPr>
          <p:cNvPr id="16" name="Text 12"/>
          <p:cNvSpPr/>
          <p:nvPr/>
        </p:nvSpPr>
        <p:spPr>
          <a:xfrm>
            <a:off x="7406640" y="2971800"/>
            <a:ext cx="3840480" cy="73152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type ____   from ____ to ____</a:t>
            </a:r>
            <a:endParaRPr lang="en-US" sz="1700" dirty="0"/>
          </a:p>
        </p:txBody>
      </p:sp>
      <p:sp>
        <p:nvSpPr>
          <p:cNvPr id="17" name="Shape 13"/>
          <p:cNvSpPr/>
          <p:nvPr/>
        </p:nvSpPr>
        <p:spPr>
          <a:xfrm>
            <a:off x="868680" y="3886200"/>
            <a:ext cx="6126480" cy="731520"/>
          </a:xfrm>
          <a:prstGeom prst="roundRect">
            <a:avLst>
              <a:gd name="adj" fmla="val 12500"/>
            </a:avLst>
          </a:prstGeom>
          <a:solidFill>
            <a:srgbClr val="FFFFFF"/>
          </a:solidFill>
          <a:ln w="12700">
            <a:solidFill>
              <a:srgbClr val="FFFFFF"/>
            </a:solidFill>
            <a:prstDash val="solid"/>
          </a:ln>
        </p:spPr>
      </p:sp>
      <p:sp>
        <p:nvSpPr>
          <p:cNvPr id="18" name="Text 14"/>
          <p:cNvSpPr/>
          <p:nvPr/>
        </p:nvSpPr>
        <p:spPr>
          <a:xfrm>
            <a:off x="1051560" y="3886200"/>
            <a:ext cx="457200" cy="73152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19" name="Text 15"/>
          <p:cNvSpPr/>
          <p:nvPr/>
        </p:nvSpPr>
        <p:spPr>
          <a:xfrm>
            <a:off x="1554480" y="3886200"/>
            <a:ext cx="5394960" cy="731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Math.random() * 8 + 3</a:t>
            </a:r>
            <a:endParaRPr lang="en-US" sz="1700" dirty="0"/>
          </a:p>
        </p:txBody>
      </p:sp>
      <p:sp>
        <p:nvSpPr>
          <p:cNvPr id="20" name="Shape 16"/>
          <p:cNvSpPr/>
          <p:nvPr/>
        </p:nvSpPr>
        <p:spPr>
          <a:xfrm>
            <a:off x="7223760" y="3886200"/>
            <a:ext cx="4114800" cy="731520"/>
          </a:xfrm>
          <a:prstGeom prst="roundRect">
            <a:avLst>
              <a:gd name="adj" fmla="val 12500"/>
            </a:avLst>
          </a:prstGeom>
          <a:solidFill>
            <a:srgbClr val="FFFFFF"/>
          </a:solidFill>
          <a:ln w="12700">
            <a:solidFill>
              <a:srgbClr val="FFFFFF"/>
            </a:solidFill>
            <a:prstDash val="solid"/>
          </a:ln>
        </p:spPr>
      </p:sp>
      <p:sp>
        <p:nvSpPr>
          <p:cNvPr id="21" name="Text 17"/>
          <p:cNvSpPr/>
          <p:nvPr/>
        </p:nvSpPr>
        <p:spPr>
          <a:xfrm>
            <a:off x="7406640" y="3886200"/>
            <a:ext cx="3840480" cy="73152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type ____   from ____ to ____</a:t>
            </a:r>
            <a:endParaRPr lang="en-US" sz="1700" dirty="0"/>
          </a:p>
        </p:txBody>
      </p:sp>
      <p:sp>
        <p:nvSpPr>
          <p:cNvPr id="22" name="Shape 18"/>
          <p:cNvSpPr/>
          <p:nvPr/>
        </p:nvSpPr>
        <p:spPr>
          <a:xfrm>
            <a:off x="868680" y="4800600"/>
            <a:ext cx="6126480" cy="731520"/>
          </a:xfrm>
          <a:prstGeom prst="roundRect">
            <a:avLst>
              <a:gd name="adj" fmla="val 12500"/>
            </a:avLst>
          </a:prstGeom>
          <a:solidFill>
            <a:srgbClr val="FFFFFF"/>
          </a:solidFill>
          <a:ln w="12700">
            <a:solidFill>
              <a:srgbClr val="FFFFFF"/>
            </a:solidFill>
            <a:prstDash val="solid"/>
          </a:ln>
        </p:spPr>
      </p:sp>
      <p:sp>
        <p:nvSpPr>
          <p:cNvPr id="23" name="Text 19"/>
          <p:cNvSpPr/>
          <p:nvPr/>
        </p:nvSpPr>
        <p:spPr>
          <a:xfrm>
            <a:off x="1051560" y="4800600"/>
            <a:ext cx="457200" cy="731520"/>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4" name="Text 20"/>
          <p:cNvSpPr/>
          <p:nvPr/>
        </p:nvSpPr>
        <p:spPr>
          <a:xfrm>
            <a:off x="1554480" y="4800600"/>
            <a:ext cx="5394960" cy="731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(Math.random() * 8 + 3)</a:t>
            </a:r>
            <a:endParaRPr lang="en-US" sz="1700" dirty="0"/>
          </a:p>
        </p:txBody>
      </p:sp>
      <p:sp>
        <p:nvSpPr>
          <p:cNvPr id="25" name="Shape 21"/>
          <p:cNvSpPr/>
          <p:nvPr/>
        </p:nvSpPr>
        <p:spPr>
          <a:xfrm>
            <a:off x="7223760" y="4800600"/>
            <a:ext cx="4114800" cy="731520"/>
          </a:xfrm>
          <a:prstGeom prst="roundRect">
            <a:avLst>
              <a:gd name="adj" fmla="val 12500"/>
            </a:avLst>
          </a:prstGeom>
          <a:solidFill>
            <a:srgbClr val="FFFFFF"/>
          </a:solidFill>
          <a:ln w="12700">
            <a:solidFill>
              <a:srgbClr val="FFFFFF"/>
            </a:solidFill>
            <a:prstDash val="solid"/>
          </a:ln>
        </p:spPr>
      </p:sp>
      <p:sp>
        <p:nvSpPr>
          <p:cNvPr id="26" name="Text 22"/>
          <p:cNvSpPr/>
          <p:nvPr/>
        </p:nvSpPr>
        <p:spPr>
          <a:xfrm>
            <a:off x="7406640" y="4800600"/>
            <a:ext cx="3840480" cy="73152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type ____   from ____ to ____</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Random doubles: leave out the cast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11094415" cy="868680"/>
          </a:xfrm>
          <a:prstGeom prst="roundRect">
            <a:avLst>
              <a:gd name="adj" fmla="val 12632"/>
            </a:avLst>
          </a:prstGeom>
          <a:solidFill>
            <a:srgbClr val="EEF3F1"/>
          </a:solidFill>
          <a:ln w="12700">
            <a:solidFill>
              <a:srgbClr val="E6E1D6"/>
            </a:solidFill>
            <a:prstDash val="solid"/>
          </a:ln>
        </p:spPr>
      </p:sp>
      <p:sp>
        <p:nvSpPr>
          <p:cNvPr id="9" name="Text 5"/>
          <p:cNvSpPr/>
          <p:nvPr/>
        </p:nvSpPr>
        <p:spPr>
          <a:xfrm>
            <a:off x="822960" y="1737360"/>
            <a:ext cx="10545775"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WAIT TIME FROM 1.0 UP TO 3.5 SECONDS</a:t>
            </a:r>
            <a:endParaRPr lang="en-US" sz="1050" dirty="0"/>
          </a:p>
        </p:txBody>
      </p:sp>
      <p:sp>
        <p:nvSpPr>
          <p:cNvPr id="10" name="Text 6"/>
          <p:cNvSpPr/>
          <p:nvPr/>
        </p:nvSpPr>
        <p:spPr>
          <a:xfrm>
            <a:off x="822960" y="2057400"/>
            <a:ext cx="10545775" cy="18288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double seconds = Math.random() * 2.5 + 1.0;</a:t>
            </a:r>
            <a:endParaRPr lang="en-US" sz="18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2697480"/>
          <a:ext cx="11094415" cy="914400"/>
        </p:xfrm>
        <a:graphic>
          <a:graphicData uri="http://schemas.openxmlformats.org/drawingml/2006/table">
            <a:tbl>
              <a:tblPr/>
              <a:tblGrid>
                <a:gridCol w="5486400"/>
                <a:gridCol w="2286000"/>
                <a:gridCol w="3322015"/>
              </a:tblGrid>
              <a:tr h="53035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Expression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Smallest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Largest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3035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Math.random()</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just under 1.0</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Math.random() * 2.5</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just under 2.5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Math.random() * 2.5 + 1.0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1.0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just under 3.5</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548640" y="4983480"/>
            <a:ext cx="11094415" cy="1005840"/>
          </a:xfrm>
          <a:prstGeom prst="roundRect">
            <a:avLst>
              <a:gd name="adj" fmla="val 18182"/>
            </a:avLst>
          </a:prstGeom>
          <a:solidFill>
            <a:srgbClr val="E3F0FF"/>
          </a:solidFill>
          <a:ln w="12700">
            <a:solidFill>
              <a:srgbClr val="E3F0FF"/>
            </a:solidFill>
            <a:prstDash val="solid"/>
          </a:ln>
        </p:spPr>
      </p:sp>
      <p:pic>
        <p:nvPicPr>
          <p:cNvPr id="13"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239512"/>
            <a:ext cx="566928" cy="566928"/>
          </a:xfrm>
          <a:prstGeom prst="rect">
            <a:avLst/>
          </a:prstGeom>
        </p:spPr>
      </p:pic>
      <p:sp>
        <p:nvSpPr>
          <p:cNvPr id="14" name="Text 8"/>
          <p:cNvSpPr/>
          <p:nvPr/>
        </p:nvSpPr>
        <p:spPr>
          <a:xfrm>
            <a:off x="1600200" y="5120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Each end of a range is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inclusive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(can happen) or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exclusive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(never happens). Here 1.0 is inclusive and 3.5 is exclusive.</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Putting Math to work</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Square it, then undo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7223760" cy="4434840"/>
          </a:xfrm>
          <a:prstGeom prst="roundRect">
            <a:avLst>
              <a:gd name="adj" fmla="val 2474"/>
            </a:avLst>
          </a:prstGeom>
          <a:solidFill>
            <a:srgbClr val="EEF3F1"/>
          </a:solidFill>
          <a:ln w="12700">
            <a:solidFill>
              <a:srgbClr val="E6E1D6"/>
            </a:solidFill>
            <a:prstDash val="solid"/>
          </a:ln>
        </p:spPr>
      </p:sp>
      <p:sp>
        <p:nvSpPr>
          <p:cNvPr id="9" name="Text 5"/>
          <p:cNvSpPr/>
          <p:nvPr/>
        </p:nvSpPr>
        <p:spPr>
          <a:xfrm>
            <a:off x="822960" y="1737360"/>
            <a:ext cx="66751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SQUARE.JAVA</a:t>
            </a:r>
            <a:endParaRPr lang="en-US" sz="1050" dirty="0"/>
          </a:p>
        </p:txBody>
      </p:sp>
      <p:sp>
        <p:nvSpPr>
          <p:cNvPr id="10" name="Text 6"/>
          <p:cNvSpPr/>
          <p:nvPr/>
        </p:nvSpPr>
        <p:spPr>
          <a:xfrm>
            <a:off x="822960" y="2057400"/>
            <a:ext cx="6675120" cy="3749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import java.util.Scanner;</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Square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Scanner console = new Scanner(System.in);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double side = console.nextDouble();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double area = Math.pow(side, 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System.out.println(area);</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System.out.println(Math.sqrt(area));</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8001000" y="1554480"/>
            <a:ext cx="3639312" cy="1005840"/>
          </a:xfrm>
          <a:prstGeom prst="roundRect">
            <a:avLst>
              <a:gd name="adj" fmla="val 10909"/>
            </a:avLst>
          </a:prstGeom>
          <a:solidFill>
            <a:srgbClr val="FFF5C7"/>
          </a:solidFill>
          <a:ln w="12700">
            <a:solidFill>
              <a:srgbClr val="FFF5C7"/>
            </a:solidFill>
            <a:prstDash val="solid"/>
          </a:ln>
        </p:spPr>
      </p:sp>
      <p:sp>
        <p:nvSpPr>
          <p:cNvPr id="12" name="Text 8"/>
          <p:cNvSpPr/>
          <p:nvPr/>
        </p:nvSpPr>
        <p:spPr>
          <a:xfrm>
            <a:off x="8275320" y="169164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THE USER TYPES</a:t>
            </a:r>
            <a:endParaRPr lang="en-US" sz="1050" dirty="0"/>
          </a:p>
        </p:txBody>
      </p:sp>
      <p:sp>
        <p:nvSpPr>
          <p:cNvPr id="13" name="Text 9"/>
          <p:cNvSpPr/>
          <p:nvPr/>
        </p:nvSpPr>
        <p:spPr>
          <a:xfrm>
            <a:off x="8275320" y="1965960"/>
            <a:ext cx="310896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2.5</a:t>
            </a:r>
            <a:endParaRPr lang="en-US" sz="2000" dirty="0"/>
          </a:p>
        </p:txBody>
      </p:sp>
      <p:sp>
        <p:nvSpPr>
          <p:cNvPr id="14" name="Shape 10"/>
          <p:cNvSpPr/>
          <p:nvPr/>
        </p:nvSpPr>
        <p:spPr>
          <a:xfrm>
            <a:off x="8001000" y="2788920"/>
            <a:ext cx="3639312" cy="1280160"/>
          </a:xfrm>
          <a:prstGeom prst="roundRect">
            <a:avLst>
              <a:gd name="adj" fmla="val 8571"/>
            </a:avLst>
          </a:prstGeom>
          <a:solidFill>
            <a:srgbClr val="1F2B28"/>
          </a:solidFill>
          <a:ln w="12700">
            <a:solidFill>
              <a:srgbClr val="1F2B28"/>
            </a:solidFill>
            <a:prstDash val="solid"/>
          </a:ln>
        </p:spPr>
      </p:sp>
      <p:sp>
        <p:nvSpPr>
          <p:cNvPr id="15" name="Text 11"/>
          <p:cNvSpPr/>
          <p:nvPr/>
        </p:nvSpPr>
        <p:spPr>
          <a:xfrm>
            <a:off x="827532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8275320" y="3200400"/>
            <a:ext cx="3090672" cy="7772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6.25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2.5</a:t>
            </a:r>
            <a:endParaRPr lang="en-US" sz="2000" dirty="0"/>
          </a:p>
        </p:txBody>
      </p:sp>
      <p:sp>
        <p:nvSpPr>
          <p:cNvPr id="17" name="Shape 13"/>
          <p:cNvSpPr/>
          <p:nvPr/>
        </p:nvSpPr>
        <p:spPr>
          <a:xfrm>
            <a:off x="8001000" y="4297680"/>
            <a:ext cx="3639312" cy="1691640"/>
          </a:xfrm>
          <a:prstGeom prst="roundRect">
            <a:avLst>
              <a:gd name="adj" fmla="val 10811"/>
            </a:avLst>
          </a:prstGeom>
          <a:solidFill>
            <a:srgbClr val="E3F0FF"/>
          </a:solidFill>
          <a:ln w="12700">
            <a:solidFill>
              <a:srgbClr val="E3F0FF"/>
            </a:solidFill>
            <a:prstDash val="solid"/>
          </a:ln>
        </p:spPr>
      </p:sp>
      <p:sp>
        <p:nvSpPr>
          <p:cNvPr id="18" name="Text 14"/>
          <p:cNvSpPr/>
          <p:nvPr/>
        </p:nvSpPr>
        <p:spPr>
          <a:xfrm>
            <a:off x="8321040" y="4434840"/>
            <a:ext cx="3044952" cy="14173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Scanner needs an import.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Math</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does not: it is in java.lang.</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expression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card game needs a random card value from 2 through 14, both included.</a:t>
            </a:r>
            <a:endParaRPr lang="en-US" sz="2200" dirty="0"/>
          </a:p>
        </p:txBody>
      </p:sp>
      <p:sp>
        <p:nvSpPr>
          <p:cNvPr id="12" name="Shape 8"/>
          <p:cNvSpPr/>
          <p:nvPr/>
        </p:nvSpPr>
        <p:spPr>
          <a:xfrm>
            <a:off x="868680" y="2971800"/>
            <a:ext cx="10454335" cy="1188720"/>
          </a:xfrm>
          <a:prstGeom prst="roundRect">
            <a:avLst>
              <a:gd name="adj" fmla="val 11538"/>
            </a:avLst>
          </a:prstGeom>
          <a:solidFill>
            <a:srgbClr val="FFFFFF"/>
          </a:solidFill>
          <a:ln w="12700">
            <a:solidFill>
              <a:srgbClr val="FFFFFF"/>
            </a:solidFill>
            <a:prstDash val="solid"/>
          </a:ln>
        </p:spPr>
      </p:sp>
      <p:sp>
        <p:nvSpPr>
          <p:cNvPr id="13" name="Text 9"/>
          <p:cNvSpPr/>
          <p:nvPr/>
        </p:nvSpPr>
        <p:spPr>
          <a:xfrm>
            <a:off x="1188720" y="2971800"/>
            <a:ext cx="9814255" cy="118872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int card = ______________________________ ;</a:t>
            </a:r>
            <a:endParaRPr lang="en-US" sz="2000" dirty="0"/>
          </a:p>
        </p:txBody>
      </p:sp>
      <p:sp>
        <p:nvSpPr>
          <p:cNvPr id="14" name="Text 10"/>
          <p:cNvSpPr/>
          <p:nvPr/>
        </p:nvSpPr>
        <p:spPr>
          <a:xfrm>
            <a:off x="868680" y="4434840"/>
            <a:ext cx="10454335" cy="54864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Hint: </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how many values are there from 2 through 14? Count both ends.</a:t>
            </a:r>
            <a:endParaRPr lang="en-US" sz="1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java.lang</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package every program gets by default. Math lives here, so it needs no import.</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Absolute value</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number without its minus sign. Math.abs(-7) is 7.</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Overloaded</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Same name, different parameter lists, like the int and double versions of abs.</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Math.random()</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Returns a double that is at least 0.0 and less than 1.0.</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Inclusive</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end of a range that can happen, like 0.0 for Math.random().</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Exclusive</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end of a range that never happens, like 1.0 for Math.random().</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 multiply, cast, add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1.11 Math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how to build a random int from 10 through 30, both included.</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First I count ______ values. I multiply Math.random() by ______, cast with ______, and then add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Math Class Puzzles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1.11: Math Class</dc:title>
  <dc:subject>PptxGenJS Presentation</dc:subject>
  <dc:creator>Hopper</dc:creator>
  <cp:lastModifiedBy>Hopper</cp:lastModifiedBy>
  <cp:revision>1</cp:revision>
  <dcterms:created xsi:type="dcterms:W3CDTF">2026-10-16T21:40:37Z</dcterms:created>
  <dcterms:modified xsi:type="dcterms:W3CDTF">2026-10-16T21:40:37Z</dcterms:modified>
</cp:coreProperties>
</file>