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1.10. In Topic 1.9 students wrote and called methods in the same class as main and read headers from the Math and String documentation. Today: class methods, which belong to a class rather than to an object, called through the class name. Running example: the Math class, using only abs, sqrt and pow, each explained where it appears. The full Math tour (including random) is Topic 1.11. No string concatenation yet; every example prints one value per println.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In the first call, the thing before the dot is console, a variable made on the line above with the Scanner pattern from Topic 1.4; it refers to a Scanner object (Topic 1.13 explains how objects are created). In the second call, Math is not a variable at all. It is the name of a class, and no Math was ever created. Today explains how that works: sqrt belongs to the Math class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 4 is the one students trip on most: the class name is optional only inside the class where the method is written.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jobs need a particular object. Others need only the values you hand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Reading the next word typed only makes sense for a particular Scanner, so next and nextInt belong to each Scanner object. An absolute value needs nothing but the number you hand in, so abs belongs to the Math class as a whole. Point at the word static in each left-hand header. Remind students that public is explained in a later unit; they can read past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left to right. The return type is the single word right before the method name. Ask: what comes back from Math.abs(-3)? An int, because the header says int. The test for any header: look for static before the return type.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static sits right next to the return type, students read static double as a special kind of double, or think static means the result is fixed. Both calls here use the same method and return different values. static answers "who does this method belong to?" and nothing 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reach a method that belongs to a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dot as "go into": go into the Math class and run its sqrt method with 81.0. Math.sqrt returns the square root of its argument; Math.abs returns the absolute value, the number without its minus sign. Both are non-void, so their results are stored in variables. The arguments still follow the 1.9 rules: right number, order and type.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Line 2: drop is the int -7, so Java picks the int version of abs (abs is overloaded, from 1.9) and gets the int 7. Line 3: -2.5 is a double, so the double version runs. Line 4: sqrt has one version, with a double parameter; the int 36 is accepted as 36.0 and the result is the double 6.0. Predict before revealing the output.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Class name first, then the dot, then the method name and arguments. pow returns a double (32.0), so it goes in a double. B does not compile: possible lossy conversion from double to int. C swaps the class and method names. D puts the method name inside the parentheses as if it were an argument.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predict output, you need a reliable way to work out the value of each call.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table one row at a time; each row replaces one call with its return value. The outer sqrt cannot start until its whole argument is one value, so the inner pow calls run first. That is "inside out." The result is 10.0, a double, because sqrt returns a double.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first line, 25 / 4 uses two int values, so it is integer division and gives 6. sqrt never sees 6.25; it gets 6 and returns about 2.449. In the second line, 25.0 / 4 is 6.25, and its square root is 2.5. The method behaved the same both times; the arguments were different.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Line 2 reads like a command, "make temp positive," but it is a question: "what is the absolute value of temp?" The answer, 8.0, comes back and nobody keeps it. abs received a copy of temp (call by value), so temp itself never changed. Line 4 keeps the answer by storing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7.0. Arguments first: 5 - 9 is -4, and Math.abs(-4) returns the int 4. Math.pow(3, 2) returns 9.0, so Math.sqrt(9.0) returns 3.0. Then 4 + 3.0 is 7.0. If someone says 7, ask what type sqrt returns.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own classes can have class methods too. Do their calls need the class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is defined in Tickets, so Tickets is its defining class. Both calls are written inside Tickets: line 7 leaves the class name out, line 8 includes it. Both run the same method. total(2, 3) is 2 * 12 + 3 * 8, which is 48; total(1, 1) is 12 + 8, which is 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message out loud: it says where Java looked, location: class Garden. sqrt lives in Math, not Garden, and Java does not search other classes for you. The fix is Math.sqrt(64.0). The shortcut from the last slide works only inside the defining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II only. toSeconds is defined in Timer, but the calls are written in Race, a different class, so the class name is required. I gives cannot find symbol because Java looks only in Race. III uses timer with a lowercase t; Java is case-sensitive, so that is not the class name. II compiles and stores 180.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have a student give an example from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the class name can be left out only inside the defining class; everywhere else, Java looks only in the class the call is in, so the name is required. Then hand out the Calling on the Class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1  ·  TOPIC 1.10</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Calling on the Class</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Calling class methods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1.10</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comes before the dot?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1.10 Calling Class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Look at what comes right before the dot in each call. What is it?</a:t>
            </a:r>
            <a:endParaRPr lang="en-US" sz="2200" dirty="0"/>
          </a:p>
        </p:txBody>
      </p:sp>
      <p:sp>
        <p:nvSpPr>
          <p:cNvPr id="12" name="Shape 8"/>
          <p:cNvSpPr/>
          <p:nvPr/>
        </p:nvSpPr>
        <p:spPr>
          <a:xfrm>
            <a:off x="868680" y="2971800"/>
            <a:ext cx="6766560" cy="2834640"/>
          </a:xfrm>
          <a:prstGeom prst="roundRect">
            <a:avLst>
              <a:gd name="adj" fmla="val 3871"/>
            </a:avLst>
          </a:prstGeom>
          <a:solidFill>
            <a:srgbClr val="EEF3F1"/>
          </a:solidFill>
          <a:ln w="12700">
            <a:solidFill>
              <a:srgbClr val="E6E1D6"/>
            </a:solidFill>
            <a:prstDash val="solid"/>
          </a:ln>
        </p:spPr>
      </p:sp>
      <p:sp>
        <p:nvSpPr>
          <p:cNvPr id="13" name="Text 9"/>
          <p:cNvSpPr/>
          <p:nvPr/>
        </p:nvSpPr>
        <p:spPr>
          <a:xfrm>
            <a:off x="1143000" y="3154680"/>
            <a:ext cx="6217920" cy="24688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Scanner console = new Scanner(System.in);</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age = console.nextInt();</a:t>
            </a:r>
            <a:endParaRPr lang="en-US" sz="1700" dirty="0"/>
          </a:p>
          <a:p>
            <a:pPr indent="0" marL="0">
              <a:lnSpc>
                <a:spcPct val="115000"/>
              </a:lnSpc>
              <a:buNone/>
            </a:pP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root = Math.sqrt(25.0);</a:t>
            </a:r>
            <a:endParaRPr lang="en-US" sz="1700" dirty="0"/>
          </a:p>
        </p:txBody>
      </p:sp>
      <p:sp>
        <p:nvSpPr>
          <p:cNvPr id="14" name="Text 10"/>
          <p:cNvSpPr/>
          <p:nvPr/>
        </p:nvSpPr>
        <p:spPr>
          <a:xfrm>
            <a:off x="8001000" y="3108960"/>
            <a:ext cx="3337560" cy="265176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Before the first dot is console, a variable made on the line above it. Before the second dot is Math. Where was Math ever made?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1.10 Calling Class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9164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916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916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what a class method is and find the keyword that marks one in a header.</a:t>
            </a:r>
            <a:endParaRPr lang="en-US" sz="2000" dirty="0"/>
          </a:p>
        </p:txBody>
      </p:sp>
      <p:sp>
        <p:nvSpPr>
          <p:cNvPr id="11" name="Shape 7"/>
          <p:cNvSpPr/>
          <p:nvPr/>
        </p:nvSpPr>
        <p:spPr>
          <a:xfrm>
            <a:off x="548640" y="26974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6974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6974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Call a class method with the class name, a dot, and the method name.</a:t>
            </a:r>
            <a:endParaRPr lang="en-US" sz="2000" dirty="0"/>
          </a:p>
        </p:txBody>
      </p:sp>
      <p:sp>
        <p:nvSpPr>
          <p:cNvPr id="14" name="Shape 10"/>
          <p:cNvSpPr/>
          <p:nvPr/>
        </p:nvSpPr>
        <p:spPr>
          <a:xfrm>
            <a:off x="548640" y="370332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7033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7033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Work out the value a call produces, including calls nested inside other calls.</a:t>
            </a:r>
            <a:endParaRPr lang="en-US" sz="2000" dirty="0"/>
          </a:p>
        </p:txBody>
      </p:sp>
      <p:sp>
        <p:nvSpPr>
          <p:cNvPr id="17" name="Shape 13"/>
          <p:cNvSpPr/>
          <p:nvPr/>
        </p:nvSpPr>
        <p:spPr>
          <a:xfrm>
            <a:off x="548640" y="470916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7091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7091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when the class name can be left out, and fix calls that leave it out where it is needed.</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Methods that belong to the class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static marks a class method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1.10 Calling Class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11094415" cy="1051560"/>
          </a:xfrm>
          <a:prstGeom prst="roundRect">
            <a:avLst>
              <a:gd name="adj" fmla="val 1739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772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class method</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belongs to the class, not to any one object made from it. Its header has the keyword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static</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before the return type.</a:t>
            </a:r>
            <a:endParaRPr lang="en-US" sz="1800" dirty="0"/>
          </a:p>
        </p:txBody>
      </p:sp>
      <p:sp>
        <p:nvSpPr>
          <p:cNvPr id="11" name="Shape 6"/>
          <p:cNvSpPr/>
          <p:nvPr/>
        </p:nvSpPr>
        <p:spPr>
          <a:xfrm>
            <a:off x="548640" y="2834640"/>
            <a:ext cx="5394960" cy="3154680"/>
          </a:xfrm>
          <a:prstGeom prst="roundRect">
            <a:avLst>
              <a:gd name="adj" fmla="val 5797"/>
            </a:avLst>
          </a:prstGeom>
          <a:solidFill>
            <a:srgbClr val="DDF5EE"/>
          </a:solidFill>
          <a:ln w="12700">
            <a:solidFill>
              <a:srgbClr val="DDF5EE"/>
            </a:solidFill>
            <a:prstDash val="solid"/>
          </a:ln>
        </p:spPr>
      </p:sp>
      <p:sp>
        <p:nvSpPr>
          <p:cNvPr id="12" name="Text 7"/>
          <p:cNvSpPr/>
          <p:nvPr/>
        </p:nvSpPr>
        <p:spPr>
          <a:xfrm>
            <a:off x="868680" y="3063240"/>
            <a:ext cx="47548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CLASS METHODS (STATIC)</a:t>
            </a:r>
            <a:endParaRPr lang="en-US" sz="1050" dirty="0"/>
          </a:p>
        </p:txBody>
      </p:sp>
      <p:sp>
        <p:nvSpPr>
          <p:cNvPr id="13" name="Text 8"/>
          <p:cNvSpPr/>
          <p:nvPr/>
        </p:nvSpPr>
        <p:spPr>
          <a:xfrm>
            <a:off x="868680" y="3474720"/>
            <a:ext cx="4846320" cy="16916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 static int abs(int a)</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 static double abs(double a)</a:t>
            </a:r>
            <a:endParaRPr lang="en-US" sz="1600" dirty="0"/>
          </a:p>
        </p:txBody>
      </p:sp>
      <p:sp>
        <p:nvSpPr>
          <p:cNvPr id="14" name="Text 9"/>
          <p:cNvSpPr/>
          <p:nvPr/>
        </p:nvSpPr>
        <p:spPr>
          <a:xfrm>
            <a:off x="868680" y="5257800"/>
            <a:ext cx="4846320" cy="54864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Called through the class: no object needed.</a:t>
            </a:r>
            <a:endParaRPr lang="en-US" sz="1700" dirty="0"/>
          </a:p>
        </p:txBody>
      </p:sp>
      <p:sp>
        <p:nvSpPr>
          <p:cNvPr id="15" name="Shape 10"/>
          <p:cNvSpPr/>
          <p:nvPr/>
        </p:nvSpPr>
        <p:spPr>
          <a:xfrm>
            <a:off x="6263640" y="2834640"/>
            <a:ext cx="5394960" cy="3154680"/>
          </a:xfrm>
          <a:prstGeom prst="roundRect">
            <a:avLst>
              <a:gd name="adj" fmla="val 5797"/>
            </a:avLst>
          </a:prstGeom>
          <a:solidFill>
            <a:srgbClr val="FFF1DD"/>
          </a:solidFill>
          <a:ln w="12700">
            <a:solidFill>
              <a:srgbClr val="FFF1DD"/>
            </a:solidFill>
            <a:prstDash val="solid"/>
          </a:ln>
        </p:spPr>
      </p:sp>
      <p:sp>
        <p:nvSpPr>
          <p:cNvPr id="16" name="Text 11"/>
          <p:cNvSpPr/>
          <p:nvPr/>
        </p:nvSpPr>
        <p:spPr>
          <a:xfrm>
            <a:off x="6583680" y="3063240"/>
            <a:ext cx="475488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INSTANCE METHODS (NO STATIC)</a:t>
            </a:r>
            <a:endParaRPr lang="en-US" sz="1050" dirty="0"/>
          </a:p>
        </p:txBody>
      </p:sp>
      <p:sp>
        <p:nvSpPr>
          <p:cNvPr id="17" name="Text 12"/>
          <p:cNvSpPr/>
          <p:nvPr/>
        </p:nvSpPr>
        <p:spPr>
          <a:xfrm>
            <a:off x="6583680" y="3474720"/>
            <a:ext cx="4846320" cy="16916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 String next()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 int nextInt()</a:t>
            </a:r>
            <a:endParaRPr lang="en-US" sz="1600" dirty="0"/>
          </a:p>
        </p:txBody>
      </p:sp>
      <p:sp>
        <p:nvSpPr>
          <p:cNvPr id="18" name="Text 13"/>
          <p:cNvSpPr/>
          <p:nvPr/>
        </p:nvSpPr>
        <p:spPr>
          <a:xfrm>
            <a:off x="6583680" y="5257800"/>
            <a:ext cx="4846320" cy="54864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Called on an object, such as a Scanner.</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Reading a header, word by word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1.10 Calling Class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11094415" cy="868680"/>
          </a:xfrm>
          <a:prstGeom prst="roundRect">
            <a:avLst>
              <a:gd name="adj" fmla="val 12632"/>
            </a:avLst>
          </a:prstGeom>
          <a:solidFill>
            <a:srgbClr val="EEF3F1"/>
          </a:solidFill>
          <a:ln w="12700">
            <a:solidFill>
              <a:srgbClr val="E6E1D6"/>
            </a:solidFill>
            <a:prstDash val="solid"/>
          </a:ln>
        </p:spPr>
      </p:sp>
      <p:sp>
        <p:nvSpPr>
          <p:cNvPr id="9" name="Text 5"/>
          <p:cNvSpPr/>
          <p:nvPr/>
        </p:nvSpPr>
        <p:spPr>
          <a:xfrm>
            <a:off x="822960" y="1737360"/>
            <a:ext cx="10545775" cy="502920"/>
          </a:xfrm>
          <a:prstGeom prst="rect">
            <a:avLst/>
          </a:prstGeom>
          <a:noFill/>
          <a:ln/>
        </p:spPr>
        <p:txBody>
          <a:bodyPr wrap="square" lIns="0" tIns="0" rIns="0" bIns="0" rtlCol="0" anchor="t"/>
          <a:lstStyle/>
          <a:p>
            <a:pPr indent="0" marL="0">
              <a:lnSpc>
                <a:spcPct val="115000"/>
              </a:lnSpc>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public static int abs(int a)</a:t>
            </a:r>
            <a:endParaRPr lang="en-US" sz="24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2651760"/>
          <a:ext cx="11094415" cy="914400"/>
        </p:xfrm>
        <a:graphic>
          <a:graphicData uri="http://schemas.openxmlformats.org/drawingml/2006/table">
            <a:tbl>
              <a:tblPr/>
              <a:tblGrid>
                <a:gridCol w="2194560"/>
                <a:gridCol w="8899855"/>
              </a:tblGrid>
              <a:tr h="47548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Part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What it tells you</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7548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Explained in a later unit. Read past it for now.</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7548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static</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class method: it belongs to the Math class, not to an object.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7548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return type: the call sends back an int.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7548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abs</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method name.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7548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a)</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parameter list: one int argument goes in.</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1" name="Text 6"/>
          <p:cNvSpPr/>
          <p:nvPr/>
        </p:nvSpPr>
        <p:spPr>
          <a:xfrm>
            <a:off x="548640" y="5669280"/>
            <a:ext cx="11094415" cy="45720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test for any header: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static</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before the return type means a class method. No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static</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means an instance method.</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static does not mean "never changes"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1.10 Calling Class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static</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says who the method belongs to: the class. It says nothing about the value that comes back.</a:t>
            </a:r>
            <a:endParaRPr lang="en-US" sz="1800" dirty="0"/>
          </a:p>
        </p:txBody>
      </p:sp>
      <p:sp>
        <p:nvSpPr>
          <p:cNvPr id="11" name="Shape 6"/>
          <p:cNvSpPr/>
          <p:nvPr/>
        </p:nvSpPr>
        <p:spPr>
          <a:xfrm>
            <a:off x="548640" y="2834640"/>
            <a:ext cx="6583680" cy="1463040"/>
          </a:xfrm>
          <a:prstGeom prst="roundRect">
            <a:avLst>
              <a:gd name="adj" fmla="val 7500"/>
            </a:avLst>
          </a:prstGeom>
          <a:solidFill>
            <a:srgbClr val="EEF3F1"/>
          </a:solidFill>
          <a:ln w="12700">
            <a:solidFill>
              <a:srgbClr val="E6E1D6"/>
            </a:solidFill>
            <a:prstDash val="solid"/>
          </a:ln>
        </p:spPr>
      </p:sp>
      <p:sp>
        <p:nvSpPr>
          <p:cNvPr id="12" name="Text 7"/>
          <p:cNvSpPr/>
          <p:nvPr/>
        </p:nvSpPr>
        <p:spPr>
          <a:xfrm>
            <a:off x="822960" y="3017520"/>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SAME METHOD, DIFFERENT RESULTS</a:t>
            </a:r>
            <a:endParaRPr lang="en-US" sz="1050" dirty="0"/>
          </a:p>
        </p:txBody>
      </p:sp>
      <p:sp>
        <p:nvSpPr>
          <p:cNvPr id="13" name="Text 8"/>
          <p:cNvSpPr/>
          <p:nvPr/>
        </p:nvSpPr>
        <p:spPr>
          <a:xfrm>
            <a:off x="822960" y="3337560"/>
            <a:ext cx="6035040" cy="7772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System.out.println(Math.abs(-3));</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System.out.println(Math.abs(-40));</a:t>
            </a:r>
            <a:endParaRPr lang="en-US" sz="1700" dirty="0"/>
          </a:p>
        </p:txBody>
      </p:sp>
      <p:sp>
        <p:nvSpPr>
          <p:cNvPr id="14" name="Shape 9"/>
          <p:cNvSpPr/>
          <p:nvPr/>
        </p:nvSpPr>
        <p:spPr>
          <a:xfrm>
            <a:off x="7406640" y="2834640"/>
            <a:ext cx="4206240" cy="1463040"/>
          </a:xfrm>
          <a:prstGeom prst="roundRect">
            <a:avLst>
              <a:gd name="adj" fmla="val 7500"/>
            </a:avLst>
          </a:prstGeom>
          <a:solidFill>
            <a:srgbClr val="1F2B28"/>
          </a:solidFill>
          <a:ln w="12700">
            <a:solidFill>
              <a:srgbClr val="1F2B28"/>
            </a:solidFill>
            <a:prstDash val="solid"/>
          </a:ln>
        </p:spPr>
      </p:sp>
      <p:sp>
        <p:nvSpPr>
          <p:cNvPr id="15" name="Text 10"/>
          <p:cNvSpPr/>
          <p:nvPr/>
        </p:nvSpPr>
        <p:spPr>
          <a:xfrm>
            <a:off x="7680960" y="29718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7680960" y="3246120"/>
            <a:ext cx="3657600" cy="9601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40</a:t>
            </a:r>
            <a:endParaRPr lang="en-US" sz="2000" dirty="0"/>
          </a:p>
        </p:txBody>
      </p:sp>
      <p:sp>
        <p:nvSpPr>
          <p:cNvPr id="17" name="Shape 12"/>
          <p:cNvSpPr/>
          <p:nvPr/>
        </p:nvSpPr>
        <p:spPr>
          <a:xfrm>
            <a:off x="548640" y="4572000"/>
            <a:ext cx="11094415" cy="1371600"/>
          </a:xfrm>
          <a:prstGeom prst="roundRect">
            <a:avLst>
              <a:gd name="adj" fmla="val 10000"/>
            </a:avLst>
          </a:prstGeom>
          <a:solidFill>
            <a:srgbClr val="FFFFFF"/>
          </a:solidFill>
          <a:ln w="12700">
            <a:solidFill>
              <a:srgbClr val="E6E1D6"/>
            </a:solidFill>
            <a:prstDash val="solid"/>
          </a:ln>
        </p:spPr>
      </p:sp>
      <p:sp>
        <p:nvSpPr>
          <p:cNvPr id="18" name="Text 13"/>
          <p:cNvSpPr/>
          <p:nvPr/>
        </p:nvSpPr>
        <p:spPr>
          <a:xfrm>
            <a:off x="868680" y="4572000"/>
            <a:ext cx="10454335" cy="137160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In </a:t>
            </a:r>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public static int abs(int a)</a:t>
            </a:r>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 the return type is </a:t>
            </a:r>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int</a:t>
            </a:r>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 the one word just before the method name. </a:t>
            </a:r>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static</a:t>
            </a:r>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 is not part of the return type.</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Class name, dot, method</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ClassName.methodName(arguments)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1.10 Calling Class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54480"/>
            <a:ext cx="11094415" cy="1005840"/>
          </a:xfrm>
          <a:prstGeom prst="roundRect">
            <a:avLst>
              <a:gd name="adj" fmla="val 18182"/>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Write the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class name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dot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the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method name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and the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arguments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in parentheses. No object needed.</a:t>
            </a:r>
            <a:endParaRPr lang="en-US" sz="1800" dirty="0"/>
          </a:p>
        </p:txBody>
      </p:sp>
      <p:sp>
        <p:nvSpPr>
          <p:cNvPr id="11" name="Shape 6"/>
          <p:cNvSpPr/>
          <p:nvPr/>
        </p:nvSpPr>
        <p:spPr>
          <a:xfrm>
            <a:off x="548640" y="2788920"/>
            <a:ext cx="6583680" cy="2103120"/>
          </a:xfrm>
          <a:prstGeom prst="roundRect">
            <a:avLst>
              <a:gd name="adj" fmla="val 5217"/>
            </a:avLst>
          </a:prstGeom>
          <a:solidFill>
            <a:srgbClr val="EEF3F1"/>
          </a:solidFill>
          <a:ln w="12700">
            <a:solidFill>
              <a:srgbClr val="E6E1D6"/>
            </a:solidFill>
            <a:prstDash val="solid"/>
          </a:ln>
        </p:spPr>
      </p:sp>
      <p:sp>
        <p:nvSpPr>
          <p:cNvPr id="12" name="Text 7"/>
          <p:cNvSpPr/>
          <p:nvPr/>
        </p:nvSpPr>
        <p:spPr>
          <a:xfrm>
            <a:off x="822960" y="2971800"/>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TWO MATH CALLS</a:t>
            </a:r>
            <a:endParaRPr lang="en-US" sz="1050" dirty="0"/>
          </a:p>
        </p:txBody>
      </p:sp>
      <p:sp>
        <p:nvSpPr>
          <p:cNvPr id="13" name="Text 8"/>
          <p:cNvSpPr/>
          <p:nvPr/>
        </p:nvSpPr>
        <p:spPr>
          <a:xfrm>
            <a:off x="822960" y="3291840"/>
            <a:ext cx="6035040" cy="141732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side = Math.sqrt(81.0);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System.out.println(side);</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gap = Math.abs(-6.5);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System.out.println(gap);</a:t>
            </a:r>
            <a:endParaRPr lang="en-US" sz="1700" dirty="0"/>
          </a:p>
        </p:txBody>
      </p:sp>
      <p:sp>
        <p:nvSpPr>
          <p:cNvPr id="14" name="Shape 9"/>
          <p:cNvSpPr/>
          <p:nvPr/>
        </p:nvSpPr>
        <p:spPr>
          <a:xfrm>
            <a:off x="7406640" y="2788920"/>
            <a:ext cx="4206240" cy="2103120"/>
          </a:xfrm>
          <a:prstGeom prst="roundRect">
            <a:avLst>
              <a:gd name="adj" fmla="val 5217"/>
            </a:avLst>
          </a:prstGeom>
          <a:solidFill>
            <a:srgbClr val="1F2B28"/>
          </a:solidFill>
          <a:ln w="12700">
            <a:solidFill>
              <a:srgbClr val="1F2B28"/>
            </a:solidFill>
            <a:prstDash val="solid"/>
          </a:ln>
        </p:spPr>
      </p:sp>
      <p:sp>
        <p:nvSpPr>
          <p:cNvPr id="15" name="Text 10"/>
          <p:cNvSpPr/>
          <p:nvPr/>
        </p:nvSpPr>
        <p:spPr>
          <a:xfrm>
            <a:off x="7680960" y="2926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7680960" y="3200400"/>
            <a:ext cx="3657600" cy="16002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9.0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6.5</a:t>
            </a:r>
            <a:endParaRPr lang="en-US" sz="2000" dirty="0"/>
          </a:p>
        </p:txBody>
      </p:sp>
      <p:sp>
        <p:nvSpPr>
          <p:cNvPr id="17" name="Text 12"/>
          <p:cNvSpPr/>
          <p:nvPr/>
        </p:nvSpPr>
        <p:spPr>
          <a:xfrm>
            <a:off x="548640" y="5212080"/>
            <a:ext cx="11094415" cy="54864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Math.sqrt(x)</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returns the square root of x.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Math.abs(x)</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returns x without its minus sign.</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header decides the type that comes back</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1.10 Calling Class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6583680" cy="2194560"/>
          </a:xfrm>
          <a:prstGeom prst="roundRect">
            <a:avLst>
              <a:gd name="adj" fmla="val 5000"/>
            </a:avLst>
          </a:prstGeom>
          <a:solidFill>
            <a:srgbClr val="EEF3F1"/>
          </a:solidFill>
          <a:ln w="12700">
            <a:solidFill>
              <a:srgbClr val="E6E1D6"/>
            </a:solidFill>
            <a:prstDash val="solid"/>
          </a:ln>
        </p:spPr>
      </p:sp>
      <p:sp>
        <p:nvSpPr>
          <p:cNvPr id="9" name="Text 5"/>
          <p:cNvSpPr/>
          <p:nvPr/>
        </p:nvSpPr>
        <p:spPr>
          <a:xfrm>
            <a:off x="822960" y="1737360"/>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PREDICT, THEN CHECK</a:t>
            </a:r>
            <a:endParaRPr lang="en-US" sz="1050" dirty="0"/>
          </a:p>
        </p:txBody>
      </p:sp>
      <p:sp>
        <p:nvSpPr>
          <p:cNvPr id="10" name="Text 6"/>
          <p:cNvSpPr/>
          <p:nvPr/>
        </p:nvSpPr>
        <p:spPr>
          <a:xfrm>
            <a:off x="822960" y="2057400"/>
            <a:ext cx="6035040" cy="150876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drop = 4 - 11;</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System.out.println(Math.abs(drop));</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System.out.println(Math.abs(-2.5));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System.out.println(Math.sqrt(36));</a:t>
            </a:r>
            <a:endParaRPr lang="en-US" sz="1700" dirty="0"/>
          </a:p>
        </p:txBody>
      </p:sp>
      <p:sp>
        <p:nvSpPr>
          <p:cNvPr id="11" name="Shape 7"/>
          <p:cNvSpPr/>
          <p:nvPr/>
        </p:nvSpPr>
        <p:spPr>
          <a:xfrm>
            <a:off x="7406640" y="1554480"/>
            <a:ext cx="4206240" cy="2194560"/>
          </a:xfrm>
          <a:prstGeom prst="roundRect">
            <a:avLst>
              <a:gd name="adj" fmla="val 5000"/>
            </a:avLst>
          </a:prstGeom>
          <a:solidFill>
            <a:srgbClr val="1F2B28"/>
          </a:solidFill>
          <a:ln w="12700">
            <a:solidFill>
              <a:srgbClr val="1F2B28"/>
            </a:solidFill>
            <a:prstDash val="solid"/>
          </a:ln>
        </p:spPr>
      </p:sp>
      <p:sp>
        <p:nvSpPr>
          <p:cNvPr id="12" name="Text 8"/>
          <p:cNvSpPr/>
          <p:nvPr/>
        </p:nvSpPr>
        <p:spPr>
          <a:xfrm>
            <a:off x="768096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7680960" y="1965960"/>
            <a:ext cx="3657600" cy="16916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2.5</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6.0</a:t>
            </a:r>
            <a:endParaRPr lang="en-US" sz="20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3977640"/>
          <a:ext cx="11094415" cy="914400"/>
        </p:xfrm>
        <a:graphic>
          <a:graphicData uri="http://schemas.openxmlformats.org/drawingml/2006/table">
            <a:tbl>
              <a:tblPr/>
              <a:tblGrid>
                <a:gridCol w="3291840"/>
                <a:gridCol w="4754880"/>
                <a:gridCol w="3047695"/>
              </a:tblGrid>
              <a:tr h="45720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Call</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Version that runs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Returns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5720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Math.abs(drop)</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abs(int a)</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int 7</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Math.abs(-2.5)</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double abs(double a)</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double 2.5</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Math.sqrt(36)</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double sqrt(double a)</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double 6.0</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one compiles?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1.10 Calling Class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Math.pow(a, b) gives a to the power b. Which line stores 2 to the 5th?</a:t>
            </a:r>
            <a:endParaRPr lang="en-US" sz="2200" dirty="0"/>
          </a:p>
        </p:txBody>
      </p:sp>
      <p:sp>
        <p:nvSpPr>
          <p:cNvPr id="12" name="Shape 8"/>
          <p:cNvSpPr/>
          <p:nvPr/>
        </p:nvSpPr>
        <p:spPr>
          <a:xfrm>
            <a:off x="868680" y="2971800"/>
            <a:ext cx="5120640" cy="1097280"/>
          </a:xfrm>
          <a:prstGeom prst="roundRect">
            <a:avLst>
              <a:gd name="adj" fmla="val 10000"/>
            </a:avLst>
          </a:prstGeom>
          <a:solidFill>
            <a:srgbClr val="FFFFFF"/>
          </a:solidFill>
          <a:ln w="12700">
            <a:solidFill>
              <a:srgbClr val="FFFFFF"/>
            </a:solidFill>
            <a:prstDash val="solid"/>
          </a:ln>
        </p:spPr>
      </p:sp>
      <p:sp>
        <p:nvSpPr>
          <p:cNvPr id="13" name="Text 9"/>
          <p:cNvSpPr/>
          <p:nvPr/>
        </p:nvSpPr>
        <p:spPr>
          <a:xfrm>
            <a:off x="1097280" y="3246120"/>
            <a:ext cx="548640" cy="548640"/>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A</a:t>
            </a:r>
            <a:endParaRPr lang="en-US" sz="2000" dirty="0"/>
          </a:p>
        </p:txBody>
      </p:sp>
      <p:sp>
        <p:nvSpPr>
          <p:cNvPr id="14" name="Text 10"/>
          <p:cNvSpPr/>
          <p:nvPr/>
        </p:nvSpPr>
        <p:spPr>
          <a:xfrm>
            <a:off x="1645920" y="2971800"/>
            <a:ext cx="4206240" cy="10972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p = Math.pow(2, 5);</a:t>
            </a:r>
            <a:endParaRPr lang="en-US" sz="1700" dirty="0"/>
          </a:p>
        </p:txBody>
      </p:sp>
      <p:sp>
        <p:nvSpPr>
          <p:cNvPr id="15" name="Shape 11"/>
          <p:cNvSpPr/>
          <p:nvPr/>
        </p:nvSpPr>
        <p:spPr>
          <a:xfrm>
            <a:off x="6217920" y="2971800"/>
            <a:ext cx="5120640" cy="1097280"/>
          </a:xfrm>
          <a:prstGeom prst="roundRect">
            <a:avLst>
              <a:gd name="adj" fmla="val 10000"/>
            </a:avLst>
          </a:prstGeom>
          <a:solidFill>
            <a:srgbClr val="FFFFFF"/>
          </a:solidFill>
          <a:ln w="12700">
            <a:solidFill>
              <a:srgbClr val="FFFFFF"/>
            </a:solidFill>
            <a:prstDash val="solid"/>
          </a:ln>
        </p:spPr>
      </p:sp>
      <p:sp>
        <p:nvSpPr>
          <p:cNvPr id="16" name="Text 12"/>
          <p:cNvSpPr/>
          <p:nvPr/>
        </p:nvSpPr>
        <p:spPr>
          <a:xfrm>
            <a:off x="6446520" y="3246120"/>
            <a:ext cx="548640" cy="548640"/>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B</a:t>
            </a:r>
            <a:endParaRPr lang="en-US" sz="2000" dirty="0"/>
          </a:p>
        </p:txBody>
      </p:sp>
      <p:sp>
        <p:nvSpPr>
          <p:cNvPr id="17" name="Text 13"/>
          <p:cNvSpPr/>
          <p:nvPr/>
        </p:nvSpPr>
        <p:spPr>
          <a:xfrm>
            <a:off x="6995160" y="2971800"/>
            <a:ext cx="4206240" cy="10972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p = Math.pow(2, 5);</a:t>
            </a:r>
            <a:endParaRPr lang="en-US" sz="1700" dirty="0"/>
          </a:p>
        </p:txBody>
      </p:sp>
      <p:sp>
        <p:nvSpPr>
          <p:cNvPr id="18" name="Shape 14"/>
          <p:cNvSpPr/>
          <p:nvPr/>
        </p:nvSpPr>
        <p:spPr>
          <a:xfrm>
            <a:off x="868680" y="4297680"/>
            <a:ext cx="5120640" cy="1097280"/>
          </a:xfrm>
          <a:prstGeom prst="roundRect">
            <a:avLst>
              <a:gd name="adj" fmla="val 10000"/>
            </a:avLst>
          </a:prstGeom>
          <a:solidFill>
            <a:srgbClr val="FFFFFF"/>
          </a:solidFill>
          <a:ln w="12700">
            <a:solidFill>
              <a:srgbClr val="FFFFFF"/>
            </a:solidFill>
            <a:prstDash val="solid"/>
          </a:ln>
        </p:spPr>
      </p:sp>
      <p:sp>
        <p:nvSpPr>
          <p:cNvPr id="19" name="Text 15"/>
          <p:cNvSpPr/>
          <p:nvPr/>
        </p:nvSpPr>
        <p:spPr>
          <a:xfrm>
            <a:off x="1097280" y="4572000"/>
            <a:ext cx="548640" cy="548640"/>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C</a:t>
            </a:r>
            <a:endParaRPr lang="en-US" sz="2000" dirty="0"/>
          </a:p>
        </p:txBody>
      </p:sp>
      <p:sp>
        <p:nvSpPr>
          <p:cNvPr id="20" name="Text 16"/>
          <p:cNvSpPr/>
          <p:nvPr/>
        </p:nvSpPr>
        <p:spPr>
          <a:xfrm>
            <a:off x="1645920" y="4297680"/>
            <a:ext cx="4206240" cy="10972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p = pow.Math(2, 5);</a:t>
            </a:r>
            <a:endParaRPr lang="en-US" sz="1700" dirty="0"/>
          </a:p>
        </p:txBody>
      </p:sp>
      <p:sp>
        <p:nvSpPr>
          <p:cNvPr id="21" name="Shape 17"/>
          <p:cNvSpPr/>
          <p:nvPr/>
        </p:nvSpPr>
        <p:spPr>
          <a:xfrm>
            <a:off x="6217920" y="4297680"/>
            <a:ext cx="5120640" cy="1097280"/>
          </a:xfrm>
          <a:prstGeom prst="roundRect">
            <a:avLst>
              <a:gd name="adj" fmla="val 10000"/>
            </a:avLst>
          </a:prstGeom>
          <a:solidFill>
            <a:srgbClr val="FFFFFF"/>
          </a:solidFill>
          <a:ln w="12700">
            <a:solidFill>
              <a:srgbClr val="FFFFFF"/>
            </a:solidFill>
            <a:prstDash val="solid"/>
          </a:ln>
        </p:spPr>
      </p:sp>
      <p:sp>
        <p:nvSpPr>
          <p:cNvPr id="22" name="Text 18"/>
          <p:cNvSpPr/>
          <p:nvPr/>
        </p:nvSpPr>
        <p:spPr>
          <a:xfrm>
            <a:off x="6446520" y="4572000"/>
            <a:ext cx="548640" cy="548640"/>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D</a:t>
            </a:r>
            <a:endParaRPr lang="en-US" sz="2000" dirty="0"/>
          </a:p>
        </p:txBody>
      </p:sp>
      <p:sp>
        <p:nvSpPr>
          <p:cNvPr id="23" name="Text 19"/>
          <p:cNvSpPr/>
          <p:nvPr/>
        </p:nvSpPr>
        <p:spPr>
          <a:xfrm>
            <a:off x="6995160" y="4297680"/>
            <a:ext cx="4206240" cy="10972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p = Math(pow, 2, 5);</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What a call turns into</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Arguments first, then the call becomes its value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1.10 Calling Class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08760"/>
            <a:ext cx="11094415" cy="658368"/>
          </a:xfrm>
          <a:prstGeom prst="roundRect">
            <a:avLst>
              <a:gd name="adj" fmla="val 16667"/>
            </a:avLst>
          </a:prstGeom>
          <a:solidFill>
            <a:srgbClr val="EEF3F1"/>
          </a:solidFill>
          <a:ln w="12700">
            <a:solidFill>
              <a:srgbClr val="E6E1D6"/>
            </a:solidFill>
            <a:prstDash val="solid"/>
          </a:ln>
        </p:spPr>
      </p:sp>
      <p:sp>
        <p:nvSpPr>
          <p:cNvPr id="9" name="Text 5"/>
          <p:cNvSpPr/>
          <p:nvPr/>
        </p:nvSpPr>
        <p:spPr>
          <a:xfrm>
            <a:off x="822960" y="1691640"/>
            <a:ext cx="10545775" cy="292608"/>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double d = Math.sqrt(Math.pow(6, 2) + Math.pow(8, 2));</a:t>
            </a:r>
            <a:endParaRPr lang="en-US" sz="18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48640" y="2331720"/>
          <a:ext cx="11094415" cy="914400"/>
        </p:xfrm>
        <a:graphic>
          <a:graphicData uri="http://schemas.openxmlformats.org/drawingml/2006/table">
            <a:tbl>
              <a:tblPr/>
              <a:tblGrid>
                <a:gridCol w="6675120"/>
                <a:gridCol w="4419295"/>
              </a:tblGrid>
              <a:tr h="420624">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Expression so far</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What happened</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20624">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Math.sqrt(Math.pow(6, 2) + Math.pow(8, 2))</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Start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20624">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Math.sqrt(36.0 + Math.pow(8, 2))</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Math.pow(6, 2) returned 36.0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20624">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Math.sqrt(36.0 + 64.0)</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Math.pow(8, 2) returned 64.0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20624">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Math.sqrt(100.0)</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argument is now one value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20624">
                <a:tc>
                  <a:txBody>
                    <a:bodyPr/>
                    <a:lstStyle/>
                    <a:p>
                      <a:pPr indent="0" marL="0">
                        <a:buNone/>
                      </a:pPr>
                      <a:r>
                        <a:rPr lang="en-US" sz="1500" b="1" dirty="0">
                          <a:solidFill>
                            <a:srgbClr val="1F2B28"/>
                          </a:solidFill>
                          <a:latin typeface="Atkinson Hyperlegible Mono" pitchFamily="34" charset="0"/>
                          <a:ea typeface="Atkinson Hyperlegible Mono" pitchFamily="34" charset="-122"/>
                          <a:cs typeface="Atkinson Hyperlegible Mono" pitchFamily="34" charset="-120"/>
                        </a:rPr>
                        <a:t>10.0</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Math.sqrt returned 10.0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1" name="Shape 6"/>
          <p:cNvSpPr/>
          <p:nvPr/>
        </p:nvSpPr>
        <p:spPr>
          <a:xfrm>
            <a:off x="548640" y="5349240"/>
            <a:ext cx="11094415" cy="731520"/>
          </a:xfrm>
          <a:prstGeom prst="roundRect">
            <a:avLst>
              <a:gd name="adj" fmla="val 25000"/>
            </a:avLst>
          </a:prstGeom>
          <a:solidFill>
            <a:srgbClr val="E3F0FF"/>
          </a:solidFill>
          <a:ln w="12700">
            <a:solidFill>
              <a:srgbClr val="E3F0FF"/>
            </a:solidFill>
            <a:prstDash val="solid"/>
          </a:ln>
        </p:spPr>
      </p:sp>
      <p:sp>
        <p:nvSpPr>
          <p:cNvPr id="12" name="Text 7"/>
          <p:cNvSpPr/>
          <p:nvPr/>
        </p:nvSpPr>
        <p:spPr>
          <a:xfrm>
            <a:off x="868680" y="5486400"/>
            <a:ext cx="10500055" cy="45720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Arguments first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then the method runs, then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the call is replaced by its return value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Nested calls go inside out.</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argument is worked out with the usual rules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1.10 Calling Class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54480"/>
            <a:ext cx="6583680" cy="1554480"/>
          </a:xfrm>
          <a:prstGeom prst="roundRect">
            <a:avLst>
              <a:gd name="adj" fmla="val 7059"/>
            </a:avLst>
          </a:prstGeom>
          <a:solidFill>
            <a:srgbClr val="EEF3F1"/>
          </a:solidFill>
          <a:ln w="12700">
            <a:solidFill>
              <a:srgbClr val="E6E1D6"/>
            </a:solidFill>
            <a:prstDash val="solid"/>
          </a:ln>
        </p:spPr>
      </p:sp>
      <p:sp>
        <p:nvSpPr>
          <p:cNvPr id="9" name="Text 5"/>
          <p:cNvSpPr/>
          <p:nvPr/>
        </p:nvSpPr>
        <p:spPr>
          <a:xfrm>
            <a:off x="822960" y="1737360"/>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ONE CHARACTER APART</a:t>
            </a:r>
            <a:endParaRPr lang="en-US" sz="1050" dirty="0"/>
          </a:p>
        </p:txBody>
      </p:sp>
      <p:sp>
        <p:nvSpPr>
          <p:cNvPr id="10" name="Text 6"/>
          <p:cNvSpPr/>
          <p:nvPr/>
        </p:nvSpPr>
        <p:spPr>
          <a:xfrm>
            <a:off x="822960" y="2057400"/>
            <a:ext cx="6035040" cy="8686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System.out.println(Math.sqrt(25 / 4));</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System.out.println(Math.sqrt(25.0 / 4));</a:t>
            </a:r>
            <a:endParaRPr lang="en-US" sz="1700" dirty="0"/>
          </a:p>
        </p:txBody>
      </p:sp>
      <p:sp>
        <p:nvSpPr>
          <p:cNvPr id="11" name="Shape 7"/>
          <p:cNvSpPr/>
          <p:nvPr/>
        </p:nvSpPr>
        <p:spPr>
          <a:xfrm>
            <a:off x="7406640" y="1554480"/>
            <a:ext cx="4206240" cy="1554480"/>
          </a:xfrm>
          <a:prstGeom prst="roundRect">
            <a:avLst>
              <a:gd name="adj" fmla="val 7059"/>
            </a:avLst>
          </a:prstGeom>
          <a:solidFill>
            <a:srgbClr val="1F2B28"/>
          </a:solidFill>
          <a:ln w="12700">
            <a:solidFill>
              <a:srgbClr val="1F2B28"/>
            </a:solidFill>
            <a:prstDash val="solid"/>
          </a:ln>
        </p:spPr>
      </p:sp>
      <p:sp>
        <p:nvSpPr>
          <p:cNvPr id="12" name="Text 8"/>
          <p:cNvSpPr/>
          <p:nvPr/>
        </p:nvSpPr>
        <p:spPr>
          <a:xfrm>
            <a:off x="768096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7680960" y="1965960"/>
            <a:ext cx="3657600" cy="10515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2.449489742783178</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2.5</a:t>
            </a:r>
            <a:endParaRPr lang="en-US" sz="20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3383280"/>
          <a:ext cx="11094415" cy="914400"/>
        </p:xfrm>
        <a:graphic>
          <a:graphicData uri="http://schemas.openxmlformats.org/drawingml/2006/table">
            <a:tbl>
              <a:tblPr/>
              <a:tblGrid>
                <a:gridCol w="3657600"/>
                <a:gridCol w="4389120"/>
                <a:gridCol w="3047695"/>
              </a:tblGrid>
              <a:tr h="50292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Call</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Argument becomes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sqrt returns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Math.sqrt(25 / 4)</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6  (int division drops .25)</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about 2.449</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Math.sqrt(25.0 / 4)</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6.25</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2.5</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Shape 10"/>
          <p:cNvSpPr/>
          <p:nvPr/>
        </p:nvSpPr>
        <p:spPr>
          <a:xfrm>
            <a:off x="548640" y="5120640"/>
            <a:ext cx="11094415" cy="868680"/>
          </a:xfrm>
          <a:prstGeom prst="roundRect">
            <a:avLst>
              <a:gd name="adj" fmla="val 21053"/>
            </a:avLst>
          </a:prstGeom>
          <a:solidFill>
            <a:srgbClr val="E3F0FF"/>
          </a:solidFill>
          <a:ln w="12700">
            <a:solidFill>
              <a:srgbClr val="E3F0FF"/>
            </a:solidFill>
            <a:prstDash val="solid"/>
          </a:ln>
        </p:spPr>
      </p:sp>
      <p:sp>
        <p:nvSpPr>
          <p:cNvPr id="16" name="Text 11"/>
          <p:cNvSpPr/>
          <p:nvPr/>
        </p:nvSpPr>
        <p:spPr>
          <a:xfrm>
            <a:off x="868680" y="5257800"/>
            <a:ext cx="10500055" cy="59436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method only sees the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value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of its argument, never the expression you typed.</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Calling it is not the same as keeping 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1.10 Calling Class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non-void call whose result is not stored or used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changes nothing</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The value comes back and is thrown away.</a:t>
            </a:r>
            <a:endParaRPr lang="en-US" sz="1800" dirty="0"/>
          </a:p>
        </p:txBody>
      </p:sp>
      <p:sp>
        <p:nvSpPr>
          <p:cNvPr id="11" name="Shape 6"/>
          <p:cNvSpPr/>
          <p:nvPr/>
        </p:nvSpPr>
        <p:spPr>
          <a:xfrm>
            <a:off x="548640" y="2788920"/>
            <a:ext cx="6583680" cy="2514600"/>
          </a:xfrm>
          <a:prstGeom prst="roundRect">
            <a:avLst>
              <a:gd name="adj" fmla="val 4364"/>
            </a:avLst>
          </a:prstGeom>
          <a:solidFill>
            <a:srgbClr val="EEF3F1"/>
          </a:solidFill>
          <a:ln w="12700">
            <a:solidFill>
              <a:srgbClr val="E6E1D6"/>
            </a:solidFill>
            <a:prstDash val="solid"/>
          </a:ln>
        </p:spPr>
      </p:sp>
      <p:sp>
        <p:nvSpPr>
          <p:cNvPr id="12" name="Text 7"/>
          <p:cNvSpPr/>
          <p:nvPr/>
        </p:nvSpPr>
        <p:spPr>
          <a:xfrm>
            <a:off x="822960" y="2971800"/>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SPOT THE LINE THAT DOES NOTHING</a:t>
            </a:r>
            <a:endParaRPr lang="en-US" sz="1050" dirty="0"/>
          </a:p>
        </p:txBody>
      </p:sp>
      <p:sp>
        <p:nvSpPr>
          <p:cNvPr id="13" name="Text 8"/>
          <p:cNvSpPr/>
          <p:nvPr/>
        </p:nvSpPr>
        <p:spPr>
          <a:xfrm>
            <a:off x="822960" y="3291840"/>
            <a:ext cx="6035040" cy="182880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temp = -8.0;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Math.abs(temp);</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System.out.println(temp);</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temp = Math.abs(temp);</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System.out.println(temp);</a:t>
            </a:r>
            <a:endParaRPr lang="en-US" sz="1700" dirty="0"/>
          </a:p>
        </p:txBody>
      </p:sp>
      <p:sp>
        <p:nvSpPr>
          <p:cNvPr id="14" name="Shape 9"/>
          <p:cNvSpPr/>
          <p:nvPr/>
        </p:nvSpPr>
        <p:spPr>
          <a:xfrm>
            <a:off x="7406640" y="2788920"/>
            <a:ext cx="4206240" cy="2514600"/>
          </a:xfrm>
          <a:prstGeom prst="roundRect">
            <a:avLst>
              <a:gd name="adj" fmla="val 4364"/>
            </a:avLst>
          </a:prstGeom>
          <a:solidFill>
            <a:srgbClr val="1F2B28"/>
          </a:solidFill>
          <a:ln w="12700">
            <a:solidFill>
              <a:srgbClr val="1F2B28"/>
            </a:solidFill>
            <a:prstDash val="solid"/>
          </a:ln>
        </p:spPr>
      </p:sp>
      <p:sp>
        <p:nvSpPr>
          <p:cNvPr id="15" name="Text 10"/>
          <p:cNvSpPr/>
          <p:nvPr/>
        </p:nvSpPr>
        <p:spPr>
          <a:xfrm>
            <a:off x="7680960" y="2926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7680960" y="3200400"/>
            <a:ext cx="3657600" cy="20116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-8.0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8.0</a:t>
            </a:r>
            <a:endParaRPr lang="en-US" sz="2000" dirty="0"/>
          </a:p>
        </p:txBody>
      </p:sp>
      <p:sp>
        <p:nvSpPr>
          <p:cNvPr id="17" name="Text 12"/>
          <p:cNvSpPr/>
          <p:nvPr/>
        </p:nvSpPr>
        <p:spPr>
          <a:xfrm>
            <a:off x="548640" y="5532120"/>
            <a:ext cx="11094415" cy="45720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Store the result, or use it in an expression.</a:t>
            </a:r>
            <a:endParaRPr lang="en-US" sz="1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Trace it from the inside out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1.10 Calling Class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does this print? Write one step per line.</a:t>
            </a:r>
            <a:endParaRPr lang="en-US" sz="2200" dirty="0"/>
          </a:p>
        </p:txBody>
      </p:sp>
      <p:sp>
        <p:nvSpPr>
          <p:cNvPr id="12" name="Shape 8"/>
          <p:cNvSpPr/>
          <p:nvPr/>
        </p:nvSpPr>
        <p:spPr>
          <a:xfrm>
            <a:off x="868680" y="2971800"/>
            <a:ext cx="10454335" cy="1234440"/>
          </a:xfrm>
          <a:prstGeom prst="roundRect">
            <a:avLst>
              <a:gd name="adj" fmla="val 8889"/>
            </a:avLst>
          </a:prstGeom>
          <a:solidFill>
            <a:srgbClr val="EEF3F1"/>
          </a:solidFill>
          <a:ln w="12700">
            <a:solidFill>
              <a:srgbClr val="E6E1D6"/>
            </a:solidFill>
            <a:prstDash val="solid"/>
          </a:ln>
        </p:spPr>
      </p:sp>
      <p:sp>
        <p:nvSpPr>
          <p:cNvPr id="13" name="Text 9"/>
          <p:cNvSpPr/>
          <p:nvPr/>
        </p:nvSpPr>
        <p:spPr>
          <a:xfrm>
            <a:off x="1143000" y="3154680"/>
            <a:ext cx="9905695" cy="8686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r = Math.abs(5 - 9) + Math.sqrt(Math.pow(3, 2));</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System.out.println(r);</a:t>
            </a:r>
            <a:endParaRPr lang="en-US" sz="1700" dirty="0"/>
          </a:p>
        </p:txBody>
      </p:sp>
      <p:sp>
        <p:nvSpPr>
          <p:cNvPr id="14" name="Shape 10"/>
          <p:cNvSpPr/>
          <p:nvPr/>
        </p:nvSpPr>
        <p:spPr>
          <a:xfrm>
            <a:off x="868680" y="4434840"/>
            <a:ext cx="10454335" cy="1417320"/>
          </a:xfrm>
          <a:prstGeom prst="roundRect">
            <a:avLst>
              <a:gd name="adj" fmla="val 9677"/>
            </a:avLst>
          </a:prstGeom>
          <a:solidFill>
            <a:srgbClr val="FFFFFF"/>
          </a:solidFill>
          <a:ln w="12700">
            <a:solidFill>
              <a:srgbClr val="FFFFFF"/>
            </a:solidFill>
            <a:prstDash val="solid"/>
          </a:ln>
        </p:spPr>
      </p:sp>
      <p:sp>
        <p:nvSpPr>
          <p:cNvPr id="15" name="Text 11"/>
          <p:cNvSpPr/>
          <p:nvPr/>
        </p:nvSpPr>
        <p:spPr>
          <a:xfrm>
            <a:off x="1188720" y="4434840"/>
            <a:ext cx="9814255" cy="141732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Step 1: ______    Step 2: ______    Step 3: ______    Output: ______</a:t>
            </a:r>
            <a:endParaRPr lang="en-US" sz="1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Inside the defining class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Inside its own class, the name is optional</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1.10 Calling Class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54480"/>
            <a:ext cx="6949440" cy="4434840"/>
          </a:xfrm>
          <a:prstGeom prst="roundRect">
            <a:avLst>
              <a:gd name="adj" fmla="val 2474"/>
            </a:avLst>
          </a:prstGeom>
          <a:solidFill>
            <a:srgbClr val="EEF3F1"/>
          </a:solidFill>
          <a:ln w="12700">
            <a:solidFill>
              <a:srgbClr val="E6E1D6"/>
            </a:solidFill>
            <a:prstDash val="solid"/>
          </a:ln>
        </p:spPr>
      </p:sp>
      <p:sp>
        <p:nvSpPr>
          <p:cNvPr id="9" name="Text 5"/>
          <p:cNvSpPr/>
          <p:nvPr/>
        </p:nvSpPr>
        <p:spPr>
          <a:xfrm>
            <a:off x="822960" y="1737360"/>
            <a:ext cx="6400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TICKETS.JAVA</a:t>
            </a:r>
            <a:endParaRPr lang="en-US" sz="1050" dirty="0"/>
          </a:p>
        </p:txBody>
      </p:sp>
      <p:sp>
        <p:nvSpPr>
          <p:cNvPr id="10" name="Text 6"/>
          <p:cNvSpPr/>
          <p:nvPr/>
        </p:nvSpPr>
        <p:spPr>
          <a:xfrm>
            <a:off x="822960" y="2057400"/>
            <a:ext cx="6400800" cy="37490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class Tickets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int total(int adults, int kids)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adults * 12 + kids * 8;</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void main(String[] args)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family = total(2, 3);</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pair = Tickets.total(1,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System.out.println(family);</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System.out.println(pair);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7726680" y="1554480"/>
            <a:ext cx="3913632" cy="1280160"/>
          </a:xfrm>
          <a:prstGeom prst="roundRect">
            <a:avLst>
              <a:gd name="adj" fmla="val 8571"/>
            </a:avLst>
          </a:prstGeom>
          <a:solidFill>
            <a:srgbClr val="1F2B28"/>
          </a:solidFill>
          <a:ln w="12700">
            <a:solidFill>
              <a:srgbClr val="1F2B28"/>
            </a:solidFill>
            <a:prstDash val="solid"/>
          </a:ln>
        </p:spPr>
      </p:sp>
      <p:sp>
        <p:nvSpPr>
          <p:cNvPr id="12" name="Text 8"/>
          <p:cNvSpPr/>
          <p:nvPr/>
        </p:nvSpPr>
        <p:spPr>
          <a:xfrm>
            <a:off x="800100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001000" y="1965960"/>
            <a:ext cx="3364992" cy="7772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48</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20</a:t>
            </a:r>
            <a:endParaRPr lang="en-US" sz="2000" dirty="0"/>
          </a:p>
        </p:txBody>
      </p:sp>
      <p:sp>
        <p:nvSpPr>
          <p:cNvPr id="14" name="Shape 10"/>
          <p:cNvSpPr/>
          <p:nvPr/>
        </p:nvSpPr>
        <p:spPr>
          <a:xfrm>
            <a:off x="7726680" y="3063240"/>
            <a:ext cx="3913632" cy="2926080"/>
          </a:xfrm>
          <a:prstGeom prst="roundRect">
            <a:avLst>
              <a:gd name="adj" fmla="val 6250"/>
            </a:avLst>
          </a:prstGeom>
          <a:solidFill>
            <a:srgbClr val="E3F0FF"/>
          </a:solidFill>
          <a:ln w="12700">
            <a:solidFill>
              <a:srgbClr val="E3F0FF"/>
            </a:solidFill>
            <a:prstDash val="solid"/>
          </a:ln>
        </p:spPr>
      </p:sp>
      <p:sp>
        <p:nvSpPr>
          <p:cNvPr id="15" name="Text 11"/>
          <p:cNvSpPr/>
          <p:nvPr/>
        </p:nvSpPr>
        <p:spPr>
          <a:xfrm>
            <a:off x="8046720" y="3200400"/>
            <a:ext cx="3319272" cy="265176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defining class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the class a method is written in. Inside it,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total(2, 3)</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and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Tickets.total(2, 3)</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run the same method.</a:t>
            </a:r>
            <a:endParaRPr lang="en-US" sz="1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Outside the defining class, the name is required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1.10 Calling Class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54480"/>
            <a:ext cx="6858000" cy="2514600"/>
          </a:xfrm>
          <a:prstGeom prst="roundRect">
            <a:avLst>
              <a:gd name="adj" fmla="val 4364"/>
            </a:avLst>
          </a:prstGeom>
          <a:solidFill>
            <a:srgbClr val="EEF3F1"/>
          </a:solidFill>
          <a:ln w="12700">
            <a:solidFill>
              <a:srgbClr val="E6E1D6"/>
            </a:solidFill>
            <a:prstDash val="solid"/>
          </a:ln>
        </p:spPr>
      </p:sp>
      <p:sp>
        <p:nvSpPr>
          <p:cNvPr id="9" name="Text 5"/>
          <p:cNvSpPr/>
          <p:nvPr/>
        </p:nvSpPr>
        <p:spPr>
          <a:xfrm>
            <a:off x="822960" y="1737360"/>
            <a:ext cx="63093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GARDEN.JAVA</a:t>
            </a:r>
            <a:endParaRPr lang="en-US" sz="1050" dirty="0"/>
          </a:p>
        </p:txBody>
      </p:sp>
      <p:sp>
        <p:nvSpPr>
          <p:cNvPr id="10" name="Text 6"/>
          <p:cNvSpPr/>
          <p:nvPr/>
        </p:nvSpPr>
        <p:spPr>
          <a:xfrm>
            <a:off x="822960" y="2057400"/>
            <a:ext cx="6309360" cy="18288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class Garden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void main(String[] args)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double side = sqrt(64.0);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System.out.println(side);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7635240" y="1554480"/>
            <a:ext cx="4005072" cy="2514600"/>
          </a:xfrm>
          <a:prstGeom prst="roundRect">
            <a:avLst>
              <a:gd name="adj" fmla="val 7273"/>
            </a:avLst>
          </a:prstGeom>
          <a:solidFill>
            <a:srgbClr val="FFF1DD"/>
          </a:solidFill>
          <a:ln w="12700">
            <a:solidFill>
              <a:srgbClr val="FFF1DD"/>
            </a:solidFill>
            <a:prstDash val="solid"/>
          </a:ln>
        </p:spPr>
      </p:sp>
      <p:pic>
        <p:nvPicPr>
          <p:cNvPr id="12"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7909560" y="1810512"/>
            <a:ext cx="566928" cy="566928"/>
          </a:xfrm>
          <a:prstGeom prst="rect">
            <a:avLst/>
          </a:prstGeom>
        </p:spPr>
      </p:pic>
      <p:sp>
        <p:nvSpPr>
          <p:cNvPr id="13" name="Text 8"/>
          <p:cNvSpPr/>
          <p:nvPr/>
        </p:nvSpPr>
        <p:spPr>
          <a:xfrm>
            <a:off x="8686800" y="1691640"/>
            <a:ext cx="2679192" cy="22402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Without a class name, Java looks only in the class the call is written in.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sqrt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defined in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Math</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
        <p:nvSpPr>
          <p:cNvPr id="14" name="Shape 9"/>
          <p:cNvSpPr/>
          <p:nvPr/>
        </p:nvSpPr>
        <p:spPr>
          <a:xfrm>
            <a:off x="548640" y="4297680"/>
            <a:ext cx="11094415" cy="1691640"/>
          </a:xfrm>
          <a:prstGeom prst="roundRect">
            <a:avLst>
              <a:gd name="adj" fmla="val 6486"/>
            </a:avLst>
          </a:prstGeom>
          <a:solidFill>
            <a:srgbClr val="1F2B28"/>
          </a:solidFill>
          <a:ln w="12700">
            <a:solidFill>
              <a:srgbClr val="1F2B28"/>
            </a:solidFill>
            <a:prstDash val="solid"/>
          </a:ln>
        </p:spPr>
      </p:sp>
      <p:sp>
        <p:nvSpPr>
          <p:cNvPr id="15" name="Text 10"/>
          <p:cNvSpPr/>
          <p:nvPr/>
        </p:nvSpPr>
        <p:spPr>
          <a:xfrm>
            <a:off x="822960" y="4434840"/>
            <a:ext cx="36576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6" name="Text 11"/>
          <p:cNvSpPr/>
          <p:nvPr/>
        </p:nvSpPr>
        <p:spPr>
          <a:xfrm>
            <a:off x="822960" y="4754880"/>
            <a:ext cx="6035040" cy="109728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Garden.java:3: error: cannot find symbol</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  symbol:   method sqrt(double)</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  location: class Garden</a:t>
            </a:r>
            <a:endParaRPr lang="en-US" sz="1600" dirty="0"/>
          </a:p>
        </p:txBody>
      </p:sp>
      <p:sp>
        <p:nvSpPr>
          <p:cNvPr id="17" name="Text 12"/>
          <p:cNvSpPr/>
          <p:nvPr/>
        </p:nvSpPr>
        <p:spPr>
          <a:xfrm>
            <a:off x="7315200" y="4754880"/>
            <a:ext cx="4023360" cy="914400"/>
          </a:xfrm>
          <a:prstGeom prst="rect">
            <a:avLst/>
          </a:prstGeom>
          <a:noFill/>
          <a:ln/>
        </p:spPr>
        <p:txBody>
          <a:bodyPr wrap="square" lIns="0" tIns="0" rIns="0" bIns="0" rtlCol="0" anchor="ctr"/>
          <a:lstStyle/>
          <a:p>
            <a:pPr indent="0" marL="0">
              <a:buNone/>
            </a:pPr>
            <a:r>
              <a:rPr lang="en-US" sz="2200" dirty="0">
                <a:solidFill>
                  <a:srgbClr val="E9F7F2"/>
                </a:solidFill>
                <a:latin typeface="Atkinson Hyperlegible Next ExtraBold" pitchFamily="34" charset="0"/>
                <a:ea typeface="Atkinson Hyperlegible Next ExtraBold" pitchFamily="34" charset="-122"/>
                <a:cs typeface="Atkinson Hyperlegible Next ExtraBold" pitchFamily="34" charset="-120"/>
              </a:rPr>
              <a:t>Fix: </a:t>
            </a:r>
            <a:pPr indent="0" marL="0">
              <a:buNone/>
            </a:pPr>
            <a:r>
              <a:rPr lang="en-US" sz="2200" dirty="0">
                <a:solidFill>
                  <a:srgbClr val="E9F7F2"/>
                </a:solidFill>
                <a:latin typeface="Atkinson Hyperlegible Mono" pitchFamily="34" charset="0"/>
                <a:ea typeface="Atkinson Hyperlegible Mono" pitchFamily="34" charset="-122"/>
                <a:cs typeface="Atkinson Hyperlegible Mono" pitchFamily="34" charset="-120"/>
              </a:rPr>
              <a:t>Math.sqrt(64.0)</a:t>
            </a:r>
            <a:endParaRPr lang="en-US" sz="2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calls compile in Race?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1.10 Calling Class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Timer has this class method. Each call below is written in Race.</a:t>
            </a:r>
            <a:endParaRPr lang="en-US" sz="2200" dirty="0"/>
          </a:p>
        </p:txBody>
      </p:sp>
      <p:sp>
        <p:nvSpPr>
          <p:cNvPr id="12" name="Shape 8"/>
          <p:cNvSpPr/>
          <p:nvPr/>
        </p:nvSpPr>
        <p:spPr>
          <a:xfrm>
            <a:off x="868680" y="2971800"/>
            <a:ext cx="6949440" cy="822960"/>
          </a:xfrm>
          <a:prstGeom prst="roundRect">
            <a:avLst>
              <a:gd name="adj" fmla="val 13333"/>
            </a:avLst>
          </a:prstGeom>
          <a:solidFill>
            <a:srgbClr val="EEF3F1"/>
          </a:solidFill>
          <a:ln w="12700">
            <a:solidFill>
              <a:srgbClr val="E6E1D6"/>
            </a:solidFill>
            <a:prstDash val="solid"/>
          </a:ln>
        </p:spPr>
      </p:sp>
      <p:sp>
        <p:nvSpPr>
          <p:cNvPr id="13" name="Text 9"/>
          <p:cNvSpPr/>
          <p:nvPr/>
        </p:nvSpPr>
        <p:spPr>
          <a:xfrm>
            <a:off x="1143000" y="3154680"/>
            <a:ext cx="6400800" cy="4572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 static int toSeconds(int minutes)</a:t>
            </a:r>
            <a:endParaRPr lang="en-US" sz="1600" dirty="0"/>
          </a:p>
        </p:txBody>
      </p:sp>
      <p:sp>
        <p:nvSpPr>
          <p:cNvPr id="14" name="Text 10"/>
          <p:cNvSpPr/>
          <p:nvPr/>
        </p:nvSpPr>
        <p:spPr>
          <a:xfrm>
            <a:off x="868680" y="4023360"/>
            <a:ext cx="5669280" cy="1737360"/>
          </a:xfrm>
          <a:prstGeom prst="rect">
            <a:avLst/>
          </a:prstGeom>
          <a:noFill/>
          <a:ln/>
        </p:spPr>
        <p:txBody>
          <a:bodyPr wrap="square" lIns="0" tIns="0" rIns="0" bIns="0" rtlCol="0" anchor="t"/>
          <a:lstStyle/>
          <a:p>
            <a:pPr indent="0" marL="0">
              <a:spcAft>
                <a:spcPts val="800"/>
              </a:spcAft>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I.    int a = toSeconds(3);</a:t>
            </a:r>
            <a:endParaRPr lang="en-US" sz="1800" dirty="0"/>
          </a:p>
          <a:p>
            <a:pPr indent="0" marL="0">
              <a:spcAft>
                <a:spcPts val="800"/>
              </a:spcAft>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II.   int a = Timer.toSeconds(3);</a:t>
            </a:r>
            <a:endParaRPr lang="en-US" sz="1800" dirty="0"/>
          </a:p>
          <a:p>
            <a:pPr indent="0" marL="0">
              <a:spcAft>
                <a:spcPts val="800"/>
              </a:spcAft>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III.  int a = timer.toSeconds(3);</a:t>
            </a:r>
            <a:endParaRPr lang="en-US" sz="1800" dirty="0"/>
          </a:p>
        </p:txBody>
      </p:sp>
      <p:sp>
        <p:nvSpPr>
          <p:cNvPr id="15" name="Shape 11"/>
          <p:cNvSpPr/>
          <p:nvPr/>
        </p:nvSpPr>
        <p:spPr>
          <a:xfrm>
            <a:off x="8092440" y="2971800"/>
            <a:ext cx="3246120" cy="2788920"/>
          </a:xfrm>
          <a:prstGeom prst="roundRect">
            <a:avLst>
              <a:gd name="adj" fmla="val 4918"/>
            </a:avLst>
          </a:prstGeom>
          <a:solidFill>
            <a:srgbClr val="FFFFFF"/>
          </a:solidFill>
          <a:ln w="12700">
            <a:solidFill>
              <a:srgbClr val="FFFFFF"/>
            </a:solidFill>
            <a:prstDash val="solid"/>
          </a:ln>
        </p:spPr>
      </p:sp>
      <p:sp>
        <p:nvSpPr>
          <p:cNvPr id="16" name="Text 12"/>
          <p:cNvSpPr/>
          <p:nvPr/>
        </p:nvSpPr>
        <p:spPr>
          <a:xfrm>
            <a:off x="8366760" y="3154680"/>
            <a:ext cx="2834640" cy="2423160"/>
          </a:xfrm>
          <a:prstGeom prst="rect">
            <a:avLst/>
          </a:prstGeom>
          <a:noFill/>
          <a:ln/>
        </p:spPr>
        <p:txBody>
          <a:bodyPr wrap="square" lIns="0" tIns="0" rIns="0" bIns="0" rtlCol="0" anchor="ctr"/>
          <a:lstStyle/>
          <a:p>
            <a:pPr indent="0" marL="0">
              <a:spcAft>
                <a:spcPts val="6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A   I only</a:t>
            </a:r>
            <a:endParaRPr lang="en-US" sz="2000" dirty="0"/>
          </a:p>
          <a:p>
            <a:pPr indent="0" marL="0">
              <a:spcAft>
                <a:spcPts val="6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B   II only</a:t>
            </a:r>
            <a:endParaRPr lang="en-US" sz="2000" dirty="0"/>
          </a:p>
          <a:p>
            <a:pPr indent="0" marL="0">
              <a:spcAft>
                <a:spcPts val="6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   I and II only</a:t>
            </a:r>
            <a:endParaRPr lang="en-US" sz="2000" dirty="0"/>
          </a:p>
          <a:p>
            <a:pPr indent="0" marL="0">
              <a:spcAft>
                <a:spcPts val="6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D   I, II, and III</a:t>
            </a:r>
            <a:endParaRPr lang="en-US"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1.10 Calling Class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Class method</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method that belongs to the class, not to one object. Needs no object to call.</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static</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keyword in a header, before the return type, that marks a class method.</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Dot operator</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 between the class name and the method name, as in Math.abs(-3).</a:t>
            </a:r>
            <a:endParaRPr lang="en-US" sz="1700" dirty="0"/>
          </a:p>
        </p:txBody>
      </p:sp>
      <p:sp>
        <p:nvSpPr>
          <p:cNvPr id="17" name="Shape 13"/>
          <p:cNvSpPr/>
          <p:nvPr/>
        </p:nvSpPr>
        <p:spPr>
          <a:xfrm>
            <a:off x="548640" y="3840480"/>
            <a:ext cx="3520440" cy="2011680"/>
          </a:xfrm>
          <a:prstGeom prst="roundRect">
            <a:avLst>
              <a:gd name="adj" fmla="val 9091"/>
            </a:avLst>
          </a:prstGeom>
          <a:solidFill>
            <a:srgbClr val="F0E9FF"/>
          </a:solidFill>
          <a:ln w="12700">
            <a:solidFill>
              <a:srgbClr val="F0E9FF"/>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Defining class</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class a method is written in. Inside it, the class name is optional.</a:t>
            </a:r>
            <a:endParaRPr lang="en-US" sz="1700" dirty="0"/>
          </a:p>
        </p:txBody>
      </p:sp>
      <p:sp>
        <p:nvSpPr>
          <p:cNvPr id="20" name="Shape 16"/>
          <p:cNvSpPr/>
          <p:nvPr/>
        </p:nvSpPr>
        <p:spPr>
          <a:xfrm>
            <a:off x="4297680" y="3840480"/>
            <a:ext cx="3520440" cy="2011680"/>
          </a:xfrm>
          <a:prstGeom prst="roundRect">
            <a:avLst>
              <a:gd name="adj" fmla="val 9091"/>
            </a:avLst>
          </a:prstGeom>
          <a:solidFill>
            <a:srgbClr val="FFF1DD"/>
          </a:solidFill>
          <a:ln w="12700">
            <a:solidFill>
              <a:srgbClr val="FFF1DD"/>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Argument</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value passed in a call. Worked out before the method runs.</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Return value</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value a non-void method sends back. The call is replaced by it.</a:t>
            </a:r>
            <a:endParaRPr lang="en-U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When do you need the class name?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1.10 Calling Class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22</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18872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why Math.sqrt(49.0) needs Math. in your program, but total(2, 3) did not need Tickets. inside Tickets.</a:t>
            </a:r>
            <a:endParaRPr lang="en-US" sz="2400" dirty="0"/>
          </a:p>
        </p:txBody>
      </p:sp>
      <p:sp>
        <p:nvSpPr>
          <p:cNvPr id="11" name="Text 6"/>
          <p:cNvSpPr/>
          <p:nvPr/>
        </p:nvSpPr>
        <p:spPr>
          <a:xfrm>
            <a:off x="1783080" y="329184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5760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5760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Inside the ______ class, the class name is optional, but from any other class Java looks only ______, so ______.</a:t>
            </a:r>
            <a:endParaRPr lang="en-US" sz="2100" dirty="0"/>
          </a:p>
        </p:txBody>
      </p:sp>
      <p:sp>
        <p:nvSpPr>
          <p:cNvPr id="14" name="Text 9"/>
          <p:cNvSpPr/>
          <p:nvPr/>
        </p:nvSpPr>
        <p:spPr>
          <a:xfrm>
            <a:off x="1783080" y="521208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Calling on the Class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1.10: Calling Class Methods</dc:title>
  <dc:subject>PptxGenJS Presentation</dc:subject>
  <dc:creator>Hopper</dc:creator>
  <cp:lastModifiedBy>Hopper</cp:lastModifiedBy>
  <cp:revision>1</cp:revision>
  <dcterms:created xsi:type="dcterms:W3CDTF">2026-10-16T21:39:35Z</dcterms:created>
  <dcterms:modified xsi:type="dcterms:W3CDTF">2026-10-16T21:39:35Z</dcterms:modified>
</cp:coreProperties>
</file>